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handoutMasterIdLst>
    <p:handoutMasterId r:id="rId81"/>
  </p:handoutMasterIdLst>
  <p:sldIdLst>
    <p:sldId id="256" r:id="rId2"/>
    <p:sldId id="316" r:id="rId3"/>
    <p:sldId id="279" r:id="rId4"/>
    <p:sldId id="318" r:id="rId5"/>
    <p:sldId id="317" r:id="rId6"/>
    <p:sldId id="259" r:id="rId7"/>
    <p:sldId id="260" r:id="rId8"/>
    <p:sldId id="319" r:id="rId9"/>
    <p:sldId id="320" r:id="rId10"/>
    <p:sldId id="261" r:id="rId11"/>
    <p:sldId id="321" r:id="rId12"/>
    <p:sldId id="322" r:id="rId13"/>
    <p:sldId id="323" r:id="rId14"/>
    <p:sldId id="324" r:id="rId15"/>
    <p:sldId id="325" r:id="rId16"/>
    <p:sldId id="326" r:id="rId17"/>
    <p:sldId id="327" r:id="rId18"/>
    <p:sldId id="328" r:id="rId19"/>
    <p:sldId id="329" r:id="rId20"/>
    <p:sldId id="371" r:id="rId21"/>
    <p:sldId id="330" r:id="rId22"/>
    <p:sldId id="372" r:id="rId23"/>
    <p:sldId id="301" r:id="rId24"/>
    <p:sldId id="331" r:id="rId25"/>
    <p:sldId id="355" r:id="rId26"/>
    <p:sldId id="281" r:id="rId27"/>
    <p:sldId id="338" r:id="rId28"/>
    <p:sldId id="333" r:id="rId29"/>
    <p:sldId id="334" r:id="rId30"/>
    <p:sldId id="335" r:id="rId31"/>
    <p:sldId id="336" r:id="rId32"/>
    <p:sldId id="337" r:id="rId33"/>
    <p:sldId id="262" r:id="rId34"/>
    <p:sldId id="263" r:id="rId35"/>
    <p:sldId id="339" r:id="rId36"/>
    <p:sldId id="340" r:id="rId37"/>
    <p:sldId id="341" r:id="rId38"/>
    <p:sldId id="342" r:id="rId39"/>
    <p:sldId id="343" r:id="rId40"/>
    <p:sldId id="344" r:id="rId41"/>
    <p:sldId id="345" r:id="rId42"/>
    <p:sldId id="346" r:id="rId43"/>
    <p:sldId id="273" r:id="rId44"/>
    <p:sldId id="270" r:id="rId45"/>
    <p:sldId id="276" r:id="rId46"/>
    <p:sldId id="347" r:id="rId47"/>
    <p:sldId id="348" r:id="rId48"/>
    <p:sldId id="278" r:id="rId49"/>
    <p:sldId id="277" r:id="rId50"/>
    <p:sldId id="370" r:id="rId51"/>
    <p:sldId id="300" r:id="rId52"/>
    <p:sldId id="350" r:id="rId53"/>
    <p:sldId id="349" r:id="rId54"/>
    <p:sldId id="299" r:id="rId55"/>
    <p:sldId id="351" r:id="rId56"/>
    <p:sldId id="354" r:id="rId57"/>
    <p:sldId id="353" r:id="rId58"/>
    <p:sldId id="303" r:id="rId59"/>
    <p:sldId id="356" r:id="rId60"/>
    <p:sldId id="304" r:id="rId61"/>
    <p:sldId id="306" r:id="rId62"/>
    <p:sldId id="310" r:id="rId63"/>
    <p:sldId id="311" r:id="rId64"/>
    <p:sldId id="313" r:id="rId65"/>
    <p:sldId id="315" r:id="rId66"/>
    <p:sldId id="357" r:id="rId67"/>
    <p:sldId id="358" r:id="rId68"/>
    <p:sldId id="359" r:id="rId69"/>
    <p:sldId id="362" r:id="rId70"/>
    <p:sldId id="374" r:id="rId71"/>
    <p:sldId id="363" r:id="rId72"/>
    <p:sldId id="367" r:id="rId73"/>
    <p:sldId id="364" r:id="rId74"/>
    <p:sldId id="365" r:id="rId75"/>
    <p:sldId id="368" r:id="rId76"/>
    <p:sldId id="376" r:id="rId77"/>
    <p:sldId id="366" r:id="rId78"/>
    <p:sldId id="360" r:id="rId79"/>
  </p:sldIdLst>
  <p:sldSz cx="12192000" cy="6858000"/>
  <p:notesSz cx="6858000" cy="9144000"/>
  <p:embeddedFontLst>
    <p:embeddedFont>
      <p:font typeface="Arial Narrow" panose="020B0606020202030204" pitchFamily="34" charset="0"/>
      <p:regular r:id="rId82"/>
      <p:bold r:id="rId83"/>
      <p:italic r:id="rId84"/>
      <p:boldItalic r:id="rId85"/>
    </p:embeddedFont>
    <p:embeddedFont>
      <p:font typeface="Calibri Light" panose="020F0302020204030204" pitchFamily="34" charset="0"/>
      <p:regular r:id="rId86"/>
      <p:italic r:id="rId87"/>
    </p:embeddedFont>
    <p:embeddedFont>
      <p:font typeface="微软雅黑" panose="020B0503020204020204" pitchFamily="34" charset="-122"/>
      <p:regular r:id="rId88"/>
      <p:bold r:id="rId89"/>
    </p:embeddedFont>
    <p:embeddedFont>
      <p:font typeface="方正兰亭大黑简体" panose="02000000000000000000" pitchFamily="2" charset="-122"/>
      <p:regular r:id="rId90"/>
    </p:embeddedFont>
    <p:embeddedFont>
      <p:font typeface="Calibri" panose="020F0502020204030204" pitchFamily="34" charset="0"/>
      <p:regular r:id="rId91"/>
      <p:bold r:id="rId92"/>
      <p:italic r:id="rId93"/>
      <p:boldItalic r:id="rId94"/>
    </p:embeddedFont>
    <p:embeddedFont>
      <p:font typeface="楷体" panose="02010609060101010101" pitchFamily="49" charset="-122"/>
      <p:regular r:id="rId95"/>
    </p:embeddedFont>
    <p:embeddedFont>
      <p:font typeface="方正超粗黑简体" panose="03000509000000000000" pitchFamily="65" charset="-122"/>
      <p:regular r:id="rId96"/>
    </p:embeddedFont>
    <p:embeddedFont>
      <p:font typeface="微软雅黑 Light" panose="020B0502040204020203" pitchFamily="34" charset="-122"/>
      <p:regular r:id="rId97"/>
    </p:embeddedFont>
    <p:embeddedFont>
      <p:font typeface="方正粗宋简体" panose="03000509000000000000" pitchFamily="65" charset="-122"/>
      <p:regular r:id="rId98"/>
    </p:embeddedFont>
    <p:embeddedFont>
      <p:font typeface="幼圆" panose="02010509060101010101" pitchFamily="49" charset="-122"/>
      <p:regular r:id="rId99"/>
    </p:embeddedFont>
    <p:embeddedFont>
      <p:font typeface="阿里巴巴普惠体 Heavy" panose="00020600040101010101" pitchFamily="18" charset="-122"/>
      <p:bold r:id="rId100"/>
    </p:embeddedFont>
    <p:embeddedFont>
      <p:font typeface="Arial Black" panose="020B0A04020102020204" pitchFamily="34" charset="0"/>
      <p:bold r:id="rId101"/>
    </p:embeddedFont>
    <p:embeddedFont>
      <p:font typeface="方正大黑简体" panose="03000509000000000000" pitchFamily="65" charset="-122"/>
      <p:regular r:id="rId10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3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6.fntdata"/><Relationship Id="rId102"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fntdata"/><Relationship Id="rId90" Type="http://schemas.openxmlformats.org/officeDocument/2006/relationships/font" Target="fonts/font9.fntdata"/><Relationship Id="rId95"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9.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4.fntdata"/><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2024/12/26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5118829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D08A0-DF09-4E9C-B249-C36228F80A6E}" type="datetimeFigureOut">
              <a:rPr lang="zh-CN" altLang="en-US" smtClean="0"/>
              <a:t>2024/12/26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128AA1-FFDB-4F5C-8B27-4940D0DA85CF}" type="slidenum">
              <a:rPr lang="zh-CN" altLang="en-US" smtClean="0"/>
              <a:t>‹#›</a:t>
            </a:fld>
            <a:endParaRPr lang="zh-CN" altLang="en-US"/>
          </a:p>
        </p:txBody>
      </p:sp>
    </p:spTree>
    <p:extLst>
      <p:ext uri="{BB962C8B-B14F-4D97-AF65-F5344CB8AC3E}">
        <p14:creationId xmlns:p14="http://schemas.microsoft.com/office/powerpoint/2010/main" val="143040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79886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63603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91137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75822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102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虚拟人：数字化</a:t>
            </a:r>
            <a:r>
              <a:rPr lang="en-US" altLang="zh-CN" dirty="0"/>
              <a:t>——</a:t>
            </a:r>
            <a:r>
              <a:rPr lang="zh-CN" altLang="en-US" dirty="0"/>
              <a:t>建模；智能化</a:t>
            </a:r>
            <a:r>
              <a:rPr lang="en-US" altLang="zh-CN" dirty="0"/>
              <a:t>——</a:t>
            </a:r>
            <a:r>
              <a:rPr lang="zh-CN" altLang="en-US" dirty="0"/>
              <a:t>互动；智慧化</a:t>
            </a:r>
            <a:r>
              <a:rPr lang="en-US" altLang="zh-CN" dirty="0"/>
              <a:t>——</a:t>
            </a:r>
            <a:r>
              <a:rPr lang="zh-CN" altLang="en-US" dirty="0"/>
              <a:t>自己能演戏</a:t>
            </a:r>
          </a:p>
        </p:txBody>
      </p:sp>
    </p:spTree>
    <p:extLst>
      <p:ext uri="{BB962C8B-B14F-4D97-AF65-F5344CB8AC3E}">
        <p14:creationId xmlns:p14="http://schemas.microsoft.com/office/powerpoint/2010/main" val="334963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52020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35035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789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5828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4333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057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SV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0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9D7C20-7574-484F-A6CD-E0B838F54120}" type="datetimeFigureOut">
              <a:rPr lang="zh-CN" altLang="en-US" smtClean="0"/>
              <a:t>2024/12/26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BA7E72-0DDA-4E6C-9AFC-B451CC2994A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D7C20-7574-484F-A6CD-E0B838F54120}" type="datetimeFigureOut">
              <a:rPr lang="zh-CN" altLang="en-US" smtClean="0"/>
              <a:t>2024/12/26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BA7E72-0DDA-4E6C-9AFC-B451CC2994A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5" Type="http://schemas.openxmlformats.org/officeDocument/2006/relationships/image" Target="../media/image40.jpe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3.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26.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jpeg"/><Relationship Id="rId5" Type="http://schemas.openxmlformats.org/officeDocument/2006/relationships/image" Target="../media/image67.jpeg"/><Relationship Id="rId10" Type="http://schemas.microsoft.com/office/2007/relationships/hdphoto" Target="../media/hdphoto1.wdp"/><Relationship Id="rId4" Type="http://schemas.openxmlformats.org/officeDocument/2006/relationships/image" Target="../media/image66.jpe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jpeg"/><Relationship Id="rId7" Type="http://schemas.microsoft.com/office/2007/relationships/hdphoto" Target="../media/hdphoto2.wdp"/><Relationship Id="rId2" Type="http://schemas.openxmlformats.org/officeDocument/2006/relationships/image" Target="../media/image79.GIF"/><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jpeg"/></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99.jpeg"/><Relationship Id="rId3" Type="http://schemas.openxmlformats.org/officeDocument/2006/relationships/image" Target="../media/image89.jpeg"/><Relationship Id="rId7" Type="http://schemas.openxmlformats.org/officeDocument/2006/relationships/image" Target="../media/image93.jpeg"/><Relationship Id="rId12" Type="http://schemas.openxmlformats.org/officeDocument/2006/relationships/image" Target="../media/image98.png"/><Relationship Id="rId2" Type="http://schemas.openxmlformats.org/officeDocument/2006/relationships/image" Target="../media/image88.jpeg"/><Relationship Id="rId1" Type="http://schemas.openxmlformats.org/officeDocument/2006/relationships/slideLayout" Target="../slideLayouts/slideLayout7.xml"/><Relationship Id="rId6" Type="http://schemas.openxmlformats.org/officeDocument/2006/relationships/image" Target="../media/image92.jpeg"/><Relationship Id="rId11" Type="http://schemas.openxmlformats.org/officeDocument/2006/relationships/image" Target="../media/image97.jpeg"/><Relationship Id="rId5" Type="http://schemas.openxmlformats.org/officeDocument/2006/relationships/image" Target="../media/image91.jpeg"/><Relationship Id="rId10" Type="http://schemas.openxmlformats.org/officeDocument/2006/relationships/image" Target="../media/image96.jpeg"/><Relationship Id="rId4" Type="http://schemas.openxmlformats.org/officeDocument/2006/relationships/image" Target="../media/image90.jpeg"/><Relationship Id="rId9" Type="http://schemas.openxmlformats.org/officeDocument/2006/relationships/image" Target="../media/image95.jpeg"/></Relationships>
</file>

<file path=ppt/slides/_rels/slide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101.jpeg"/><Relationship Id="rId1" Type="http://schemas.openxmlformats.org/officeDocument/2006/relationships/slideLayout" Target="../slideLayouts/slideLayout13.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png"/></Relationships>
</file>

<file path=ppt/slides/_rels/slide3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13.xml"/><Relationship Id="rId5" Type="http://schemas.openxmlformats.org/officeDocument/2006/relationships/image" Target="../media/image110.png"/><Relationship Id="rId4" Type="http://schemas.openxmlformats.org/officeDocument/2006/relationships/image" Target="../media/image109.jpeg"/></Relationships>
</file>

<file path=ppt/slides/_rels/slide39.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15.jpeg"/><Relationship Id="rId2" Type="http://schemas.openxmlformats.org/officeDocument/2006/relationships/image" Target="../media/image111.png"/><Relationship Id="rId1" Type="http://schemas.openxmlformats.org/officeDocument/2006/relationships/slideLayout" Target="../slideLayouts/slideLayout13.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13.xml"/><Relationship Id="rId5" Type="http://schemas.openxmlformats.org/officeDocument/2006/relationships/image" Target="../media/image119.jpeg"/><Relationship Id="rId4" Type="http://schemas.openxmlformats.org/officeDocument/2006/relationships/image" Target="../media/image118.GIF"/></Relationships>
</file>

<file path=ppt/slides/_rels/slide4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20.png"/><Relationship Id="rId1" Type="http://schemas.openxmlformats.org/officeDocument/2006/relationships/slideLayout" Target="../slideLayouts/slideLayout13.xml"/><Relationship Id="rId5" Type="http://schemas.openxmlformats.org/officeDocument/2006/relationships/image" Target="../media/image122.jpeg"/><Relationship Id="rId4" Type="http://schemas.openxmlformats.org/officeDocument/2006/relationships/image" Target="../media/image121.jpeg"/></Relationships>
</file>

<file path=ppt/slides/_rels/slide4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6.jpeg"/><Relationship Id="rId5" Type="http://schemas.openxmlformats.org/officeDocument/2006/relationships/image" Target="../media/image125.png"/><Relationship Id="rId4" Type="http://schemas.openxmlformats.org/officeDocument/2006/relationships/image" Target="../media/image124.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2.jpeg"/><Relationship Id="rId1" Type="http://schemas.openxmlformats.org/officeDocument/2006/relationships/slideLayout" Target="../slideLayouts/slideLayout13.xml"/><Relationship Id="rId5" Type="http://schemas.openxmlformats.org/officeDocument/2006/relationships/image" Target="../media/image129.png"/><Relationship Id="rId4" Type="http://schemas.openxmlformats.org/officeDocument/2006/relationships/image" Target="../media/image128.png"/></Relationships>
</file>

<file path=ppt/slides/_rels/slide4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3.xml"/><Relationship Id="rId4" Type="http://schemas.openxmlformats.org/officeDocument/2006/relationships/image" Target="../media/image132.jpeg"/></Relationships>
</file>

<file path=ppt/slides/_rels/slide4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13.xml"/><Relationship Id="rId5" Type="http://schemas.openxmlformats.org/officeDocument/2006/relationships/image" Target="../media/image136.png"/><Relationship Id="rId4" Type="http://schemas.openxmlformats.org/officeDocument/2006/relationships/image" Target="../media/image135.jpeg"/></Relationships>
</file>

<file path=ppt/slides/_rels/slide4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jpeg"/><Relationship Id="rId7" Type="http://schemas.openxmlformats.org/officeDocument/2006/relationships/image" Target="../media/image142.png"/><Relationship Id="rId2" Type="http://schemas.openxmlformats.org/officeDocument/2006/relationships/image" Target="../media/image137.jpeg"/><Relationship Id="rId1" Type="http://schemas.openxmlformats.org/officeDocument/2006/relationships/slideLayout" Target="../slideLayouts/slideLayout13.xml"/><Relationship Id="rId6" Type="http://schemas.openxmlformats.org/officeDocument/2006/relationships/image" Target="../media/image141.png"/><Relationship Id="rId5" Type="http://schemas.openxmlformats.org/officeDocument/2006/relationships/image" Target="../media/image140.jpeg"/><Relationship Id="rId4" Type="http://schemas.openxmlformats.org/officeDocument/2006/relationships/image" Target="../media/image139.jpeg"/><Relationship Id="rId9" Type="http://schemas.microsoft.com/office/2007/relationships/hdphoto" Target="../media/hdphoto3.wdp"/></Relationships>
</file>

<file path=ppt/slides/_rels/slide49.xml.rels><?xml version="1.0" encoding="UTF-8" standalone="yes"?>
<Relationships xmlns="http://schemas.openxmlformats.org/package/2006/relationships"><Relationship Id="rId3" Type="http://schemas.openxmlformats.org/officeDocument/2006/relationships/image" Target="../media/image145.jpeg"/><Relationship Id="rId7" Type="http://schemas.openxmlformats.org/officeDocument/2006/relationships/image" Target="../media/image149.png"/><Relationship Id="rId2" Type="http://schemas.openxmlformats.org/officeDocument/2006/relationships/image" Target="../media/image144.jpeg"/><Relationship Id="rId1" Type="http://schemas.openxmlformats.org/officeDocument/2006/relationships/slideLayout" Target="../slideLayouts/slideLayout13.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hyperlink" Target="http://www.holomind.com.cn/" TargetMode="External"/><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slideLayout" Target="../slideLayouts/slideLayout7.xml"/><Relationship Id="rId4" Type="http://schemas.openxmlformats.org/officeDocument/2006/relationships/image" Target="../media/image154.jpeg"/></Relationships>
</file>

<file path=ppt/slides/_rels/slide5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57.png"/><Relationship Id="rId4" Type="http://schemas.openxmlformats.org/officeDocument/2006/relationships/image" Target="../media/image156.png"/></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62.jpeg"/><Relationship Id="rId4" Type="http://schemas.openxmlformats.org/officeDocument/2006/relationships/image" Target="../media/image161.jpe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13.xml"/><Relationship Id="rId5" Type="http://schemas.openxmlformats.org/officeDocument/2006/relationships/image" Target="../media/image166.jpeg"/><Relationship Id="rId4" Type="http://schemas.openxmlformats.org/officeDocument/2006/relationships/image" Target="../media/image165.jpeg"/></Relationships>
</file>

<file path=ppt/slides/_rels/slide6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3.xml"/><Relationship Id="rId5" Type="http://schemas.openxmlformats.org/officeDocument/2006/relationships/image" Target="../media/image170.jpeg"/><Relationship Id="rId4" Type="http://schemas.openxmlformats.org/officeDocument/2006/relationships/image" Target="../media/image169.jpeg"/></Relationships>
</file>

<file path=ppt/slides/_rels/slide62.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13.xml"/><Relationship Id="rId4" Type="http://schemas.openxmlformats.org/officeDocument/2006/relationships/image" Target="../media/image173.jpeg"/></Relationships>
</file>

<file path=ppt/slides/_rels/slide63.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5.jpeg"/><Relationship Id="rId7" Type="http://schemas.openxmlformats.org/officeDocument/2006/relationships/image" Target="../media/image177.jpeg"/><Relationship Id="rId2" Type="http://schemas.openxmlformats.org/officeDocument/2006/relationships/image" Target="../media/image174.jpeg"/><Relationship Id="rId1" Type="http://schemas.openxmlformats.org/officeDocument/2006/relationships/slideLayout" Target="../slideLayouts/slideLayout13.xml"/><Relationship Id="rId6" Type="http://schemas.openxmlformats.org/officeDocument/2006/relationships/image" Target="../media/image147.jpeg"/><Relationship Id="rId5" Type="http://schemas.openxmlformats.org/officeDocument/2006/relationships/image" Target="../media/image176.jpeg"/><Relationship Id="rId4" Type="http://schemas.openxmlformats.org/officeDocument/2006/relationships/image" Target="../media/image145.jpeg"/></Relationships>
</file>

<file path=ppt/slides/_rels/slide6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png"/><Relationship Id="rId1" Type="http://schemas.openxmlformats.org/officeDocument/2006/relationships/slideLayout" Target="../slideLayouts/slideLayout13.xml"/><Relationship Id="rId5" Type="http://schemas.openxmlformats.org/officeDocument/2006/relationships/image" Target="../media/image182.png"/><Relationship Id="rId4" Type="http://schemas.openxmlformats.org/officeDocument/2006/relationships/image" Target="../media/image181.jpeg"/></Relationships>
</file>

<file path=ppt/slides/_rels/slide65.xml.rels><?xml version="1.0" encoding="UTF-8" standalone="yes"?>
<Relationships xmlns="http://schemas.openxmlformats.org/package/2006/relationships"><Relationship Id="rId8" Type="http://schemas.openxmlformats.org/officeDocument/2006/relationships/image" Target="../media/image186.jpeg"/><Relationship Id="rId3" Type="http://schemas.openxmlformats.org/officeDocument/2006/relationships/image" Target="../media/image184.jpeg"/><Relationship Id="rId7" Type="http://schemas.openxmlformats.org/officeDocument/2006/relationships/image" Target="../media/image185.jpeg"/><Relationship Id="rId2" Type="http://schemas.openxmlformats.org/officeDocument/2006/relationships/image" Target="../media/image183.GIF"/><Relationship Id="rId1" Type="http://schemas.openxmlformats.org/officeDocument/2006/relationships/slideLayout" Target="../slideLayouts/slideLayout13.xml"/><Relationship Id="rId6" Type="http://schemas.openxmlformats.org/officeDocument/2006/relationships/image" Target="../media/image84.png"/><Relationship Id="rId5" Type="http://schemas.microsoft.com/office/2007/relationships/hdphoto" Target="../media/hdphoto2.wdp"/><Relationship Id="rId4" Type="http://schemas.openxmlformats.org/officeDocument/2006/relationships/image" Target="../media/image83.png"/><Relationship Id="rId9" Type="http://schemas.openxmlformats.org/officeDocument/2006/relationships/image" Target="../media/image187.jpeg"/></Relationships>
</file>

<file path=ppt/slides/_rels/slide66.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jpeg"/><Relationship Id="rId9" Type="http://schemas.openxmlformats.org/officeDocument/2006/relationships/image" Target="../media/image194.jpeg"/></Relationships>
</file>

<file path=ppt/slides/_rels/slide67.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www.holomind.com.cn/"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198.jpeg"/><Relationship Id="rId1" Type="http://schemas.openxmlformats.org/officeDocument/2006/relationships/slideLayout" Target="../slideLayouts/slideLayout14.xml"/><Relationship Id="rId4" Type="http://schemas.openxmlformats.org/officeDocument/2006/relationships/image" Target="../media/image1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7.xml"/><Relationship Id="rId4" Type="http://schemas.openxmlformats.org/officeDocument/2006/relationships/image" Target="../media/image206.jpeg"/></Relationships>
</file>

<file path=ppt/slides/_rels/slide7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holomind.com.cn/" TargetMode="Externa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87731" y="2082799"/>
            <a:ext cx="10416540" cy="1014730"/>
          </a:xfrm>
          <a:prstGeom prst="rect">
            <a:avLst/>
          </a:prstGeom>
          <a:noFill/>
        </p:spPr>
        <p:txBody>
          <a:bodyPr wrap="none" rtlCol="0">
            <a:spAutoFit/>
          </a:bodyPr>
          <a:lstStyle/>
          <a:p>
            <a:pPr algn="ctr"/>
            <a:r>
              <a:rPr lang="zh-CN" altLang="en-US" sz="40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探索以</a:t>
            </a:r>
            <a:r>
              <a:rPr lang="en-US" altLang="zh-CN" sz="40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AI</a:t>
            </a:r>
            <a:r>
              <a:rPr lang="zh-CN" altLang="en-US" sz="40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为底座</a:t>
            </a:r>
            <a:r>
              <a:rPr lang="zh-CN" altLang="en-US" sz="40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的企业数智化大系统新范式</a:t>
            </a:r>
            <a:endParaRPr lang="en-US" altLang="zh-CN" sz="40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endParaRPr>
          </a:p>
          <a:p>
            <a:pPr algn="ctr"/>
            <a:r>
              <a:rPr lang="en-US" altLang="zh-CN" sz="20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rPr>
              <a:t>A New Paradigm of Big Systems for Intelligent Enterprises Based-on AI</a:t>
            </a:r>
            <a:endParaRPr lang="zh-CN" altLang="en-US" sz="20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方正兰亭大黑简体" panose="02000000000000000000"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4171" y="189556"/>
            <a:ext cx="926204" cy="342371"/>
          </a:xfrm>
          <a:prstGeom prst="rect">
            <a:avLst/>
          </a:prstGeom>
        </p:spPr>
      </p:pic>
      <p:grpSp>
        <p:nvGrpSpPr>
          <p:cNvPr id="9" name="组合 8"/>
          <p:cNvGrpSpPr/>
          <p:nvPr/>
        </p:nvGrpSpPr>
        <p:grpSpPr>
          <a:xfrm>
            <a:off x="9298606" y="3429000"/>
            <a:ext cx="2846352" cy="3412298"/>
            <a:chOff x="9298606" y="3429000"/>
            <a:chExt cx="2846352" cy="3412298"/>
          </a:xfrm>
        </p:grpSpPr>
        <p:sp>
          <p:nvSpPr>
            <p:cNvPr id="10" name="文本框 9"/>
            <p:cNvSpPr txBox="1"/>
            <p:nvPr/>
          </p:nvSpPr>
          <p:spPr>
            <a:xfrm>
              <a:off x="9298606" y="6471966"/>
              <a:ext cx="2846352"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hlinkClick r:id="rId3"/>
                </a:rPr>
                <a:t>www.holomind.com.cn</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166" y="3429000"/>
              <a:ext cx="2737233" cy="3093073"/>
            </a:xfrm>
            <a:prstGeom prst="rect">
              <a:avLst/>
            </a:prstGeom>
          </p:spPr>
        </p:pic>
      </p:grpSp>
      <p:sp>
        <p:nvSpPr>
          <p:cNvPr id="12" name="文本框 11"/>
          <p:cNvSpPr txBox="1"/>
          <p:nvPr/>
        </p:nvSpPr>
        <p:spPr>
          <a:xfrm>
            <a:off x="4617871" y="5071533"/>
            <a:ext cx="2956259" cy="646331"/>
          </a:xfrm>
          <a:prstGeom prst="rect">
            <a:avLst/>
          </a:prstGeom>
          <a:noFill/>
        </p:spPr>
        <p:txBody>
          <a:bodyPr wrap="none" rtlCol="0">
            <a:spAutoFit/>
          </a:bodyPr>
          <a:lstStyle/>
          <a:p>
            <a:pPr algn="ctr"/>
            <a:r>
              <a:rPr lang="zh-CN" altLang="en-US" dirty="0" smtClean="0">
                <a:latin typeface="微软雅黑 Light" panose="020B0502040204020203" pitchFamily="34" charset="-122"/>
                <a:ea typeface="微软雅黑 Light" panose="020B0502040204020203" pitchFamily="34" charset="-122"/>
              </a:rPr>
              <a:t>王  权</a:t>
            </a:r>
            <a:endParaRPr lang="en-US" altLang="zh-CN" dirty="0" smtClean="0">
              <a:latin typeface="微软雅黑 Light" panose="020B0502040204020203" pitchFamily="34" charset="-122"/>
              <a:ea typeface="微软雅黑 Light" panose="020B0502040204020203" pitchFamily="34" charset="-122"/>
            </a:endParaRPr>
          </a:p>
          <a:p>
            <a:pPr algn="ctr"/>
            <a:r>
              <a:rPr lang="en-US" altLang="zh-CN" dirty="0" smtClean="0">
                <a:latin typeface="微软雅黑 Light" panose="020B0502040204020203" pitchFamily="34" charset="-122"/>
                <a:ea typeface="微软雅黑 Light" panose="020B0502040204020203" pitchFamily="34" charset="-122"/>
              </a:rPr>
              <a:t>2024.12.29 @ </a:t>
            </a:r>
            <a:r>
              <a:rPr lang="zh-CN" altLang="en-US" dirty="0" smtClean="0">
                <a:latin typeface="微软雅黑 Light" panose="020B0502040204020203" pitchFamily="34" charset="-122"/>
                <a:ea typeface="微软雅黑 Light" panose="020B0502040204020203" pitchFamily="34" charset="-122"/>
              </a:rPr>
              <a:t>石油圈</a:t>
            </a:r>
            <a:r>
              <a:rPr lang="en-US" altLang="zh-CN" dirty="0" smtClean="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线上</a:t>
            </a:r>
            <a:r>
              <a:rPr lang="en-US" altLang="zh-CN" dirty="0" smtClean="0">
                <a:latin typeface="微软雅黑 Light" panose="020B0502040204020203" pitchFamily="34" charset="-122"/>
                <a:ea typeface="微软雅黑 Light" panose="020B0502040204020203" pitchFamily="34" charset="-122"/>
              </a:rPr>
              <a:t>)</a:t>
            </a:r>
            <a:endParaRPr lang="zh-CN" altLang="en-US" dirty="0">
              <a:latin typeface="微软雅黑 Light" panose="020B0502040204020203" pitchFamily="34" charset="-122"/>
              <a:ea typeface="微软雅黑 Light" panose="020B0502040204020203" pitchFamily="34" charset="-122"/>
            </a:endParaRPr>
          </a:p>
        </p:txBody>
      </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5734" y="213146"/>
            <a:ext cx="478939" cy="33934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6096000" y="834449"/>
            <a:ext cx="0" cy="52717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05196" y="6062709"/>
            <a:ext cx="4452569"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系统观一定要比系统本身大</a:t>
            </a:r>
          </a:p>
        </p:txBody>
      </p:sp>
      <p:sp>
        <p:nvSpPr>
          <p:cNvPr id="25" name="文本框 24"/>
          <p:cNvSpPr txBox="1"/>
          <p:nvPr/>
        </p:nvSpPr>
        <p:spPr>
          <a:xfrm>
            <a:off x="636188" y="543414"/>
            <a:ext cx="2192369"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大系统思维</a:t>
            </a:r>
          </a:p>
        </p:txBody>
      </p:sp>
      <p:sp>
        <p:nvSpPr>
          <p:cNvPr id="32" name="矩形 31"/>
          <p:cNvSpPr/>
          <p:nvPr/>
        </p:nvSpPr>
        <p:spPr>
          <a:xfrm>
            <a:off x="636189" y="1106603"/>
            <a:ext cx="5169780" cy="1569660"/>
          </a:xfrm>
          <a:prstGeom prst="rect">
            <a:avLst/>
          </a:prstGeom>
        </p:spPr>
        <p:txBody>
          <a:bodyPr wrap="square">
            <a:spAutoFit/>
          </a:bodyPr>
          <a:lstStyle/>
          <a:p>
            <a:pPr algn="just"/>
            <a:r>
              <a:rPr lang="zh-CN" altLang="en-US" sz="2400" dirty="0" smtClean="0">
                <a:solidFill>
                  <a:prstClr val="black"/>
                </a:solidFill>
                <a:latin typeface="微软雅黑" panose="020B0503020204020204" pitchFamily="34" charset="-122"/>
                <a:ea typeface="微软雅黑" panose="020B0503020204020204" pitchFamily="34" charset="-122"/>
              </a:rPr>
              <a:t>基于系统论、复杂性科学、</a:t>
            </a:r>
            <a:r>
              <a:rPr lang="en-US" altLang="zh-CN" sz="2400" dirty="0" smtClean="0">
                <a:solidFill>
                  <a:prstClr val="black"/>
                </a:solidFill>
                <a:latin typeface="微软雅黑" panose="020B0503020204020204" pitchFamily="34" charset="-122"/>
                <a:ea typeface="微软雅黑" panose="020B0503020204020204" pitchFamily="34" charset="-122"/>
              </a:rPr>
              <a:t>AI</a:t>
            </a:r>
            <a:r>
              <a:rPr lang="zh-CN" altLang="en-US" sz="2400" dirty="0" smtClean="0">
                <a:solidFill>
                  <a:prstClr val="black"/>
                </a:solidFill>
                <a:latin typeface="微软雅黑" panose="020B0503020204020204" pitchFamily="34" charset="-122"/>
                <a:ea typeface="微软雅黑" panose="020B0503020204020204" pitchFamily="34" charset="-122"/>
              </a:rPr>
              <a:t>等当代科技成果，</a:t>
            </a:r>
            <a:r>
              <a:rPr lang="zh-CN" altLang="en-US" sz="2400" dirty="0">
                <a:solidFill>
                  <a:prstClr val="black"/>
                </a:solidFill>
                <a:latin typeface="微软雅黑" panose="020B0503020204020204" pitchFamily="34" charset="-122"/>
                <a:ea typeface="微软雅黑" panose="020B0503020204020204" pitchFamily="34" charset="-122"/>
              </a:rPr>
              <a:t>对传统</a:t>
            </a:r>
            <a:r>
              <a:rPr lang="zh-CN" altLang="en-US" sz="2400" dirty="0">
                <a:solidFill>
                  <a:srgbClr val="C00000"/>
                </a:solidFill>
                <a:latin typeface="微软雅黑" panose="020B0503020204020204" pitchFamily="34" charset="-122"/>
                <a:ea typeface="微软雅黑" panose="020B0503020204020204" pitchFamily="34" charset="-122"/>
              </a:rPr>
              <a:t>系统工程技术理论再升级</a:t>
            </a:r>
            <a:r>
              <a:rPr lang="zh-CN" altLang="en-US" sz="2400" dirty="0">
                <a:solidFill>
                  <a:prstClr val="black"/>
                </a:solidFill>
                <a:latin typeface="微软雅黑" panose="020B0503020204020204" pitchFamily="34" charset="-122"/>
                <a:ea typeface="微软雅黑" panose="020B0503020204020204" pitchFamily="34" charset="-122"/>
              </a:rPr>
              <a:t>，建立更适合当前复杂巨系统建设的思想和方法论。</a:t>
            </a:r>
          </a:p>
        </p:txBody>
      </p:sp>
      <p:grpSp>
        <p:nvGrpSpPr>
          <p:cNvPr id="41" name="组合 40"/>
          <p:cNvGrpSpPr/>
          <p:nvPr/>
        </p:nvGrpSpPr>
        <p:grpSpPr>
          <a:xfrm>
            <a:off x="2733481" y="2380151"/>
            <a:ext cx="3281173" cy="3057253"/>
            <a:chOff x="8256240" y="1916832"/>
            <a:chExt cx="3547428" cy="3481410"/>
          </a:xfrm>
        </p:grpSpPr>
        <p:sp>
          <p:nvSpPr>
            <p:cNvPr id="42" name="TextBox 62"/>
            <p:cNvSpPr txBox="1">
              <a:spLocks noChangeArrowheads="1"/>
            </p:cNvSpPr>
            <p:nvPr/>
          </p:nvSpPr>
          <p:spPr bwMode="auto">
            <a:xfrm>
              <a:off x="8756306" y="5060104"/>
              <a:ext cx="2571750" cy="338138"/>
            </a:xfrm>
            <a:prstGeom prst="rect">
              <a:avLst/>
            </a:prstGeom>
            <a:noFill/>
            <a:ln w="9525">
              <a:noFill/>
              <a:miter lim="800000"/>
            </a:ln>
          </p:spPr>
          <p:txBody>
            <a:bodyPr>
              <a:spAutoFit/>
            </a:bodyPr>
            <a:lstStyle/>
            <a:p>
              <a:pPr algn="ctr" defTabSz="914400"/>
              <a:r>
                <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钱学森的系统科学体系</a:t>
              </a:r>
            </a:p>
          </p:txBody>
        </p:sp>
        <p:pic>
          <p:nvPicPr>
            <p:cNvPr id="43" name="图片 42" descr="钱学森系统科学体系.jpg"/>
            <p:cNvPicPr>
              <a:picLocks noChangeAspect="1"/>
            </p:cNvPicPr>
            <p:nvPr/>
          </p:nvPicPr>
          <p:blipFill>
            <a:blip r:embed="rId3" cstate="screen"/>
            <a:stretch>
              <a:fillRect/>
            </a:stretch>
          </p:blipFill>
          <p:spPr>
            <a:xfrm>
              <a:off x="8256240" y="1916832"/>
              <a:ext cx="3547428" cy="3266111"/>
            </a:xfrm>
            <a:prstGeom prst="rect">
              <a:avLst/>
            </a:prstGeom>
          </p:spPr>
        </p:pic>
        <p:sp>
          <p:nvSpPr>
            <p:cNvPr id="44" name="TextBox 13"/>
            <p:cNvSpPr txBox="1"/>
            <p:nvPr/>
          </p:nvSpPr>
          <p:spPr>
            <a:xfrm>
              <a:off x="9774726" y="2676932"/>
              <a:ext cx="534368" cy="184666"/>
            </a:xfrm>
            <a:prstGeom prst="rect">
              <a:avLst/>
            </a:prstGeom>
            <a:ln w="3175"/>
          </p:spPr>
          <p:style>
            <a:lnRef idx="2">
              <a:schemeClr val="accent2"/>
            </a:lnRef>
            <a:fillRef idx="1">
              <a:schemeClr val="lt1"/>
            </a:fillRef>
            <a:effectRef idx="0">
              <a:schemeClr val="accent2"/>
            </a:effectRef>
            <a:fontRef idx="minor">
              <a:schemeClr val="dk1"/>
            </a:fontRef>
          </p:style>
          <p:txBody>
            <a:bodyPr wrap="none" lIns="36000" tIns="0" rIns="36000" bIns="0" rtlCol="0">
              <a:spAutoFit/>
            </a:bodyPr>
            <a:lstStyle/>
            <a:p>
              <a:pPr algn="ctr"/>
              <a:r>
                <a:rPr lang="zh-CN" altLang="en-US" sz="1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系统论</a:t>
              </a:r>
            </a:p>
          </p:txBody>
        </p:sp>
      </p:grpSp>
      <p:grpSp>
        <p:nvGrpSpPr>
          <p:cNvPr id="8" name="组合 7"/>
          <p:cNvGrpSpPr/>
          <p:nvPr/>
        </p:nvGrpSpPr>
        <p:grpSpPr>
          <a:xfrm>
            <a:off x="822492" y="2959825"/>
            <a:ext cx="1620958" cy="2336207"/>
            <a:chOff x="822492" y="2821806"/>
            <a:chExt cx="1620958" cy="2336207"/>
          </a:xfrm>
        </p:grpSpPr>
        <p:pic>
          <p:nvPicPr>
            <p:cNvPr id="40" name="图片 39"/>
            <p:cNvPicPr>
              <a:picLocks noChangeAspect="1"/>
            </p:cNvPicPr>
            <p:nvPr/>
          </p:nvPicPr>
          <p:blipFill>
            <a:blip r:embed="rId4" cstate="screen"/>
            <a:stretch>
              <a:fillRect/>
            </a:stretch>
          </p:blipFill>
          <p:spPr>
            <a:xfrm>
              <a:off x="865623" y="2821806"/>
              <a:ext cx="1548000" cy="101462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文本框 38"/>
            <p:cNvSpPr txBox="1"/>
            <p:nvPr/>
          </p:nvSpPr>
          <p:spPr>
            <a:xfrm>
              <a:off x="822492" y="3957684"/>
              <a:ext cx="1620958" cy="1200329"/>
            </a:xfrm>
            <a:prstGeom prst="rect">
              <a:avLst/>
            </a:prstGeom>
            <a:solidFill>
              <a:schemeClr val="bg1">
                <a:lumMod val="75000"/>
                <a:alpha val="58000"/>
              </a:schemeClr>
            </a:solidFill>
            <a:ln>
              <a:noFill/>
            </a:ln>
          </p:spPr>
          <p:txBody>
            <a:bodyPr wrap="square" rtlCol="0">
              <a:spAutoFit/>
            </a:bodyPr>
            <a:lstStyle/>
            <a:p>
              <a:pPr algn="just"/>
              <a:r>
                <a:rPr lang="zh-CN" altLang="en-US" b="1" dirty="0">
                  <a:latin typeface="微软雅黑" panose="020B0503020204020204" pitchFamily="34" charset="-122"/>
                  <a:ea typeface="微软雅黑" panose="020B0503020204020204" pitchFamily="34" charset="-122"/>
                </a:rPr>
                <a:t>钱学森：</a:t>
              </a:r>
              <a:r>
                <a:rPr lang="zh-CN" altLang="en-US" dirty="0">
                  <a:latin typeface="微软雅黑" panose="020B0503020204020204" pitchFamily="34" charset="-122"/>
                  <a:ea typeface="微软雅黑" panose="020B0503020204020204" pitchFamily="34" charset="-122"/>
                </a:rPr>
                <a:t>系统论是科学通往马克思主义哲学的桥梁。</a:t>
              </a:r>
            </a:p>
          </p:txBody>
        </p:sp>
      </p:grpSp>
      <p:sp>
        <p:nvSpPr>
          <p:cNvPr id="7" name="文本框 6"/>
          <p:cNvSpPr txBox="1"/>
          <p:nvPr/>
        </p:nvSpPr>
        <p:spPr>
          <a:xfrm>
            <a:off x="705196" y="5539489"/>
            <a:ext cx="4663456" cy="523220"/>
          </a:xfrm>
          <a:prstGeom prst="rect">
            <a:avLst/>
          </a:prstGeom>
          <a:noFill/>
        </p:spPr>
        <p:txBody>
          <a:bodyPr wrap="none" rtlCol="0">
            <a:spAutoFit/>
          </a:bodyPr>
          <a:lstStyle/>
          <a:p>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数智油田</a:t>
            </a:r>
            <a:r>
              <a:rPr lang="en-US" altLang="zh-CN"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企业是复杂巨系统</a:t>
            </a:r>
            <a:endPar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45" name="文本框 44"/>
          <p:cNvSpPr txBox="1"/>
          <p:nvPr/>
        </p:nvSpPr>
        <p:spPr>
          <a:xfrm>
            <a:off x="6386032" y="543414"/>
            <a:ext cx="4923143" cy="523220"/>
          </a:xfrm>
          <a:prstGeom prst="rect">
            <a:avLst/>
          </a:prstGeom>
          <a:noFill/>
        </p:spPr>
        <p:txBody>
          <a:bodyPr wrap="non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系统的使命：</a:t>
            </a:r>
            <a:r>
              <a:rPr lang="zh-CN" altLang="en-US"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生存</a:t>
            </a:r>
            <a:r>
              <a:rPr lang="en-US" altLang="zh-CN"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发展</a:t>
            </a:r>
            <a:r>
              <a:rPr lang="en-US" altLang="zh-CN"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再造</a:t>
            </a:r>
            <a:endPar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11799" t="18190" r="5588" b="12427"/>
          <a:stretch>
            <a:fillRect/>
          </a:stretch>
        </p:blipFill>
        <p:spPr>
          <a:xfrm>
            <a:off x="6512974" y="2153864"/>
            <a:ext cx="4968815" cy="388367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文本框 17"/>
          <p:cNvSpPr txBox="1"/>
          <p:nvPr/>
        </p:nvSpPr>
        <p:spPr>
          <a:xfrm>
            <a:off x="7247543" y="6139653"/>
            <a:ext cx="3669594"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数字</a:t>
            </a:r>
            <a:r>
              <a:rPr lang="zh-CN" altLang="en-US" dirty="0" smtClean="0">
                <a:latin typeface="微软雅黑" panose="020B0503020204020204" pitchFamily="34" charset="-122"/>
                <a:ea typeface="微软雅黑" panose="020B0503020204020204" pitchFamily="34" charset="-122"/>
              </a:rPr>
              <a:t>油田参考架构（</a:t>
            </a:r>
            <a:r>
              <a:rPr lang="en-US" altLang="zh-CN" dirty="0" smtClean="0">
                <a:latin typeface="微软雅黑" panose="020B0503020204020204" pitchFamily="34" charset="-122"/>
                <a:ea typeface="微软雅黑" panose="020B0503020204020204" pitchFamily="34" charset="-122"/>
              </a:rPr>
              <a:t>1999-2003</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1" name="椭圆形标注 20"/>
          <p:cNvSpPr/>
          <p:nvPr/>
        </p:nvSpPr>
        <p:spPr>
          <a:xfrm>
            <a:off x="8993066" y="1075284"/>
            <a:ext cx="2596551" cy="1017917"/>
          </a:xfrm>
          <a:prstGeom prst="wedgeEllipseCallout">
            <a:avLst>
              <a:gd name="adj1" fmla="val -69006"/>
              <a:gd name="adj2" fmla="val 10656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32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企业再造</a:t>
            </a:r>
            <a:endParaRPr lang="zh-CN" altLang="en-US" sz="32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文本框 23"/>
          <p:cNvSpPr txBox="1"/>
          <p:nvPr/>
        </p:nvSpPr>
        <p:spPr>
          <a:xfrm>
            <a:off x="6617262" y="1168745"/>
            <a:ext cx="1723549" cy="830997"/>
          </a:xfrm>
          <a:prstGeom prst="rect">
            <a:avLst/>
          </a:prstGeom>
          <a:noFill/>
        </p:spPr>
        <p:txBody>
          <a:bodyPr wrap="none" rtlCol="0">
            <a:spAutoFit/>
          </a:bodyPr>
          <a:lstStyle/>
          <a:p>
            <a:r>
              <a:rPr lang="zh-CN" altLang="en-US" sz="2400" dirty="0" smtClean="0">
                <a:latin typeface="方正粗宋简体" panose="03000509000000000000" pitchFamily="65" charset="-122"/>
                <a:ea typeface="方正粗宋简体" panose="03000509000000000000" pitchFamily="65" charset="-122"/>
              </a:rPr>
              <a:t>数字化转型</a:t>
            </a:r>
            <a:endParaRPr lang="en-US" altLang="zh-CN" sz="2400" dirty="0" smtClean="0">
              <a:latin typeface="方正粗宋简体" panose="03000509000000000000" pitchFamily="65" charset="-122"/>
              <a:ea typeface="方正粗宋简体" panose="03000509000000000000" pitchFamily="65" charset="-122"/>
            </a:endParaRPr>
          </a:p>
          <a:p>
            <a:r>
              <a:rPr lang="zh-CN" altLang="en-US" sz="2400" dirty="0" smtClean="0">
                <a:latin typeface="方正粗宋简体" panose="03000509000000000000" pitchFamily="65" charset="-122"/>
                <a:ea typeface="方正粗宋简体" panose="03000509000000000000" pitchFamily="65" charset="-122"/>
              </a:rPr>
              <a:t>智能化发展</a:t>
            </a:r>
            <a:endParaRPr lang="zh-CN" altLang="en-US" sz="2400" dirty="0">
              <a:latin typeface="方正粗宋简体" panose="03000509000000000000" pitchFamily="65" charset="-122"/>
              <a:ea typeface="方正粗宋简体" panose="03000509000000000000" pitchFamily="65" charset="-122"/>
            </a:endParaRPr>
          </a:p>
        </p:txBody>
      </p:sp>
      <p:sp>
        <p:nvSpPr>
          <p:cNvPr id="46" name="文本框 45"/>
          <p:cNvSpPr txBox="1"/>
          <p:nvPr/>
        </p:nvSpPr>
        <p:spPr>
          <a:xfrm>
            <a:off x="8437442" y="1168745"/>
            <a:ext cx="521297" cy="769441"/>
          </a:xfrm>
          <a:prstGeom prst="rect">
            <a:avLst/>
          </a:prstGeom>
          <a:noFill/>
        </p:spPr>
        <p:txBody>
          <a:bodyPr wrap="none" rtlCol="0">
            <a:spAutoFit/>
          </a:bodyPr>
          <a:lstStyle/>
          <a:p>
            <a:pPr algn="ctr"/>
            <a:r>
              <a:rPr lang="en-US" altLang="zh-CN" sz="4400" dirty="0" smtClean="0">
                <a:latin typeface="方正粗宋简体" panose="03000509000000000000" pitchFamily="65" charset="-122"/>
                <a:ea typeface="方正粗宋简体" panose="03000509000000000000" pitchFamily="65" charset="-122"/>
              </a:rPr>
              <a:t>=</a:t>
            </a:r>
            <a:endParaRPr lang="zh-CN" altLang="en-US" sz="4400" dirty="0">
              <a:latin typeface="方正粗宋简体" panose="03000509000000000000" pitchFamily="65" charset="-122"/>
              <a:ea typeface="方正粗宋简体" panose="03000509000000000000" pitchFamily="65" charset="-122"/>
            </a:endParaRPr>
          </a:p>
        </p:txBody>
      </p:sp>
      <p:sp>
        <p:nvSpPr>
          <p:cNvPr id="47" name="右大括号 46"/>
          <p:cNvSpPr/>
          <p:nvPr/>
        </p:nvSpPr>
        <p:spPr>
          <a:xfrm>
            <a:off x="8238226" y="1168745"/>
            <a:ext cx="201638" cy="830997"/>
          </a:xfrm>
          <a:prstGeom prst="rightBrace">
            <a:avLst>
              <a:gd name="adj1" fmla="val 41304"/>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91263" y="479706"/>
            <a:ext cx="17854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涌现思维</a:t>
            </a:r>
          </a:p>
        </p:txBody>
      </p:sp>
      <p:pic>
        <p:nvPicPr>
          <p:cNvPr id="4" name="图片 3" descr="表-零件.jpg"/>
          <p:cNvPicPr>
            <a:picLocks noChangeAspect="1"/>
          </p:cNvPicPr>
          <p:nvPr/>
        </p:nvPicPr>
        <p:blipFill>
          <a:blip r:embed="rId3" cstate="print"/>
          <a:stretch>
            <a:fillRect/>
          </a:stretch>
        </p:blipFill>
        <p:spPr>
          <a:xfrm>
            <a:off x="618053" y="1778001"/>
            <a:ext cx="2718816" cy="2380841"/>
          </a:xfrm>
          <a:prstGeom prst="rect">
            <a:avLst/>
          </a:prstGeom>
        </p:spPr>
      </p:pic>
      <p:sp>
        <p:nvSpPr>
          <p:cNvPr id="6" name="矩形 5"/>
          <p:cNvSpPr/>
          <p:nvPr/>
        </p:nvSpPr>
        <p:spPr>
          <a:xfrm>
            <a:off x="591263" y="1042895"/>
            <a:ext cx="5169780" cy="830997"/>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系统的</a:t>
            </a:r>
            <a:r>
              <a:rPr lang="zh-CN" altLang="en-US" sz="2400" b="1" dirty="0">
                <a:solidFill>
                  <a:prstClr val="black"/>
                </a:solidFill>
                <a:latin typeface="微软雅黑" panose="020B0503020204020204" pitchFamily="34" charset="-122"/>
                <a:ea typeface="微软雅黑" panose="020B0503020204020204" pitchFamily="34" charset="-122"/>
              </a:rPr>
              <a:t>整体涌现性：</a:t>
            </a:r>
            <a:r>
              <a:rPr lang="zh-CN" altLang="en-US" sz="2400" dirty="0">
                <a:solidFill>
                  <a:prstClr val="black"/>
                </a:solidFill>
                <a:latin typeface="微软雅黑" panose="020B0503020204020204" pitchFamily="34" charset="-122"/>
                <a:ea typeface="微软雅黑" panose="020B0503020204020204" pitchFamily="34" charset="-122"/>
              </a:rPr>
              <a:t>整体才具有、孤立部分及其总和却不具有的性质。</a:t>
            </a:r>
          </a:p>
        </p:txBody>
      </p:sp>
      <p:sp>
        <p:nvSpPr>
          <p:cNvPr id="9" name="文本框 8"/>
          <p:cNvSpPr txBox="1"/>
          <p:nvPr/>
        </p:nvSpPr>
        <p:spPr>
          <a:xfrm>
            <a:off x="3614218" y="2301776"/>
            <a:ext cx="1977726" cy="1077218"/>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例</a:t>
            </a:r>
            <a:r>
              <a:rPr lang="zh-CN" altLang="en-US" sz="2000" dirty="0">
                <a:latin typeface="微软雅黑" panose="020B0503020204020204" pitchFamily="34" charset="-122"/>
                <a:ea typeface="微软雅黑" panose="020B0503020204020204" pitchFamily="34" charset="-122"/>
              </a:rPr>
              <a:t>：零件组装成的钟表</a:t>
            </a:r>
            <a:r>
              <a:rPr lang="zh-CN" altLang="en-US" sz="2400" b="1" dirty="0">
                <a:latin typeface="微软雅黑" panose="020B0503020204020204" pitchFamily="34" charset="-122"/>
                <a:ea typeface="微软雅黑" panose="020B0503020204020204" pitchFamily="34" charset="-122"/>
              </a:rPr>
              <a:t>涌现</a:t>
            </a:r>
            <a:r>
              <a:rPr lang="zh-CN" altLang="en-US" sz="2000" dirty="0">
                <a:latin typeface="微软雅黑" panose="020B0503020204020204" pitchFamily="34" charset="-122"/>
                <a:ea typeface="微软雅黑" panose="020B0503020204020204" pitchFamily="34" charset="-122"/>
              </a:rPr>
              <a:t>出报时功能</a:t>
            </a:r>
          </a:p>
        </p:txBody>
      </p:sp>
      <p:grpSp>
        <p:nvGrpSpPr>
          <p:cNvPr id="16" name="组合 15"/>
          <p:cNvGrpSpPr/>
          <p:nvPr/>
        </p:nvGrpSpPr>
        <p:grpSpPr>
          <a:xfrm>
            <a:off x="427307" y="4389406"/>
            <a:ext cx="5497691" cy="584775"/>
            <a:chOff x="427307" y="4364001"/>
            <a:chExt cx="5497691" cy="584775"/>
          </a:xfrm>
        </p:grpSpPr>
        <p:sp>
          <p:nvSpPr>
            <p:cNvPr id="7" name="TextBox 16"/>
            <p:cNvSpPr txBox="1"/>
            <p:nvPr/>
          </p:nvSpPr>
          <p:spPr>
            <a:xfrm>
              <a:off x="427307" y="4364001"/>
              <a:ext cx="5497691" cy="584775"/>
            </a:xfrm>
            <a:prstGeom prst="rect">
              <a:avLst/>
            </a:prstGeom>
            <a:noFill/>
          </p:spPr>
          <p:txBody>
            <a:bodyPr wrap="square" rtlCol="0">
              <a:spAutoFit/>
            </a:bodyPr>
            <a:lstStyle/>
            <a:p>
              <a:pPr algn="ctr" defTabSz="914400"/>
              <a:r>
                <a:rPr lang="en-US" altLang="zh-CN" sz="32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(1+1)&gt;2      (1+1)-2= </a:t>
              </a:r>
              <a:r>
                <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a:t>
              </a:r>
            </a:p>
          </p:txBody>
        </p:sp>
        <p:sp>
          <p:nvSpPr>
            <p:cNvPr id="10" name="右箭头 18"/>
            <p:cNvSpPr/>
            <p:nvPr/>
          </p:nvSpPr>
          <p:spPr>
            <a:xfrm>
              <a:off x="2423592" y="4489664"/>
              <a:ext cx="504056" cy="360040"/>
            </a:xfrm>
            <a:prstGeom prst="rightArrow">
              <a:avLst/>
            </a:prstGeom>
            <a:solidFill>
              <a:srgbClr val="C00000"/>
            </a:solidFill>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latin typeface="Arial" panose="020B0604020202020204" pitchFamily="34" charset="0"/>
                <a:ea typeface="微软雅黑 Light" panose="020B0502040204020203" pitchFamily="34" charset="-122"/>
              </a:endParaRPr>
            </a:p>
          </p:txBody>
        </p:sp>
      </p:grpSp>
      <p:cxnSp>
        <p:nvCxnSpPr>
          <p:cNvPr id="15" name="直接连接符 14"/>
          <p:cNvCxnSpPr/>
          <p:nvPr/>
        </p:nvCxnSpPr>
        <p:spPr>
          <a:xfrm>
            <a:off x="6096000" y="1181583"/>
            <a:ext cx="0" cy="36935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323950" y="468875"/>
            <a:ext cx="2833394" cy="523220"/>
          </a:xfrm>
          <a:prstGeom prst="rect">
            <a:avLst/>
          </a:prstGeom>
          <a:noFill/>
        </p:spPr>
        <p:txBody>
          <a:bodyPr wrap="square" rtlCol="0">
            <a:spAutoFit/>
          </a:bodyPr>
          <a:lstStyle/>
          <a:p>
            <a:r>
              <a:rPr lang="en-US" altLang="zh-CN"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的涌现性</a:t>
            </a:r>
            <a:endPar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6344372" y="992095"/>
            <a:ext cx="5169780" cy="892552"/>
          </a:xfrm>
          <a:prstGeom prst="rect">
            <a:avLst/>
          </a:prstGeom>
        </p:spPr>
        <p:txBody>
          <a:bodyPr wrap="square">
            <a:spAutoFit/>
          </a:bodyPr>
          <a:lstStyle/>
          <a:p>
            <a:pPr algn="just"/>
            <a:r>
              <a:rPr lang="zh-CN" altLang="en-US" sz="2400" dirty="0" smtClean="0">
                <a:solidFill>
                  <a:prstClr val="black"/>
                </a:solidFill>
                <a:latin typeface="微软雅黑" panose="020B0503020204020204" pitchFamily="34" charset="-122"/>
                <a:ea typeface="微软雅黑" panose="020B0503020204020204" pitchFamily="34" charset="-122"/>
              </a:rPr>
              <a:t>大模型的成功没什么神秘的！</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涌现只是一件平常事</a:t>
            </a:r>
          </a:p>
        </p:txBody>
      </p:sp>
      <p:sp>
        <p:nvSpPr>
          <p:cNvPr id="2" name="文本框 1"/>
          <p:cNvSpPr txBox="1"/>
          <p:nvPr/>
        </p:nvSpPr>
        <p:spPr>
          <a:xfrm>
            <a:off x="3197128" y="3715824"/>
            <a:ext cx="2548267" cy="646331"/>
          </a:xfrm>
          <a:prstGeom prst="wedgeRectCallout">
            <a:avLst>
              <a:gd name="adj1" fmla="val 24353"/>
              <a:gd name="adj2" fmla="val 67740"/>
            </a:avLst>
          </a:prstGeom>
          <a:solidFill>
            <a:srgbClr val="C00000"/>
          </a:solidFill>
          <a:ln w="3175">
            <a:solidFill>
              <a:srgbClr val="C00000"/>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超越要素层面</a:t>
            </a:r>
            <a:endParaRPr lang="en-US" altLang="zh-CN" dirty="0">
              <a:solidFill>
                <a:schemeClr val="bg1"/>
              </a:solidFill>
              <a:latin typeface="微软雅黑" panose="020B0503020204020204" pitchFamily="34" charset="-122"/>
              <a:ea typeface="微软雅黑" panose="020B0503020204020204" pitchFamily="34" charset="-122"/>
            </a:endParaRPr>
          </a:p>
          <a:p>
            <a:pPr algn="ctr"/>
            <a:r>
              <a:rPr lang="zh-CN" altLang="en-US" dirty="0">
                <a:solidFill>
                  <a:schemeClr val="bg1"/>
                </a:solidFill>
                <a:latin typeface="微软雅黑" panose="020B0503020204020204" pitchFamily="34" charset="-122"/>
                <a:ea typeface="微软雅黑" panose="020B0503020204020204" pitchFamily="34" charset="-122"/>
              </a:rPr>
              <a:t>更</a:t>
            </a: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高维度</a:t>
            </a:r>
            <a:r>
              <a:rPr lang="zh-CN" altLang="en-US" dirty="0">
                <a:solidFill>
                  <a:schemeClr val="bg1"/>
                </a:solidFill>
                <a:latin typeface="微软雅黑" panose="020B0503020204020204" pitchFamily="34" charset="-122"/>
                <a:ea typeface="微软雅黑" panose="020B0503020204020204" pitchFamily="34" charset="-122"/>
              </a:rPr>
              <a:t>上的表现</a:t>
            </a:r>
          </a:p>
        </p:txBody>
      </p:sp>
      <p:sp>
        <p:nvSpPr>
          <p:cNvPr id="3" name="文本框 2"/>
          <p:cNvSpPr txBox="1"/>
          <p:nvPr/>
        </p:nvSpPr>
        <p:spPr>
          <a:xfrm>
            <a:off x="6344372" y="1851906"/>
            <a:ext cx="4801314"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量变到质变、大力出奇迹、仿生学的胜利</a:t>
            </a:r>
            <a:endParaRPr lang="zh-CN" altLang="en-US"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7906" y="1943200"/>
            <a:ext cx="4714452" cy="238190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1" name="文本框 10"/>
          <p:cNvSpPr txBox="1"/>
          <p:nvPr/>
        </p:nvSpPr>
        <p:spPr>
          <a:xfrm>
            <a:off x="6366255" y="4233811"/>
            <a:ext cx="5297295" cy="1015663"/>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完全模仿人类大脑的人工神经网络，不仅结构相同，而且规模也达到甚至超过人类，那么产生智能就没什么奇怪的了。</a:t>
            </a:r>
            <a:endParaRPr lang="zh-CN" altLang="en-US" sz="20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91263" y="5283829"/>
            <a:ext cx="3467616" cy="584775"/>
          </a:xfrm>
          <a:prstGeom prst="rect">
            <a:avLst/>
          </a:prstGeom>
          <a:solidFill>
            <a:srgbClr val="FFFF00"/>
          </a:solidFill>
        </p:spPr>
        <p:txBody>
          <a:bodyPr wrap="none" rtlCol="0">
            <a:spAutoFit/>
          </a:bodyPr>
          <a:lstStyle/>
          <a:p>
            <a:r>
              <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涌现来自于什么</a:t>
            </a:r>
            <a:r>
              <a:rPr lang="zh-CN" altLang="en-US" sz="32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 name="矩形 31"/>
          <p:cNvSpPr/>
          <p:nvPr/>
        </p:nvSpPr>
        <p:spPr>
          <a:xfrm>
            <a:off x="548928" y="5990265"/>
            <a:ext cx="11726287" cy="523220"/>
          </a:xfrm>
          <a:prstGeom prst="rect">
            <a:avLst/>
          </a:prstGeom>
        </p:spPr>
        <p:txBody>
          <a:bodyPr wrap="none">
            <a:spAutoFit/>
          </a:bodyPr>
          <a:lstStyle/>
          <a:p>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关系！系统要素之间发生的关系！有关系就有涌现，关系越强涌现越多。</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5" name="矩形 4"/>
          <p:cNvSpPr/>
          <p:nvPr/>
        </p:nvSpPr>
        <p:spPr>
          <a:xfrm>
            <a:off x="7579781" y="5392844"/>
            <a:ext cx="4129585" cy="400110"/>
          </a:xfrm>
          <a:prstGeom prst="rect">
            <a:avLst/>
          </a:prstGeom>
          <a:ln>
            <a:solidFill>
              <a:srgbClr val="C00000"/>
            </a:solidFill>
          </a:ln>
        </p:spPr>
        <p:txBody>
          <a:bodyPr wrap="square">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复杂系统的涌现=基本</a:t>
            </a:r>
            <a:r>
              <a:rPr lang="zh-CN" altLang="en-US" sz="20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结构</a:t>
            </a:r>
            <a:r>
              <a:rPr lang="en-US" altLang="zh-CN" sz="20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&amp;</a:t>
            </a:r>
            <a:r>
              <a:rPr lang="zh-CN" altLang="en-US" sz="20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规模</a:t>
            </a:r>
            <a:endPar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3" name="矩形 12"/>
          <p:cNvSpPr/>
          <p:nvPr/>
        </p:nvSpPr>
        <p:spPr>
          <a:xfrm>
            <a:off x="4249268" y="5392844"/>
            <a:ext cx="3245614" cy="400110"/>
          </a:xfrm>
          <a:prstGeom prst="rect">
            <a:avLst/>
          </a:prstGeom>
          <a:ln>
            <a:solidFill>
              <a:srgbClr val="C00000"/>
            </a:solidFill>
          </a:ln>
        </p:spPr>
        <p:txBody>
          <a:bodyPr wrap="square">
            <a:spAutoFit/>
          </a:bodyPr>
          <a:lstStyle/>
          <a:p>
            <a:pPr algn="ctr"/>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涌现力=关系强度×规模²</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400" y="3085899"/>
            <a:ext cx="5593170" cy="2592288"/>
          </a:xfrm>
          <a:prstGeom prst="rect">
            <a:avLst/>
          </a:prstGeom>
        </p:spPr>
      </p:pic>
      <p:sp>
        <p:nvSpPr>
          <p:cNvPr id="19" name="文本框 18"/>
          <p:cNvSpPr txBox="1"/>
          <p:nvPr/>
        </p:nvSpPr>
        <p:spPr>
          <a:xfrm>
            <a:off x="926220" y="987709"/>
            <a:ext cx="10723913" cy="954107"/>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a:t>
            </a:r>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智企业就是让</a:t>
            </a:r>
            <a:r>
              <a:rPr lang="zh-CN" altLang="en-US" sz="28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数据</a:t>
            </a:r>
            <a:r>
              <a:rPr lang="en-US" altLang="zh-CN"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r>
              <a:rPr lang="en-US" altLang="zh-CN"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智能</a:t>
            </a:r>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成为</a:t>
            </a: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新质生产力</a:t>
            </a:r>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a:t>
            </a: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新型</a:t>
            </a:r>
            <a:r>
              <a:rPr lang="zh-CN" altLang="en-US" sz="28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生产关系，</a:t>
            </a:r>
            <a:r>
              <a:rPr lang="zh-CN" altLang="en-US" sz="28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不断融合，激发系统涌现性。</a:t>
            </a:r>
            <a:endParaRPr lang="en-US" altLang="zh-CN"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 name="右箭头 2"/>
          <p:cNvSpPr/>
          <p:nvPr/>
        </p:nvSpPr>
        <p:spPr>
          <a:xfrm>
            <a:off x="6528048" y="2052385"/>
            <a:ext cx="936104" cy="758988"/>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4" name="文本框 3"/>
          <p:cNvSpPr txBox="1"/>
          <p:nvPr/>
        </p:nvSpPr>
        <p:spPr>
          <a:xfrm>
            <a:off x="6324415" y="2159665"/>
            <a:ext cx="1261884" cy="523220"/>
          </a:xfrm>
          <a:prstGeom prst="rect">
            <a:avLst/>
          </a:prstGeom>
          <a:noFill/>
        </p:spPr>
        <p:txBody>
          <a:bodyPr wrap="none" rtlCol="0">
            <a:spAutoFit/>
          </a:bodyPr>
          <a:lstStyle/>
          <a:p>
            <a:pPr algn="ctr"/>
            <a:r>
              <a:rPr lang="zh-CN" altLang="en-US"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数智化</a:t>
            </a:r>
          </a:p>
        </p:txBody>
      </p:sp>
      <p:sp>
        <p:nvSpPr>
          <p:cNvPr id="10" name="TextBox 415"/>
          <p:cNvSpPr txBox="1"/>
          <p:nvPr/>
        </p:nvSpPr>
        <p:spPr>
          <a:xfrm>
            <a:off x="716425" y="5678187"/>
            <a:ext cx="5379575" cy="830997"/>
          </a:xfrm>
          <a:prstGeom prst="rect">
            <a:avLst/>
          </a:prstGeom>
          <a:noFill/>
          <a:ln>
            <a:solidFill>
              <a:srgbClr val="C00000"/>
            </a:solidFill>
          </a:ln>
        </p:spPr>
        <p:txBody>
          <a:bodyPr wrap="square" rtlCol="0">
            <a:spAutoFit/>
          </a:bodyPr>
          <a:lstStyle/>
          <a:p>
            <a:pPr algn="dist"/>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信息</a:t>
            </a:r>
            <a:r>
              <a:rPr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数据</a:t>
            </a:r>
            <a:r>
              <a:rPr lang="en-US" altLang="zh-CN"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信息</a:t>
            </a:r>
            <a:r>
              <a:rPr lang="en-US" altLang="zh-CN"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知识</a:t>
            </a:r>
            <a:r>
              <a:rPr lang="en-US" altLang="zh-CN"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0295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智慧</a:t>
            </a:r>
            <a:r>
              <a:rPr lang="en-US" altLang="zh-CN"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a:t>
            </a: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对油田系统的贡献越来越大，逐步发挥主导作用</a:t>
            </a:r>
          </a:p>
        </p:txBody>
      </p:sp>
      <p:grpSp>
        <p:nvGrpSpPr>
          <p:cNvPr id="17" name="组合 16"/>
          <p:cNvGrpSpPr/>
          <p:nvPr/>
        </p:nvGrpSpPr>
        <p:grpSpPr>
          <a:xfrm>
            <a:off x="839416" y="1940309"/>
            <a:ext cx="5529820" cy="989602"/>
            <a:chOff x="911424" y="1830234"/>
            <a:chExt cx="5529820" cy="989602"/>
          </a:xfrm>
        </p:grpSpPr>
        <p:sp>
          <p:nvSpPr>
            <p:cNvPr id="20" name="矩形 19"/>
            <p:cNvSpPr/>
            <p:nvPr/>
          </p:nvSpPr>
          <p:spPr>
            <a:xfrm>
              <a:off x="911424" y="1988839"/>
              <a:ext cx="5529820" cy="830997"/>
            </a:xfrm>
            <a:prstGeom prst="rect">
              <a:avLst/>
            </a:prstGeom>
            <a:ln w="3175">
              <a:solidFill>
                <a:schemeClr val="tx1"/>
              </a:solidFill>
            </a:ln>
          </p:spPr>
          <p:txBody>
            <a:bodyPr wrap="square">
              <a:spAutoFit/>
            </a:bodyPr>
            <a:lstStyle/>
            <a:p>
              <a:pPr algn="ct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Q = f</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 </a:t>
              </a: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(L, K, N, E)</a:t>
              </a:r>
            </a:p>
          </p:txBody>
        </p:sp>
        <p:sp>
          <p:nvSpPr>
            <p:cNvPr id="13" name="文本框 12"/>
            <p:cNvSpPr txBox="1"/>
            <p:nvPr/>
          </p:nvSpPr>
          <p:spPr>
            <a:xfrm>
              <a:off x="911424" y="1830234"/>
              <a:ext cx="1705916" cy="307777"/>
            </a:xfrm>
            <a:prstGeom prst="rect">
              <a:avLst/>
            </a:prstGeom>
            <a:solidFill>
              <a:schemeClr val="tx1"/>
            </a:solid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传统生产函数</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系统</a:t>
              </a:r>
            </a:p>
          </p:txBody>
        </p:sp>
      </p:grpSp>
      <p:grpSp>
        <p:nvGrpSpPr>
          <p:cNvPr id="15" name="组合 14"/>
          <p:cNvGrpSpPr/>
          <p:nvPr/>
        </p:nvGrpSpPr>
        <p:grpSpPr>
          <a:xfrm>
            <a:off x="7519226" y="1940309"/>
            <a:ext cx="3890570" cy="989602"/>
            <a:chOff x="7591234" y="1830234"/>
            <a:chExt cx="3890570" cy="989602"/>
          </a:xfrm>
        </p:grpSpPr>
        <p:sp>
          <p:nvSpPr>
            <p:cNvPr id="21" name="矩形 20"/>
            <p:cNvSpPr/>
            <p:nvPr/>
          </p:nvSpPr>
          <p:spPr>
            <a:xfrm>
              <a:off x="7608168" y="1988839"/>
              <a:ext cx="3873636" cy="830997"/>
            </a:xfrm>
            <a:prstGeom prst="rect">
              <a:avLst/>
            </a:prstGeom>
            <a:ln w="38100">
              <a:solidFill>
                <a:srgbClr val="C00000"/>
              </a:solidFill>
            </a:ln>
          </p:spPr>
          <p:txBody>
            <a:bodyPr wrap="square">
              <a:spAutoFit/>
            </a:bodyPr>
            <a:lstStyle/>
            <a:p>
              <a:pPr algn="ct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Q</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i</a:t>
              </a: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 = f</a:t>
              </a:r>
              <a:r>
                <a:rPr lang="en-US" altLang="zh-CN" sz="3600" dirty="0">
                  <a:solidFill>
                    <a:srgbClr val="C00000"/>
                  </a:solidFill>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i </a:t>
              </a: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(T, </a:t>
              </a:r>
              <a:r>
                <a:rPr lang="en-US" altLang="zh-CN" sz="4800" dirty="0">
                  <a:solidFill>
                    <a:srgbClr val="C00000"/>
                  </a:solidFill>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I</a:t>
              </a:r>
              <a:r>
                <a:rPr lang="en-US" altLang="zh-CN" sz="4800" dirty="0">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a:t>
              </a:r>
            </a:p>
          </p:txBody>
        </p:sp>
        <p:sp>
          <p:nvSpPr>
            <p:cNvPr id="11" name="文本框 10"/>
            <p:cNvSpPr txBox="1"/>
            <p:nvPr/>
          </p:nvSpPr>
          <p:spPr>
            <a:xfrm>
              <a:off x="9840416" y="1876816"/>
              <a:ext cx="800219" cy="276999"/>
            </a:xfrm>
            <a:prstGeom prst="rect">
              <a:avLst/>
            </a:prstGeom>
            <a:solidFill>
              <a:schemeClr val="bg1"/>
            </a:solidFill>
            <a:ln>
              <a:solidFill>
                <a:schemeClr val="bg1"/>
              </a:solidFill>
            </a:ln>
          </p:spPr>
          <p:txBody>
            <a:bodyPr wrap="none" rtlCol="0">
              <a:spAutoFit/>
            </a:bodyPr>
            <a:lstStyle/>
            <a:p>
              <a:r>
                <a:rPr lang="zh-CN" altLang="en-US" sz="1200" dirty="0">
                  <a:latin typeface="微软雅黑" panose="020B0503020204020204" pitchFamily="34" charset="-122"/>
                  <a:ea typeface="微软雅黑" panose="020B0503020204020204" pitchFamily="34" charset="-122"/>
                </a:rPr>
                <a:t>传统要素</a:t>
              </a:r>
            </a:p>
          </p:txBody>
        </p:sp>
        <p:sp>
          <p:nvSpPr>
            <p:cNvPr id="18" name="文本框 17"/>
            <p:cNvSpPr txBox="1"/>
            <p:nvPr/>
          </p:nvSpPr>
          <p:spPr>
            <a:xfrm>
              <a:off x="7591234" y="1830234"/>
              <a:ext cx="1885453" cy="307777"/>
            </a:xfrm>
            <a:prstGeom prst="rect">
              <a:avLst/>
            </a:prstGeom>
            <a:solidFill>
              <a:srgbClr val="C00000"/>
            </a:solidFill>
          </p:spPr>
          <p:txBody>
            <a:bodyPr wrap="non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信息化生产函数</a:t>
              </a: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系统</a:t>
              </a:r>
            </a:p>
          </p:txBody>
        </p:sp>
      </p:grpSp>
      <p:grpSp>
        <p:nvGrpSpPr>
          <p:cNvPr id="24" name="组合 23"/>
          <p:cNvGrpSpPr/>
          <p:nvPr/>
        </p:nvGrpSpPr>
        <p:grpSpPr>
          <a:xfrm>
            <a:off x="5885433" y="2860831"/>
            <a:ext cx="1512753" cy="3651312"/>
            <a:chOff x="5855937" y="2826641"/>
            <a:chExt cx="1512753" cy="3651312"/>
          </a:xfrm>
        </p:grpSpPr>
        <p:sp>
          <p:nvSpPr>
            <p:cNvPr id="23" name="箭头: 上 22"/>
            <p:cNvSpPr/>
            <p:nvPr/>
          </p:nvSpPr>
          <p:spPr>
            <a:xfrm>
              <a:off x="5855937" y="2826641"/>
              <a:ext cx="1512753" cy="3651312"/>
            </a:xfrm>
            <a:prstGeom prst="upArrow">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nvGrpSpPr>
            <p:cNvPr id="14" name="组合 13"/>
            <p:cNvGrpSpPr/>
            <p:nvPr/>
          </p:nvGrpSpPr>
          <p:grpSpPr>
            <a:xfrm>
              <a:off x="6132855" y="3030691"/>
              <a:ext cx="958917" cy="2480552"/>
              <a:chOff x="6068813" y="3030691"/>
              <a:chExt cx="958917" cy="2480552"/>
            </a:xfrm>
          </p:grpSpPr>
          <p:sp>
            <p:nvSpPr>
              <p:cNvPr id="7" name="文本框 6"/>
              <p:cNvSpPr txBox="1"/>
              <p:nvPr/>
            </p:nvSpPr>
            <p:spPr>
              <a:xfrm>
                <a:off x="6225106" y="4864912"/>
                <a:ext cx="646331" cy="646331"/>
              </a:xfrm>
              <a:prstGeom prst="rect">
                <a:avLst/>
              </a:prstGeom>
              <a:noFill/>
              <a:ln w="3175">
                <a:solidFill>
                  <a:srgbClr val="FFFF00"/>
                </a:solidFill>
              </a:ln>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两化</a:t>
                </a:r>
                <a:r>
                  <a:rPr lang="en-US" altLang="zh-CN" b="1" dirty="0">
                    <a:solidFill>
                      <a:schemeClr val="bg1"/>
                    </a:solidFill>
                    <a:latin typeface="微软雅黑" panose="020B0503020204020204" pitchFamily="34" charset="-122"/>
                    <a:ea typeface="微软雅黑" panose="020B0503020204020204" pitchFamily="34" charset="-122"/>
                  </a:rPr>
                  <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b="1" dirty="0">
                    <a:solidFill>
                      <a:schemeClr val="bg1"/>
                    </a:solidFill>
                    <a:latin typeface="微软雅黑" panose="020B0503020204020204" pitchFamily="34" charset="-122"/>
                    <a:ea typeface="微软雅黑" panose="020B0503020204020204" pitchFamily="34" charset="-122"/>
                  </a:rPr>
                  <a:t>融合</a:t>
                </a:r>
              </a:p>
            </p:txBody>
          </p:sp>
          <p:sp>
            <p:nvSpPr>
              <p:cNvPr id="8" name="文本框 7"/>
              <p:cNvSpPr txBox="1"/>
              <p:nvPr/>
            </p:nvSpPr>
            <p:spPr>
              <a:xfrm>
                <a:off x="6225106" y="3898202"/>
                <a:ext cx="646331" cy="923330"/>
              </a:xfrm>
              <a:prstGeom prst="rect">
                <a:avLst/>
              </a:prstGeom>
              <a:noFill/>
              <a:ln w="3175">
                <a:solidFill>
                  <a:srgbClr val="FFFF00"/>
                </a:solidFill>
              </a:ln>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两化</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rPr>
                  <a:t>深度</a:t>
                </a:r>
                <a:r>
                  <a:rPr lang="en-US" altLang="zh-CN" b="1" dirty="0">
                    <a:solidFill>
                      <a:schemeClr val="bg1"/>
                    </a:solidFill>
                    <a:latin typeface="微软雅黑" panose="020B0503020204020204" pitchFamily="34" charset="-122"/>
                    <a:ea typeface="微软雅黑" panose="020B0503020204020204" pitchFamily="34" charset="-122"/>
                  </a:rPr>
                  <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b="1" dirty="0">
                    <a:solidFill>
                      <a:schemeClr val="bg1"/>
                    </a:solidFill>
                    <a:latin typeface="微软雅黑" panose="020B0503020204020204" pitchFamily="34" charset="-122"/>
                    <a:ea typeface="微软雅黑" panose="020B0503020204020204" pitchFamily="34" charset="-122"/>
                  </a:rPr>
                  <a:t>融合</a:t>
                </a:r>
              </a:p>
            </p:txBody>
          </p:sp>
          <p:sp>
            <p:nvSpPr>
              <p:cNvPr id="12" name="文本框 11"/>
              <p:cNvSpPr txBox="1"/>
              <p:nvPr/>
            </p:nvSpPr>
            <p:spPr>
              <a:xfrm>
                <a:off x="6068813" y="3030691"/>
                <a:ext cx="958917" cy="707886"/>
              </a:xfrm>
              <a:prstGeom prst="rect">
                <a:avLst/>
              </a:prstGeom>
              <a:noFill/>
              <a:ln w="3175">
                <a:noFill/>
              </a:ln>
            </p:spPr>
            <p:txBody>
              <a:bodyPr wrap="none" rtlCol="0">
                <a:spAutoFit/>
              </a:bodyPr>
              <a:lstStyle/>
              <a:p>
                <a:pPr algn="ctr"/>
                <a:r>
                  <a:rPr lang="zh-CN" altLang="en-US" sz="20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a:t>
                </a:r>
                <a:r>
                  <a:rPr lang="zh-CN" altLang="en-US" sz="20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质</a:t>
                </a:r>
                <a:endParaRPr lang="en-US" altLang="zh-CN" sz="2000" b="1"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0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生产力</a:t>
                </a:r>
                <a:endParaRPr lang="en-US" altLang="zh-CN" sz="20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22" name="文本框 21"/>
            <p:cNvSpPr txBox="1"/>
            <p:nvPr/>
          </p:nvSpPr>
          <p:spPr>
            <a:xfrm>
              <a:off x="6289148" y="5554623"/>
              <a:ext cx="646331" cy="923330"/>
            </a:xfrm>
            <a:prstGeom prst="rect">
              <a:avLst/>
            </a:prstGeom>
            <a:noFill/>
          </p:spPr>
          <p:txBody>
            <a:bodyPr wrap="non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关于</a:t>
              </a:r>
              <a:r>
                <a:rPr lang="en-US" altLang="zh-CN" dirty="0">
                  <a:solidFill>
                    <a:schemeClr val="bg1"/>
                  </a:solidFill>
                  <a:latin typeface="微软雅黑" panose="020B0503020204020204" pitchFamily="34" charset="-122"/>
                  <a:ea typeface="微软雅黑" panose="020B0503020204020204" pitchFamily="34" charset="-122"/>
                </a:rPr>
                <a:t/>
              </a:r>
              <a:br>
                <a:rPr lang="en-US" altLang="zh-CN" dirty="0">
                  <a:solidFill>
                    <a:schemeClr val="bg1"/>
                  </a:solidFill>
                  <a:latin typeface="微软雅黑" panose="020B0503020204020204" pitchFamily="34" charset="-122"/>
                  <a:ea typeface="微软雅黑" panose="020B0503020204020204" pitchFamily="34" charset="-122"/>
                </a:rPr>
              </a:br>
              <a:r>
                <a:rPr lang="zh-CN" altLang="en-US" dirty="0">
                  <a:solidFill>
                    <a:schemeClr val="bg1"/>
                  </a:solidFill>
                  <a:latin typeface="微软雅黑" panose="020B0503020204020204" pitchFamily="34" charset="-122"/>
                  <a:ea typeface="微软雅黑" panose="020B0503020204020204" pitchFamily="34" charset="-122"/>
                </a:rPr>
                <a:t>信息</a:t>
              </a:r>
              <a:r>
                <a:rPr lang="en-US" altLang="zh-CN" dirty="0">
                  <a:solidFill>
                    <a:schemeClr val="bg1"/>
                  </a:solidFill>
                  <a:latin typeface="微软雅黑" panose="020B0503020204020204" pitchFamily="34" charset="-122"/>
                  <a:ea typeface="微软雅黑" panose="020B0503020204020204" pitchFamily="34" charset="-122"/>
                </a:rPr>
                <a:t/>
              </a:r>
              <a:br>
                <a:rPr lang="en-US" altLang="zh-CN" dirty="0">
                  <a:solidFill>
                    <a:schemeClr val="bg1"/>
                  </a:solidFill>
                  <a:latin typeface="微软雅黑" panose="020B0503020204020204" pitchFamily="34" charset="-122"/>
                  <a:ea typeface="微软雅黑" panose="020B0503020204020204" pitchFamily="34" charset="-122"/>
                </a:rPr>
              </a:br>
              <a:r>
                <a:rPr lang="zh-CN" altLang="en-US" dirty="0">
                  <a:solidFill>
                    <a:schemeClr val="bg1"/>
                  </a:solidFill>
                  <a:latin typeface="微软雅黑" panose="020B0503020204020204" pitchFamily="34" charset="-122"/>
                  <a:ea typeface="微软雅黑" panose="020B0503020204020204" pitchFamily="34" charset="-122"/>
                </a:rPr>
                <a:t>提法</a:t>
              </a:r>
            </a:p>
          </p:txBody>
        </p:sp>
      </p:grpSp>
      <p:sp>
        <p:nvSpPr>
          <p:cNvPr id="25" name="文本框 24"/>
          <p:cNvSpPr txBox="1"/>
          <p:nvPr/>
        </p:nvSpPr>
        <p:spPr>
          <a:xfrm>
            <a:off x="7510759" y="2982264"/>
            <a:ext cx="3938352" cy="954107"/>
          </a:xfrm>
          <a:prstGeom prst="rect">
            <a:avLst/>
          </a:prstGeom>
          <a:solidFill>
            <a:srgbClr val="C00000"/>
          </a:solidFill>
        </p:spPr>
        <p:txBody>
          <a:bodyPr wrap="square" rtlCol="0">
            <a:spAutoFit/>
          </a:bodyPr>
          <a:lstStyle/>
          <a:p>
            <a:pPr algn="ctr"/>
            <a:r>
              <a:rPr lang="en-US" altLang="zh-CN"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是要素，</a:t>
            </a:r>
            <a:r>
              <a:rPr lang="en-US" altLang="zh-CN"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a:t>
            </a:r>
            <a:r>
              <a:rPr lang="en-US"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a:t>
            </a:r>
            <a:r>
              <a:rPr lang="en-US" altLang="zh-CN" sz="1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是信息化、数智</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化</a:t>
            </a:r>
            <a:endPar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Q</a:t>
            </a:r>
            <a:r>
              <a:rPr lang="en-US" altLang="zh-CN" sz="2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a:t>
            </a:r>
            <a:r>
              <a:rPr lang="en-US" altLang="zh-CN"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就是 </a:t>
            </a:r>
            <a:r>
              <a:rPr lang="zh-CN" altLang="en-US" sz="24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新质生产力</a:t>
            </a:r>
            <a:endPar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文本框 26"/>
          <p:cNvSpPr txBox="1"/>
          <p:nvPr/>
        </p:nvSpPr>
        <p:spPr>
          <a:xfrm>
            <a:off x="591263" y="479706"/>
            <a:ext cx="17854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涌现思维</a:t>
            </a:r>
          </a:p>
        </p:txBody>
      </p:sp>
      <p:sp>
        <p:nvSpPr>
          <p:cNvPr id="6" name="文本框 5"/>
          <p:cNvSpPr txBox="1"/>
          <p:nvPr/>
        </p:nvSpPr>
        <p:spPr>
          <a:xfrm>
            <a:off x="7236046" y="4050930"/>
            <a:ext cx="4252595" cy="1631216"/>
          </a:xfrm>
          <a:prstGeom prst="rect">
            <a:avLst/>
          </a:prstGeom>
          <a:noFill/>
        </p:spPr>
        <p:txBody>
          <a:bodyPr wrap="square" rtlCol="0">
            <a:spAutoFit/>
          </a:bodyPr>
          <a:lstStyle/>
          <a:p>
            <a:pPr algn="just"/>
            <a:r>
              <a:rPr lang="en-US" altLang="zh-CN" sz="2000" b="1" dirty="0">
                <a:latin typeface="微软雅黑" panose="020B0503020204020204" pitchFamily="34" charset="-122"/>
                <a:ea typeface="微软雅黑" panose="020B0503020204020204" pitchFamily="34" charset="-122"/>
              </a:rPr>
              <a:t>AI</a:t>
            </a:r>
            <a:r>
              <a:rPr lang="zh-CN" altLang="en-US" sz="2000" b="1" dirty="0">
                <a:latin typeface="微软雅黑" panose="020B0503020204020204" pitchFamily="34" charset="-122"/>
                <a:ea typeface="微软雅黑" panose="020B0503020204020204" pitchFamily="34" charset="-122"/>
              </a:rPr>
              <a:t>将建立新型生产关系，重组生产要素，创造出空前的系统涌现性，彻底改变人类的命运。</a:t>
            </a:r>
            <a:r>
              <a:rPr lang="zh-CN" altLang="en-US" sz="2000" b="1" dirty="0" smtClean="0">
                <a:latin typeface="微软雅黑" panose="020B0503020204020204" pitchFamily="34" charset="-122"/>
                <a:ea typeface="微软雅黑" panose="020B0503020204020204" pitchFamily="34" charset="-122"/>
              </a:rPr>
              <a:t>数智油田必须弥散性渗透到业务中，</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业务和信息要发生化学反应</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涌现出效益</a:t>
            </a:r>
            <a:r>
              <a:rPr lang="zh-CN" altLang="en-US" sz="2000" b="1" dirty="0" smtClean="0">
                <a:latin typeface="微软雅黑" panose="020B0503020204020204" pitchFamily="34" charset="-122"/>
                <a:ea typeface="微软雅黑" panose="020B0503020204020204" pitchFamily="34" charset="-122"/>
              </a:rPr>
              <a:t>。</a:t>
            </a:r>
            <a:endParaRPr lang="zh-CN" altLang="en-US" sz="2000" dirty="0">
              <a:latin typeface="Arial" panose="020B0604020202020204" pitchFamily="34" charset="0"/>
              <a:ea typeface="方正粗宋简体" panose="03000509000000000000" pitchFamily="65" charset="-122"/>
            </a:endParaRPr>
          </a:p>
        </p:txBody>
      </p:sp>
      <p:sp>
        <p:nvSpPr>
          <p:cNvPr id="29" name="文本框 28"/>
          <p:cNvSpPr txBox="1"/>
          <p:nvPr/>
        </p:nvSpPr>
        <p:spPr>
          <a:xfrm>
            <a:off x="7176120" y="5795719"/>
            <a:ext cx="4320480" cy="720000"/>
          </a:xfrm>
          <a:prstGeom prst="rect">
            <a:avLst/>
          </a:prstGeom>
          <a:solidFill>
            <a:srgbClr val="00B0F0"/>
          </a:solidFill>
          <a:effectLst>
            <a:outerShdw blurRad="228600" dist="152400" dir="2700000" algn="tl" rotWithShape="0">
              <a:prstClr val="black">
                <a:alpha val="40000"/>
              </a:prstClr>
            </a:outerShdw>
          </a:effectLst>
        </p:spPr>
        <p:txBody>
          <a:bodyPr wrap="square" rtlCol="0">
            <a:spAutoFit/>
          </a:bodyPr>
          <a:lstStyle/>
          <a:p>
            <a:pPr algn="ct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人人都将成为信息工作者</a:t>
            </a:r>
            <a:endParaRPr lang="en-US" altLang="zh-CN"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zh-CN" altLang="en-US" sz="17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提供信息、处理信息→生产科研、管理决策</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矩形 2"/>
          <p:cNvSpPr/>
          <p:nvPr/>
        </p:nvSpPr>
        <p:spPr>
          <a:xfrm>
            <a:off x="527382" y="1387224"/>
            <a:ext cx="2101857" cy="666786"/>
          </a:xfrm>
          <a:prstGeom prst="rect">
            <a:avLst/>
          </a:prstGeom>
        </p:spPr>
        <p:txBody>
          <a:bodyPr wrap="none">
            <a:spAutoFit/>
          </a:bodyPr>
          <a:lstStyle/>
          <a:p>
            <a:r>
              <a:rPr lang="zh-CN" altLang="en-US" sz="37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全息影像</a:t>
            </a:r>
          </a:p>
        </p:txBody>
      </p:sp>
      <p:pic>
        <p:nvPicPr>
          <p:cNvPr id="7171" name="Picture 3"/>
          <p:cNvPicPr>
            <a:picLocks noChangeAspect="1" noChangeArrowheads="1"/>
          </p:cNvPicPr>
          <p:nvPr/>
        </p:nvPicPr>
        <p:blipFill>
          <a:blip r:embed="rId2"/>
          <a:srcRect/>
          <a:stretch>
            <a:fillRect/>
          </a:stretch>
        </p:blipFill>
        <p:spPr bwMode="auto">
          <a:xfrm>
            <a:off x="5423926" y="1246307"/>
            <a:ext cx="4929637" cy="247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srcRect/>
          <a:stretch>
            <a:fillRect/>
          </a:stretch>
        </p:blipFill>
        <p:spPr bwMode="auto">
          <a:xfrm>
            <a:off x="7152118" y="3898901"/>
            <a:ext cx="3706284" cy="29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srcRect/>
          <a:stretch>
            <a:fillRect/>
          </a:stretch>
        </p:blipFill>
        <p:spPr bwMode="auto">
          <a:xfrm>
            <a:off x="335361" y="3844582"/>
            <a:ext cx="5592233" cy="2618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66223" y="2293904"/>
            <a:ext cx="6096000" cy="1200329"/>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黑白照片：光波的强度，即振幅</a:t>
            </a: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彩色照片：加上了频率或波长。</a:t>
            </a: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全息照片：又加上了光的相位信息。</a:t>
            </a:r>
          </a:p>
        </p:txBody>
      </p:sp>
      <p:sp>
        <p:nvSpPr>
          <p:cNvPr id="9" name="文本框 8"/>
          <p:cNvSpPr txBox="1"/>
          <p:nvPr/>
        </p:nvSpPr>
        <p:spPr>
          <a:xfrm>
            <a:off x="8632613" y="35013"/>
            <a:ext cx="1762436" cy="1027907"/>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37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p>
        </p:txBody>
      </p:sp>
      <p:sp>
        <p:nvSpPr>
          <p:cNvPr id="5" name="文本框 4"/>
          <p:cNvSpPr txBox="1"/>
          <p:nvPr/>
        </p:nvSpPr>
        <p:spPr>
          <a:xfrm>
            <a:off x="3131477" y="3561021"/>
            <a:ext cx="2925801" cy="420564"/>
          </a:xfrm>
          <a:prstGeom prst="rect">
            <a:avLst/>
          </a:prstGeom>
          <a:noFill/>
        </p:spPr>
        <p:txBody>
          <a:bodyPr wrap="none" rtlCol="0">
            <a:spAutoFit/>
          </a:bodyPr>
          <a:lstStyle/>
          <a:p>
            <a:r>
              <a:rPr lang="zh-CN" altLang="en-US" sz="2135"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为什么不叫“立体”？</a:t>
            </a:r>
          </a:p>
        </p:txBody>
      </p:sp>
      <p:sp>
        <p:nvSpPr>
          <p:cNvPr id="7" name="文本框 6"/>
          <p:cNvSpPr txBox="1"/>
          <p:nvPr/>
        </p:nvSpPr>
        <p:spPr>
          <a:xfrm>
            <a:off x="566223" y="3448138"/>
            <a:ext cx="2492990" cy="646331"/>
          </a:xfrm>
          <a:prstGeom prst="rect">
            <a:avLst/>
          </a:prstGeom>
          <a:noFill/>
        </p:spPr>
        <p:txBody>
          <a:bodyPr wrap="none" rtlCol="0">
            <a:spAutoFit/>
          </a:bodyPr>
          <a:lstStyle/>
          <a:p>
            <a:r>
              <a:rPr lang="zh-CN" altLang="en-US" sz="36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维度的增加</a:t>
            </a:r>
          </a:p>
        </p:txBody>
      </p:sp>
      <p:sp>
        <p:nvSpPr>
          <p:cNvPr id="8" name="文本框 7"/>
          <p:cNvSpPr txBox="1"/>
          <p:nvPr/>
        </p:nvSpPr>
        <p:spPr>
          <a:xfrm>
            <a:off x="2761521" y="1489784"/>
            <a:ext cx="1779654" cy="461665"/>
          </a:xfrm>
          <a:prstGeom prst="rect">
            <a:avLst/>
          </a:prstGeom>
          <a:noFill/>
        </p:spPr>
        <p:txBody>
          <a:bodyPr wrap="none" rtlCol="0">
            <a:spAutoFit/>
          </a:bodyPr>
          <a:lstStyle/>
          <a:p>
            <a:r>
              <a:rPr lang="en-US" altLang="zh-CN" sz="2400" dirty="0">
                <a:latin typeface="Arial" panose="020B0604020202020204" pitchFamily="34" charset="0"/>
                <a:ea typeface="方正粗宋简体" panose="03000509000000000000" pitchFamily="65" charset="-122"/>
              </a:rPr>
              <a:t>holographic</a:t>
            </a:r>
            <a:endParaRPr lang="zh-CN" altLang="en-US" sz="2400" dirty="0">
              <a:latin typeface="Arial" panose="020B0604020202020204" pitchFamily="34" charset="0"/>
              <a:ea typeface="方正粗宋简体" panose="03000509000000000000" pitchFamily="65" charset="-122"/>
            </a:endParaRPr>
          </a:p>
        </p:txBody>
      </p:sp>
      <p:sp>
        <p:nvSpPr>
          <p:cNvPr id="14" name="文本框 13"/>
          <p:cNvSpPr txBox="1"/>
          <p:nvPr/>
        </p:nvSpPr>
        <p:spPr>
          <a:xfrm>
            <a:off x="591263" y="479706"/>
            <a:ext cx="17854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33001" y="130859"/>
            <a:ext cx="1230820" cy="8720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grpSp>
        <p:nvGrpSpPr>
          <p:cNvPr id="8" name="组合 7"/>
          <p:cNvGrpSpPr/>
          <p:nvPr/>
        </p:nvGrpSpPr>
        <p:grpSpPr>
          <a:xfrm>
            <a:off x="4463820" y="1590857"/>
            <a:ext cx="3029510" cy="3635500"/>
            <a:chOff x="683568" y="1223493"/>
            <a:chExt cx="2272133" cy="2726625"/>
          </a:xfrm>
        </p:grpSpPr>
        <p:pic>
          <p:nvPicPr>
            <p:cNvPr id="8194" name="Picture 2" descr="D:\My Documents\论文_与对外交流_媒体_技术研讨\大系统观\材料\图\全息照片实物.jpg"/>
            <p:cNvPicPr>
              <a:picLocks noChangeAspect="1" noChangeArrowheads="1"/>
            </p:cNvPicPr>
            <p:nvPr/>
          </p:nvPicPr>
          <p:blipFill rotWithShape="1">
            <a:blip r:embed="rId2" cstate="screen"/>
            <a:srcRect/>
            <a:stretch>
              <a:fillRect/>
            </a:stretch>
          </p:blipFill>
          <p:spPr bwMode="auto">
            <a:xfrm>
              <a:off x="683568" y="1347788"/>
              <a:ext cx="2057400" cy="2296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7438" y="3603869"/>
              <a:ext cx="1523494" cy="346249"/>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全息照片底片</a:t>
              </a:r>
            </a:p>
          </p:txBody>
        </p:sp>
        <p:sp>
          <p:nvSpPr>
            <p:cNvPr id="5" name="任意多边形 4"/>
            <p:cNvSpPr/>
            <p:nvPr/>
          </p:nvSpPr>
          <p:spPr>
            <a:xfrm>
              <a:off x="1584101" y="1223493"/>
              <a:ext cx="1371600" cy="1300766"/>
            </a:xfrm>
            <a:custGeom>
              <a:avLst/>
              <a:gdLst>
                <a:gd name="connsiteX0" fmla="*/ 0 w 1371600"/>
                <a:gd name="connsiteY0" fmla="*/ 90152 h 1300766"/>
                <a:gd name="connsiteX1" fmla="*/ 25758 w 1371600"/>
                <a:gd name="connsiteY1" fmla="*/ 392806 h 1300766"/>
                <a:gd name="connsiteX2" fmla="*/ 431443 w 1371600"/>
                <a:gd name="connsiteY2" fmla="*/ 708338 h 1300766"/>
                <a:gd name="connsiteX3" fmla="*/ 528034 w 1371600"/>
                <a:gd name="connsiteY3" fmla="*/ 1017431 h 1300766"/>
                <a:gd name="connsiteX4" fmla="*/ 811369 w 1371600"/>
                <a:gd name="connsiteY4" fmla="*/ 927279 h 1300766"/>
                <a:gd name="connsiteX5" fmla="*/ 972355 w 1371600"/>
                <a:gd name="connsiteY5" fmla="*/ 1101144 h 1300766"/>
                <a:gd name="connsiteX6" fmla="*/ 920840 w 1371600"/>
                <a:gd name="connsiteY6" fmla="*/ 1287887 h 1300766"/>
                <a:gd name="connsiteX7" fmla="*/ 1287888 w 1371600"/>
                <a:gd name="connsiteY7" fmla="*/ 1300766 h 1300766"/>
                <a:gd name="connsiteX8" fmla="*/ 1371600 w 1371600"/>
                <a:gd name="connsiteY8" fmla="*/ 19318 h 1300766"/>
                <a:gd name="connsiteX9" fmla="*/ 315533 w 1371600"/>
                <a:gd name="connsiteY9" fmla="*/ 25758 h 1300766"/>
                <a:gd name="connsiteX10" fmla="*/ 38637 w 1371600"/>
                <a:gd name="connsiteY10" fmla="*/ 0 h 130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00766">
                  <a:moveTo>
                    <a:pt x="0" y="90152"/>
                  </a:moveTo>
                  <a:lnTo>
                    <a:pt x="25758" y="392806"/>
                  </a:lnTo>
                  <a:lnTo>
                    <a:pt x="431443" y="708338"/>
                  </a:lnTo>
                  <a:lnTo>
                    <a:pt x="528034" y="1017431"/>
                  </a:lnTo>
                  <a:lnTo>
                    <a:pt x="811369" y="927279"/>
                  </a:lnTo>
                  <a:lnTo>
                    <a:pt x="972355" y="1101144"/>
                  </a:lnTo>
                  <a:lnTo>
                    <a:pt x="920840" y="1287887"/>
                  </a:lnTo>
                  <a:lnTo>
                    <a:pt x="1287888" y="1300766"/>
                  </a:lnTo>
                  <a:lnTo>
                    <a:pt x="1371600" y="19318"/>
                  </a:lnTo>
                  <a:lnTo>
                    <a:pt x="315533" y="25758"/>
                  </a:lnTo>
                  <a:lnTo>
                    <a:pt x="38637" y="0"/>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微软雅黑 Light" panose="020B0502040204020203" pitchFamily="34" charset="-122"/>
                <a:cs typeface="Arial Black" panose="020B0A04020102020204" pitchFamily="34" charset="0"/>
              </a:endParaRPr>
            </a:p>
          </p:txBody>
        </p:sp>
        <p:sp>
          <p:nvSpPr>
            <p:cNvPr id="7" name="任意多边形 6"/>
            <p:cNvSpPr/>
            <p:nvPr/>
          </p:nvSpPr>
          <p:spPr>
            <a:xfrm>
              <a:off x="1331639" y="2859781"/>
              <a:ext cx="709661" cy="623953"/>
            </a:xfrm>
            <a:custGeom>
              <a:avLst/>
              <a:gdLst>
                <a:gd name="connsiteX0" fmla="*/ 489397 w 1229932"/>
                <a:gd name="connsiteY0" fmla="*/ 470079 h 1210614"/>
                <a:gd name="connsiteX1" fmla="*/ 888642 w 1229932"/>
                <a:gd name="connsiteY1" fmla="*/ 528034 h 1210614"/>
                <a:gd name="connsiteX2" fmla="*/ 959476 w 1229932"/>
                <a:gd name="connsiteY2" fmla="*/ 850006 h 1210614"/>
                <a:gd name="connsiteX3" fmla="*/ 1229932 w 1229932"/>
                <a:gd name="connsiteY3" fmla="*/ 1062507 h 1210614"/>
                <a:gd name="connsiteX4" fmla="*/ 1191296 w 1229932"/>
                <a:gd name="connsiteY4" fmla="*/ 1204175 h 1210614"/>
                <a:gd name="connsiteX5" fmla="*/ 521594 w 1229932"/>
                <a:gd name="connsiteY5" fmla="*/ 1152659 h 1210614"/>
                <a:gd name="connsiteX6" fmla="*/ 218941 w 1229932"/>
                <a:gd name="connsiteY6" fmla="*/ 1210614 h 1210614"/>
                <a:gd name="connsiteX7" fmla="*/ 51516 w 1229932"/>
                <a:gd name="connsiteY7" fmla="*/ 631065 h 1210614"/>
                <a:gd name="connsiteX8" fmla="*/ 0 w 1229932"/>
                <a:gd name="connsiteY8" fmla="*/ 0 h 1210614"/>
                <a:gd name="connsiteX9" fmla="*/ 425003 w 1229932"/>
                <a:gd name="connsiteY9" fmla="*/ 109471 h 1210614"/>
                <a:gd name="connsiteX10" fmla="*/ 540913 w 1229932"/>
                <a:gd name="connsiteY10" fmla="*/ 502276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9932" h="1210614">
                  <a:moveTo>
                    <a:pt x="489397" y="470079"/>
                  </a:moveTo>
                  <a:lnTo>
                    <a:pt x="888642" y="528034"/>
                  </a:lnTo>
                  <a:lnTo>
                    <a:pt x="959476" y="850006"/>
                  </a:lnTo>
                  <a:lnTo>
                    <a:pt x="1229932" y="1062507"/>
                  </a:lnTo>
                  <a:lnTo>
                    <a:pt x="1191296" y="1204175"/>
                  </a:lnTo>
                  <a:lnTo>
                    <a:pt x="521594" y="1152659"/>
                  </a:lnTo>
                  <a:lnTo>
                    <a:pt x="218941" y="1210614"/>
                  </a:lnTo>
                  <a:lnTo>
                    <a:pt x="51516" y="631065"/>
                  </a:lnTo>
                  <a:lnTo>
                    <a:pt x="0" y="0"/>
                  </a:lnTo>
                  <a:lnTo>
                    <a:pt x="425003" y="109471"/>
                  </a:lnTo>
                  <a:lnTo>
                    <a:pt x="540913" y="502276"/>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微软雅黑 Light" panose="020B0502040204020203" pitchFamily="34" charset="-122"/>
                <a:cs typeface="Arial Black" panose="020B0A04020102020204" pitchFamily="34" charset="0"/>
              </a:endParaRPr>
            </a:p>
          </p:txBody>
        </p:sp>
      </p:grpSp>
      <p:pic>
        <p:nvPicPr>
          <p:cNvPr id="8195" name="Picture 3"/>
          <p:cNvPicPr>
            <a:picLocks noChangeAspect="1" noChangeArrowheads="1"/>
          </p:cNvPicPr>
          <p:nvPr/>
        </p:nvPicPr>
        <p:blipFill rotWithShape="1">
          <a:blip r:embed="rId3" cstate="screen"/>
          <a:srcRect/>
          <a:stretch>
            <a:fillRect/>
          </a:stretch>
        </p:blipFill>
        <p:spPr bwMode="auto">
          <a:xfrm>
            <a:off x="239350" y="1756583"/>
            <a:ext cx="3821527" cy="319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4" cstate="screen"/>
          <a:srcRect/>
          <a:stretch>
            <a:fillRect/>
          </a:stretch>
        </p:blipFill>
        <p:spPr bwMode="auto">
          <a:xfrm>
            <a:off x="7824193" y="1637764"/>
            <a:ext cx="2272129" cy="1897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5" cstate="screen"/>
          <a:srcRect/>
          <a:stretch>
            <a:fillRect/>
          </a:stretch>
        </p:blipFill>
        <p:spPr bwMode="auto">
          <a:xfrm>
            <a:off x="8592278" y="3965310"/>
            <a:ext cx="1425829" cy="119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直接箭头连接符 9"/>
          <p:cNvCxnSpPr/>
          <p:nvPr/>
        </p:nvCxnSpPr>
        <p:spPr>
          <a:xfrm>
            <a:off x="6768075" y="2084851"/>
            <a:ext cx="1152128" cy="96011"/>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cxnSp>
        <p:nvCxnSpPr>
          <p:cNvPr id="15" name="直接箭头连接符 14"/>
          <p:cNvCxnSpPr/>
          <p:nvPr/>
        </p:nvCxnSpPr>
        <p:spPr>
          <a:xfrm>
            <a:off x="5855773" y="4293096"/>
            <a:ext cx="2640495" cy="96011"/>
          </a:xfrm>
          <a:prstGeom prst="straightConnector1">
            <a:avLst/>
          </a:prstGeom>
          <a:ln w="38100">
            <a:solidFill>
              <a:srgbClr val="00B0F0"/>
            </a:solidFill>
            <a:headEnd type="oval"/>
            <a:tailEnd type="arrow"/>
          </a:ln>
        </p:spPr>
        <p:style>
          <a:lnRef idx="1">
            <a:schemeClr val="accent6"/>
          </a:lnRef>
          <a:fillRef idx="0">
            <a:schemeClr val="accent6"/>
          </a:fillRef>
          <a:effectRef idx="0">
            <a:schemeClr val="accent6"/>
          </a:effectRef>
          <a:fontRef idx="minor">
            <a:schemeClr val="tx1"/>
          </a:fontRef>
        </p:style>
      </p:cxnSp>
      <p:sp>
        <p:nvSpPr>
          <p:cNvPr id="14" name="TextBox 13"/>
          <p:cNvSpPr txBox="1"/>
          <p:nvPr/>
        </p:nvSpPr>
        <p:spPr>
          <a:xfrm>
            <a:off x="3224164" y="1024082"/>
            <a:ext cx="6647974" cy="461665"/>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每一个碎片都可以再现整个影响，只是小了一点</a:t>
            </a:r>
          </a:p>
        </p:txBody>
      </p:sp>
      <p:sp>
        <p:nvSpPr>
          <p:cNvPr id="16" name="TextBox 15"/>
          <p:cNvSpPr txBox="1"/>
          <p:nvPr/>
        </p:nvSpPr>
        <p:spPr>
          <a:xfrm>
            <a:off x="815414" y="804039"/>
            <a:ext cx="2101857" cy="666786"/>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神奇之处</a:t>
            </a:r>
          </a:p>
        </p:txBody>
      </p:sp>
      <p:sp>
        <p:nvSpPr>
          <p:cNvPr id="17" name="矩形 16"/>
          <p:cNvSpPr/>
          <p:nvPr/>
        </p:nvSpPr>
        <p:spPr>
          <a:xfrm>
            <a:off x="431371" y="5445224"/>
            <a:ext cx="9985109" cy="1200329"/>
          </a:xfrm>
          <a:prstGeom prst="rect">
            <a:avLst/>
          </a:prstGeom>
        </p:spPr>
        <p:txBody>
          <a:bodyPr wrap="square">
            <a:spAutoFit/>
          </a:bodyPr>
          <a:lstStyle/>
          <a:p>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为什么？</a:t>
            </a:r>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因为全息照片的每一小部分都包含着</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整体的信息</a:t>
            </a:r>
            <a:r>
              <a:rPr lang="en-US" altLang="zh-CN"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endPar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这就是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r>
              <a:rPr lang="zh-CN" altLang="en-US" sz="2400" dirty="0" smtClean="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r>
              <a:rPr lang="en-US" altLang="zh-CN" sz="2400" dirty="0">
                <a:latin typeface="微软雅黑 Light" panose="020B0502040204020203" pitchFamily="34" charset="-122"/>
                <a:ea typeface="微软雅黑 Light" panose="020B0502040204020203" pitchFamily="34" charset="-122"/>
                <a:cs typeface="Arial Black" panose="020B0A04020102020204" pitchFamily="34" charset="0"/>
              </a:rPr>
              <a:t>——</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全局信息</a:t>
            </a:r>
            <a:r>
              <a:rPr lang="zh-CN" altLang="en-US" sz="2400" dirty="0" smtClean="0">
                <a:latin typeface="微软雅黑 Light" panose="020B0502040204020203" pitchFamily="34" charset="-122"/>
                <a:ea typeface="微软雅黑 Light" panose="020B0502040204020203" pitchFamily="34" charset="-122"/>
                <a:cs typeface="Arial Black" panose="020B0A04020102020204" pitchFamily="34" charset="0"/>
              </a:rPr>
              <a:t>！</a:t>
            </a:r>
            <a:endPar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整体包含于部分，部分就是整体，较小的整体：全息系统论的基本思想。</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23392" y="548680"/>
            <a:ext cx="9505056" cy="5184576"/>
          </a:xfrm>
          <a:prstGeom prst="rect">
            <a:avLst/>
          </a:prstGeom>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239350" y="6077809"/>
            <a:ext cx="9985109" cy="584775"/>
          </a:xfrm>
          <a:prstGeom prst="rect">
            <a:avLst/>
          </a:prstGeom>
        </p:spPr>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6" name="文本框 5"/>
          <p:cNvSpPr txBox="1"/>
          <p:nvPr/>
        </p:nvSpPr>
        <p:spPr>
          <a:xfrm>
            <a:off x="703747" y="740701"/>
            <a:ext cx="4498347" cy="666786"/>
          </a:xfrm>
          <a:prstGeom prst="rect">
            <a:avLst/>
          </a:prstGeom>
          <a:noFill/>
        </p:spPr>
        <p:txBody>
          <a:bodyPr wrap="none" rtlCol="0">
            <a:spAutoFit/>
          </a:bodyPr>
          <a:lstStyle/>
          <a:p>
            <a:r>
              <a:rPr lang="zh-CN" altLang="en-US" sz="3735"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239350" y="6077809"/>
            <a:ext cx="9985109" cy="584775"/>
          </a:xfrm>
          <a:prstGeom prst="rect">
            <a:avLst/>
          </a:prstGeom>
        </p:spPr>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6" name="文本框 5"/>
          <p:cNvSpPr txBox="1"/>
          <p:nvPr/>
        </p:nvSpPr>
        <p:spPr>
          <a:xfrm>
            <a:off x="703747" y="740701"/>
            <a:ext cx="4498347" cy="666786"/>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将照片用碎纸机切碎</a:t>
            </a:r>
          </a:p>
        </p:txBody>
      </p:sp>
      <p:pic>
        <p:nvPicPr>
          <p:cNvPr id="4" name="图片 3"/>
          <p:cNvPicPr>
            <a:picLocks noChangeAspect="1"/>
          </p:cNvPicPr>
          <p:nvPr/>
        </p:nvPicPr>
        <p:blipFill rotWithShape="1">
          <a:blip r:embed="rId2" cstate="screen"/>
          <a:srcRect/>
          <a:stretch>
            <a:fillRect/>
          </a:stretch>
        </p:blipFill>
        <p:spPr>
          <a:xfrm>
            <a:off x="889623" y="1796221"/>
            <a:ext cx="4677859" cy="36226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8" name="组合 7"/>
          <p:cNvGrpSpPr/>
          <p:nvPr/>
        </p:nvGrpSpPr>
        <p:grpSpPr>
          <a:xfrm>
            <a:off x="679290" y="1796819"/>
            <a:ext cx="5088565" cy="3456384"/>
            <a:chOff x="461761" y="1347614"/>
            <a:chExt cx="3816424" cy="2592288"/>
          </a:xfrm>
        </p:grpSpPr>
        <p:cxnSp>
          <p:nvCxnSpPr>
            <p:cNvPr id="7" name="直接连接符 6"/>
            <p:cNvCxnSpPr/>
            <p:nvPr/>
          </p:nvCxnSpPr>
          <p:spPr>
            <a:xfrm>
              <a:off x="461761" y="134761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61761" y="150010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61761" y="165259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61761" y="180507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61761" y="195756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1761" y="211005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61761" y="226254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1761" y="241503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61761" y="256751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1761" y="272000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61761" y="287249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61761" y="302498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61761" y="3177470"/>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61761" y="3329958"/>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61761" y="3482446"/>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61761" y="3634934"/>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61761" y="3787422"/>
              <a:ext cx="38164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61761" y="3939902"/>
              <a:ext cx="381642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rot="5400000">
            <a:off x="1095671" y="1487910"/>
            <a:ext cx="4154011" cy="4224469"/>
            <a:chOff x="461761" y="1347614"/>
            <a:chExt cx="3816424" cy="2592288"/>
          </a:xfrm>
        </p:grpSpPr>
        <p:cxnSp>
          <p:nvCxnSpPr>
            <p:cNvPr id="28" name="直接连接符 27"/>
            <p:cNvCxnSpPr/>
            <p:nvPr/>
          </p:nvCxnSpPr>
          <p:spPr>
            <a:xfrm>
              <a:off x="461761" y="134761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61761" y="15001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61761" y="165259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61761" y="180507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61761" y="195756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1761" y="211005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61761" y="226254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61761" y="241503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61761" y="256751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61761" y="272000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61761" y="287249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61761" y="302498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61761" y="3177470"/>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61761" y="3329958"/>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61761" y="3482446"/>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61761" y="3634934"/>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61761" y="378742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1761" y="3939902"/>
              <a:ext cx="3816424"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pic>
        <p:nvPicPr>
          <p:cNvPr id="53" name="图片 52"/>
          <p:cNvPicPr/>
          <p:nvPr/>
        </p:nvPicPr>
        <p:blipFill>
          <a:blip r:embed="rId3">
            <a:duotone>
              <a:prstClr val="black"/>
              <a:schemeClr val="tx2">
                <a:tint val="45000"/>
                <a:satMod val="400000"/>
              </a:schemeClr>
            </a:duotone>
          </a:blip>
          <a:stretch>
            <a:fillRect/>
          </a:stretch>
        </p:blipFill>
        <p:spPr>
          <a:xfrm>
            <a:off x="794334" y="1645825"/>
            <a:ext cx="5005169" cy="768000"/>
          </a:xfrm>
          <a:prstGeom prst="rect">
            <a:avLst/>
          </a:prstGeom>
        </p:spPr>
      </p:pic>
      <p:pic>
        <p:nvPicPr>
          <p:cNvPr id="54" name="图片 53"/>
          <p:cNvPicPr/>
          <p:nvPr/>
        </p:nvPicPr>
        <p:blipFill>
          <a:blip r:embed="rId3">
            <a:duotone>
              <a:prstClr val="black"/>
              <a:schemeClr val="tx2">
                <a:tint val="45000"/>
                <a:satMod val="400000"/>
              </a:schemeClr>
            </a:duotone>
          </a:blip>
          <a:stretch>
            <a:fillRect/>
          </a:stretch>
        </p:blipFill>
        <p:spPr>
          <a:xfrm>
            <a:off x="790788" y="2063605"/>
            <a:ext cx="5005169" cy="768000"/>
          </a:xfrm>
          <a:prstGeom prst="rect">
            <a:avLst/>
          </a:prstGeom>
        </p:spPr>
      </p:pic>
      <p:pic>
        <p:nvPicPr>
          <p:cNvPr id="55" name="图片 54"/>
          <p:cNvPicPr/>
          <p:nvPr/>
        </p:nvPicPr>
        <p:blipFill>
          <a:blip r:embed="rId3">
            <a:duotone>
              <a:prstClr val="black"/>
              <a:schemeClr val="tx2">
                <a:tint val="45000"/>
                <a:satMod val="400000"/>
              </a:schemeClr>
            </a:duotone>
          </a:blip>
          <a:stretch>
            <a:fillRect/>
          </a:stretch>
        </p:blipFill>
        <p:spPr>
          <a:xfrm>
            <a:off x="794334" y="2460744"/>
            <a:ext cx="5005169" cy="768000"/>
          </a:xfrm>
          <a:prstGeom prst="rect">
            <a:avLst/>
          </a:prstGeom>
        </p:spPr>
      </p:pic>
      <p:pic>
        <p:nvPicPr>
          <p:cNvPr id="56" name="图片 55"/>
          <p:cNvPicPr/>
          <p:nvPr/>
        </p:nvPicPr>
        <p:blipFill>
          <a:blip r:embed="rId3">
            <a:duotone>
              <a:prstClr val="black"/>
              <a:schemeClr val="tx2">
                <a:tint val="45000"/>
                <a:satMod val="400000"/>
              </a:schemeClr>
            </a:duotone>
          </a:blip>
          <a:stretch>
            <a:fillRect/>
          </a:stretch>
        </p:blipFill>
        <p:spPr>
          <a:xfrm>
            <a:off x="815414" y="2923716"/>
            <a:ext cx="5005169" cy="768000"/>
          </a:xfrm>
          <a:prstGeom prst="rect">
            <a:avLst/>
          </a:prstGeom>
        </p:spPr>
      </p:pic>
      <p:pic>
        <p:nvPicPr>
          <p:cNvPr id="57" name="图片 56"/>
          <p:cNvPicPr/>
          <p:nvPr/>
        </p:nvPicPr>
        <p:blipFill>
          <a:blip r:embed="rId3">
            <a:duotone>
              <a:prstClr val="black"/>
              <a:schemeClr val="tx2">
                <a:tint val="45000"/>
                <a:satMod val="400000"/>
              </a:schemeClr>
            </a:duotone>
          </a:blip>
          <a:stretch>
            <a:fillRect/>
          </a:stretch>
        </p:blipFill>
        <p:spPr>
          <a:xfrm>
            <a:off x="794334" y="3275663"/>
            <a:ext cx="5005169" cy="768000"/>
          </a:xfrm>
          <a:prstGeom prst="rect">
            <a:avLst/>
          </a:prstGeom>
        </p:spPr>
      </p:pic>
      <p:pic>
        <p:nvPicPr>
          <p:cNvPr id="58" name="图片 57"/>
          <p:cNvPicPr/>
          <p:nvPr/>
        </p:nvPicPr>
        <p:blipFill>
          <a:blip r:embed="rId3">
            <a:duotone>
              <a:prstClr val="black"/>
              <a:schemeClr val="tx2">
                <a:tint val="45000"/>
                <a:satMod val="400000"/>
              </a:schemeClr>
            </a:duotone>
          </a:blip>
          <a:stretch>
            <a:fillRect/>
          </a:stretch>
        </p:blipFill>
        <p:spPr>
          <a:xfrm>
            <a:off x="802798" y="3688275"/>
            <a:ext cx="5005169" cy="768000"/>
          </a:xfrm>
          <a:prstGeom prst="rect">
            <a:avLst/>
          </a:prstGeom>
        </p:spPr>
      </p:pic>
      <p:pic>
        <p:nvPicPr>
          <p:cNvPr id="59" name="图片 58"/>
          <p:cNvPicPr/>
          <p:nvPr/>
        </p:nvPicPr>
        <p:blipFill>
          <a:blip r:embed="rId3">
            <a:duotone>
              <a:prstClr val="black"/>
              <a:schemeClr val="tx2">
                <a:tint val="45000"/>
                <a:satMod val="400000"/>
              </a:schemeClr>
            </a:duotone>
          </a:blip>
          <a:stretch>
            <a:fillRect/>
          </a:stretch>
        </p:blipFill>
        <p:spPr>
          <a:xfrm>
            <a:off x="794334" y="4090581"/>
            <a:ext cx="5005169" cy="768000"/>
          </a:xfrm>
          <a:prstGeom prst="rect">
            <a:avLst/>
          </a:prstGeom>
        </p:spPr>
      </p:pic>
      <p:pic>
        <p:nvPicPr>
          <p:cNvPr id="60" name="图片 59"/>
          <p:cNvPicPr/>
          <p:nvPr/>
        </p:nvPicPr>
        <p:blipFill>
          <a:blip r:embed="rId3">
            <a:duotone>
              <a:prstClr val="black"/>
              <a:schemeClr val="tx2">
                <a:tint val="45000"/>
                <a:satMod val="400000"/>
              </a:schemeClr>
            </a:duotone>
          </a:blip>
          <a:stretch>
            <a:fillRect/>
          </a:stretch>
        </p:blipFill>
        <p:spPr>
          <a:xfrm>
            <a:off x="815413" y="4495804"/>
            <a:ext cx="5005169" cy="768000"/>
          </a:xfrm>
          <a:prstGeom prst="rect">
            <a:avLst/>
          </a:prstGeom>
        </p:spPr>
      </p:pic>
      <p:pic>
        <p:nvPicPr>
          <p:cNvPr id="61" name="图片 60"/>
          <p:cNvPicPr/>
          <p:nvPr/>
        </p:nvPicPr>
        <p:blipFill>
          <a:blip r:embed="rId3">
            <a:duotone>
              <a:prstClr val="black"/>
              <a:schemeClr val="tx2">
                <a:tint val="45000"/>
                <a:satMod val="400000"/>
              </a:schemeClr>
            </a:duotone>
          </a:blip>
          <a:stretch>
            <a:fillRect/>
          </a:stretch>
        </p:blipFill>
        <p:spPr>
          <a:xfrm>
            <a:off x="794334" y="4905499"/>
            <a:ext cx="5005169" cy="768000"/>
          </a:xfrm>
          <a:prstGeom prst="rect">
            <a:avLst/>
          </a:prstGeom>
        </p:spPr>
      </p:pic>
      <p:pic>
        <p:nvPicPr>
          <p:cNvPr id="62" name="图片 61"/>
          <p:cNvPicPr>
            <a:picLocks noChangeAspect="1"/>
          </p:cNvPicPr>
          <p:nvPr/>
        </p:nvPicPr>
        <p:blipFill rotWithShape="1">
          <a:blip r:embed="rId4" cstate="screen"/>
          <a:srcRect/>
          <a:stretch>
            <a:fillRect/>
          </a:stretch>
        </p:blipFill>
        <p:spPr>
          <a:xfrm>
            <a:off x="6039784" y="2003516"/>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图片 62"/>
          <p:cNvPicPr>
            <a:picLocks noChangeAspect="1"/>
          </p:cNvPicPr>
          <p:nvPr/>
        </p:nvPicPr>
        <p:blipFill rotWithShape="1">
          <a:blip r:embed="rId4" cstate="screen"/>
          <a:srcRect/>
          <a:stretch>
            <a:fillRect/>
          </a:stretch>
        </p:blipFill>
        <p:spPr>
          <a:xfrm>
            <a:off x="8262793" y="2003516"/>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图片 63"/>
          <p:cNvPicPr>
            <a:picLocks noChangeAspect="1"/>
          </p:cNvPicPr>
          <p:nvPr/>
        </p:nvPicPr>
        <p:blipFill rotWithShape="1">
          <a:blip r:embed="rId4" cstate="screen"/>
          <a:srcRect/>
          <a:stretch>
            <a:fillRect/>
          </a:stretch>
        </p:blipFill>
        <p:spPr>
          <a:xfrm>
            <a:off x="6039784" y="3739943"/>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5" name="图片 64"/>
          <p:cNvPicPr>
            <a:picLocks noChangeAspect="1"/>
          </p:cNvPicPr>
          <p:nvPr/>
        </p:nvPicPr>
        <p:blipFill rotWithShape="1">
          <a:blip r:embed="rId4" cstate="screen"/>
          <a:srcRect/>
          <a:stretch>
            <a:fillRect/>
          </a:stretch>
        </p:blipFill>
        <p:spPr>
          <a:xfrm>
            <a:off x="8262793" y="3739943"/>
            <a:ext cx="1975363" cy="146905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6" name="文本框 65"/>
          <p:cNvSpPr txBox="1"/>
          <p:nvPr/>
        </p:nvSpPr>
        <p:spPr>
          <a:xfrm>
            <a:off x="7347011" y="2607418"/>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1</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7" name="文本框 66"/>
          <p:cNvSpPr txBox="1"/>
          <p:nvPr/>
        </p:nvSpPr>
        <p:spPr>
          <a:xfrm>
            <a:off x="9580503" y="2607418"/>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2</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8" name="文本框 67"/>
          <p:cNvSpPr txBox="1"/>
          <p:nvPr/>
        </p:nvSpPr>
        <p:spPr>
          <a:xfrm>
            <a:off x="9580503" y="4348981"/>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4</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69" name="文本框 68"/>
          <p:cNvSpPr txBox="1"/>
          <p:nvPr/>
        </p:nvSpPr>
        <p:spPr>
          <a:xfrm>
            <a:off x="7347011" y="4348981"/>
            <a:ext cx="686406" cy="995209"/>
          </a:xfrm>
          <a:prstGeom prst="rect">
            <a:avLst/>
          </a:prstGeom>
          <a:noFill/>
        </p:spPr>
        <p:txBody>
          <a:bodyPr wrap="none" rtlCol="0">
            <a:spAutoFit/>
          </a:bodyPr>
          <a:lstStyle/>
          <a:p>
            <a:r>
              <a:rPr lang="en-US" altLang="zh-CN"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rPr>
              <a:t>3</a:t>
            </a:r>
            <a:endParaRPr lang="zh-CN" altLang="en-US" sz="5865" dirty="0">
              <a:solidFill>
                <a:schemeClr val="bg1">
                  <a:lumMod val="65000"/>
                </a:schemeClr>
              </a:solidFill>
              <a:latin typeface="Arial Black" panose="020B0A04020102020204" pitchFamily="34" charset="0"/>
              <a:ea typeface="微软雅黑" panose="020B0503020204020204" pitchFamily="34" charset="-122"/>
              <a:cs typeface="Arial Black" panose="020B0A04020102020204" pitchFamily="34" charset="0"/>
            </a:endParaRPr>
          </a:p>
        </p:txBody>
      </p:sp>
      <p:sp>
        <p:nvSpPr>
          <p:cNvPr id="70" name="矩形 69"/>
          <p:cNvSpPr/>
          <p:nvPr/>
        </p:nvSpPr>
        <p:spPr>
          <a:xfrm>
            <a:off x="1060442"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1" name="矩形 70"/>
          <p:cNvSpPr/>
          <p:nvPr/>
        </p:nvSpPr>
        <p:spPr>
          <a:xfrm>
            <a:off x="1554130"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2" name="矩形 71"/>
          <p:cNvSpPr/>
          <p:nvPr/>
        </p:nvSpPr>
        <p:spPr>
          <a:xfrm>
            <a:off x="2047818"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3" name="矩形 72"/>
          <p:cNvSpPr/>
          <p:nvPr/>
        </p:nvSpPr>
        <p:spPr>
          <a:xfrm>
            <a:off x="2541506"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4" name="矩形 73"/>
          <p:cNvSpPr/>
          <p:nvPr/>
        </p:nvSpPr>
        <p:spPr>
          <a:xfrm>
            <a:off x="3035194"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5" name="矩形 74"/>
          <p:cNvSpPr/>
          <p:nvPr/>
        </p:nvSpPr>
        <p:spPr>
          <a:xfrm>
            <a:off x="3528882"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6" name="矩形 75"/>
          <p:cNvSpPr/>
          <p:nvPr/>
        </p:nvSpPr>
        <p:spPr>
          <a:xfrm>
            <a:off x="4022570"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7" name="矩形 76"/>
          <p:cNvSpPr/>
          <p:nvPr/>
        </p:nvSpPr>
        <p:spPr>
          <a:xfrm>
            <a:off x="4516258"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78" name="矩形 77"/>
          <p:cNvSpPr/>
          <p:nvPr/>
        </p:nvSpPr>
        <p:spPr>
          <a:xfrm>
            <a:off x="5009946" y="1796808"/>
            <a:ext cx="496985" cy="406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Black" panose="020B0A04020102020204" pitchFamily="34" charset="0"/>
            </a:endParaRPr>
          </a:p>
        </p:txBody>
      </p:sp>
      <p:sp>
        <p:nvSpPr>
          <p:cNvPr id="3" name="文本框 2"/>
          <p:cNvSpPr txBox="1"/>
          <p:nvPr/>
        </p:nvSpPr>
        <p:spPr>
          <a:xfrm>
            <a:off x="5955058" y="478881"/>
            <a:ext cx="4475877" cy="1010348"/>
          </a:xfrm>
          <a:prstGeom prst="wedgeRoundRectCallout">
            <a:avLst>
              <a:gd name="adj1" fmla="val -63117"/>
              <a:gd name="adj2" fmla="val 96098"/>
              <a:gd name="adj3" fmla="val 16667"/>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纵横</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2</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次 </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每个单元分为</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4</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a:t>
            </a:r>
            <a:endPar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每</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1</a:t>
            </a: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份都拥有全息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screen"/>
          <a:stretch>
            <a:fillRect/>
          </a:stretch>
        </p:blipFill>
        <p:spPr>
          <a:xfrm>
            <a:off x="911425" y="2975292"/>
            <a:ext cx="5392308" cy="2805163"/>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17" name="矩形 16"/>
          <p:cNvSpPr/>
          <p:nvPr/>
        </p:nvSpPr>
        <p:spPr>
          <a:xfrm>
            <a:off x="911424" y="1124744"/>
            <a:ext cx="8544949"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整体包含于部分，部分就是整体，较小的整体</a:t>
            </a:r>
            <a:endParaRPr lang="zh-CN" altLang="en-US" sz="3200" dirty="0">
              <a:latin typeface="微软雅黑 Light" panose="020B0502040204020203" pitchFamily="34" charset="-122"/>
              <a:ea typeface="微软雅黑 Light" panose="020B0502040204020203" pitchFamily="34" charset="-122"/>
              <a:cs typeface="Arial Black" panose="020B0A04020102020204" pitchFamily="34" charset="0"/>
            </a:endParaRPr>
          </a:p>
        </p:txBody>
      </p:sp>
      <p:sp>
        <p:nvSpPr>
          <p:cNvPr id="4" name="文本框 3"/>
          <p:cNvSpPr txBox="1"/>
          <p:nvPr/>
        </p:nvSpPr>
        <p:spPr>
          <a:xfrm>
            <a:off x="719403" y="452669"/>
            <a:ext cx="2574744" cy="502766"/>
          </a:xfrm>
          <a:prstGeom prst="rect">
            <a:avLst/>
          </a:prstGeom>
          <a:noFill/>
        </p:spPr>
        <p:txBody>
          <a:bodyPr wrap="none" rtlCol="0">
            <a:spAutoFit/>
          </a:bodyPr>
          <a:lstStyle/>
          <a:p>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深刻理解这句话</a:t>
            </a:r>
          </a:p>
        </p:txBody>
      </p:sp>
      <p:sp>
        <p:nvSpPr>
          <p:cNvPr id="6" name="文本框 5"/>
          <p:cNvSpPr txBox="1"/>
          <p:nvPr/>
        </p:nvSpPr>
        <p:spPr>
          <a:xfrm>
            <a:off x="911424" y="1988840"/>
            <a:ext cx="9116598" cy="66678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保</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a:t>
            </a:r>
            <a:r>
              <a:rPr lang="zh-CN" altLang="en-US" sz="37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系统的</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37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en-US" altLang="zh-CN"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全结构信息</a:t>
            </a:r>
          </a:p>
        </p:txBody>
      </p:sp>
      <p:sp>
        <p:nvSpPr>
          <p:cNvPr id="8" name="文本框 7"/>
          <p:cNvSpPr txBox="1"/>
          <p:nvPr/>
        </p:nvSpPr>
        <p:spPr>
          <a:xfrm>
            <a:off x="6672065" y="3095348"/>
            <a:ext cx="3310815" cy="1569660"/>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像素越大，图像越清晰。降低到一定程度后，图像结构信息被破坏，全息消失，系统失败。</a:t>
            </a:r>
          </a:p>
        </p:txBody>
      </p:sp>
      <p:sp>
        <p:nvSpPr>
          <p:cNvPr id="9" name="文本框 8"/>
          <p:cNvSpPr txBox="1"/>
          <p:nvPr/>
        </p:nvSpPr>
        <p:spPr>
          <a:xfrm>
            <a:off x="815413" y="6002615"/>
            <a:ext cx="5519460"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全息有个最小尺度，不可再分</a:t>
            </a:r>
          </a:p>
        </p:txBody>
      </p:sp>
      <p:sp>
        <p:nvSpPr>
          <p:cNvPr id="21" name="文本框 20"/>
          <p:cNvSpPr txBox="1"/>
          <p:nvPr/>
        </p:nvSpPr>
        <p:spPr>
          <a:xfrm>
            <a:off x="6806121" y="4773149"/>
            <a:ext cx="3310815" cy="165186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全息含义至少包含：</a:t>
            </a:r>
            <a:endPar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marL="457200" indent="-457200">
              <a:buFont typeface="Wingdings" panose="05000000000000000000" pitchFamily="2" charset="2"/>
              <a:buChar char="p"/>
            </a:pPr>
            <a:r>
              <a:rPr lang="zh-CN" altLang="en-US" sz="266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丰富性：</a:t>
            </a:r>
            <a:r>
              <a:rPr lang="zh-CN" altLang="en-US" sz="21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信息要全</a:t>
            </a:r>
            <a:endParaRPr lang="en-US" altLang="zh-CN" sz="266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457200" indent="-457200">
              <a:buFont typeface="Wingdings" panose="05000000000000000000" pitchFamily="2" charset="2"/>
              <a:buChar char="p"/>
            </a:pPr>
            <a:r>
              <a:rPr lang="zh-CN" altLang="en-US" sz="266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完备性：</a:t>
            </a:r>
            <a:r>
              <a:rPr lang="zh-CN" altLang="en-US" sz="2135"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结构信息完整</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pic>
        <p:nvPicPr>
          <p:cNvPr id="5" name="图片 4"/>
          <p:cNvPicPr>
            <a:picLocks noChangeAspect="1"/>
          </p:cNvPicPr>
          <p:nvPr/>
        </p:nvPicPr>
        <p:blipFill rotWithShape="1">
          <a:blip r:embed="rId2" cstate="screen"/>
          <a:srcRect/>
          <a:stretch>
            <a:fillRect/>
          </a:stretch>
        </p:blipFill>
        <p:spPr>
          <a:xfrm>
            <a:off x="4271798" y="260648"/>
            <a:ext cx="6164788" cy="60486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文本框 46"/>
          <p:cNvSpPr txBox="1"/>
          <p:nvPr/>
        </p:nvSpPr>
        <p:spPr>
          <a:xfrm>
            <a:off x="431371" y="750379"/>
            <a:ext cx="3605474" cy="666786"/>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全息有个</a:t>
            </a:r>
            <a:r>
              <a:rPr lang="zh-CN" altLang="en-US"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尺度</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问题</a:t>
            </a:r>
          </a:p>
        </p:txBody>
      </p:sp>
      <p:sp>
        <p:nvSpPr>
          <p:cNvPr id="48" name="椭圆 47"/>
          <p:cNvSpPr/>
          <p:nvPr/>
        </p:nvSpPr>
        <p:spPr>
          <a:xfrm>
            <a:off x="6644164" y="5733256"/>
            <a:ext cx="864096" cy="86409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9" name="文本框 48"/>
          <p:cNvSpPr txBox="1"/>
          <p:nvPr/>
        </p:nvSpPr>
        <p:spPr>
          <a:xfrm>
            <a:off x="479293" y="1700809"/>
            <a:ext cx="3744416" cy="3785652"/>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目标太小，看不清系统细节，也看不到系统结构，全息无法被掌握。</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目标太大，离得太近，你也看不出是什么，因为无法获得全息。</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古人不能直接看到地球是个球。</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51" name="文本框 50"/>
          <p:cNvSpPr txBox="1"/>
          <p:nvPr/>
        </p:nvSpPr>
        <p:spPr>
          <a:xfrm>
            <a:off x="526345" y="5473822"/>
            <a:ext cx="3999640" cy="830997"/>
          </a:xfrm>
          <a:prstGeom prst="rect">
            <a:avLst/>
          </a:prstGeom>
          <a:noFill/>
        </p:spPr>
        <p:txBody>
          <a:bodyPr wrap="square">
            <a:spAutoFit/>
          </a:bodyPr>
          <a:lstStyle/>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当局者迷，旁观者清</a:t>
            </a:r>
            <a:endParaRPr lang="en-US" altLang="zh-CN" sz="2400" dirty="0">
              <a:latin typeface="微软雅黑 Light" panose="020B0502040204020203" pitchFamily="34" charset="-122"/>
              <a:ea typeface="微软雅黑 Light" panose="020B0502040204020203" pitchFamily="34" charset="-122"/>
              <a:cs typeface="Arial Black" panose="020B0A04020102020204" pitchFamily="34" charset="0"/>
            </a:endParaRPr>
          </a:p>
          <a:p>
            <a:r>
              <a:rPr lang="zh-CN" altLang="en-US" sz="2400" dirty="0">
                <a:latin typeface="微软雅黑 Light" panose="020B0502040204020203" pitchFamily="34" charset="-122"/>
                <a:ea typeface="微软雅黑 Light" panose="020B0502040204020203" pitchFamily="34" charset="-122"/>
                <a:cs typeface="Arial Black" panose="020B0A04020102020204" pitchFamily="34" charset="0"/>
              </a:rPr>
              <a:t>跳出三界外，不在五行中</a:t>
            </a:r>
          </a:p>
        </p:txBody>
      </p:sp>
      <p:pic>
        <p:nvPicPr>
          <p:cNvPr id="1028"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967651" y="5959144"/>
            <a:ext cx="217123" cy="269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8198612" y="2675282"/>
            <a:ext cx="2310904" cy="2005865"/>
          </a:xfrm>
          <a:prstGeom prst="rect">
            <a:avLst/>
          </a:prstGeom>
        </p:spPr>
      </p:pic>
      <p:pic>
        <p:nvPicPr>
          <p:cNvPr id="10" name="Picture 2" descr="https://timgsa.baidu.com/timg?image&amp;quality=80&amp;size=b9999_10000&amp;sec=1523936238512&amp;di=68c010d25416837ee3567bc07e750416&amp;imgtype=0&amp;src=http%3A%2F%2Fimgsrc.baidu.com%2Fimage%2Fc0%253Dshijue1%252C0%252C0%252C294%252C40%2Fsign%3D14d88e193ffae6cd18b9a32267da6551%2F7a899e510fb30f24c154832dc295d143ac4b03d5.jpg"/>
          <p:cNvPicPr>
            <a:picLocks noChangeAspect="1" noChangeArrowheads="1"/>
          </p:cNvPicPr>
          <p:nvPr/>
        </p:nvPicPr>
        <p:blipFill rotWithShape="1">
          <a:blip r:embed="rId3" cstate="screen"/>
          <a:srcRect/>
          <a:stretch>
            <a:fillRect/>
          </a:stretch>
        </p:blipFill>
        <p:spPr bwMode="auto">
          <a:xfrm>
            <a:off x="6557588" y="2641560"/>
            <a:ext cx="1728192" cy="157488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文本框 2"/>
          <p:cNvSpPr txBox="1"/>
          <p:nvPr/>
        </p:nvSpPr>
        <p:spPr>
          <a:xfrm>
            <a:off x="815413" y="452670"/>
            <a:ext cx="9793088" cy="3088089"/>
          </a:xfrm>
          <a:prstGeom prst="rect">
            <a:avLst/>
          </a:prstGeom>
          <a:noFill/>
        </p:spPr>
        <p:txBody>
          <a:bodyPr wrap="square" rtlCol="0">
            <a:spAutoFit/>
          </a:bodyPr>
          <a:lstStyle/>
          <a:p>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200" dirty="0">
                <a:solidFill>
                  <a:schemeClr val="tx1">
                    <a:lumMod val="50000"/>
                    <a:lumOff val="50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细节信息</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en-US" altLang="zh-CN"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 </a:t>
            </a:r>
            <a:endParaRPr lang="en-US" altLang="zh-CN" sz="4800" dirty="0">
              <a:solidFill>
                <a:schemeClr val="tx1">
                  <a:lumMod val="50000"/>
                  <a:lumOff val="50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重点是</a:t>
            </a:r>
            <a:r>
              <a:rPr lang="zh-CN" altLang="en-US" sz="2667"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结构信息</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，因为它让我们把握住事物的本质特征，透过表象看到本质，透过数据（特别是大数据）找到背后隐藏的规律。</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这是人的本性</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追求理性。</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我们不可能得到具有</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100%</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细节的全息。</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但，</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细节也是必要的。要多尺度观察。</a:t>
            </a:r>
            <a:endParaRPr lang="en-US" altLang="zh-CN"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9" name="文本框 18"/>
          <p:cNvSpPr txBox="1"/>
          <p:nvPr/>
        </p:nvSpPr>
        <p:spPr>
          <a:xfrm>
            <a:off x="2085679" y="5061182"/>
            <a:ext cx="8522822" cy="830997"/>
          </a:xfrm>
          <a:prstGeom prst="rect">
            <a:avLst/>
          </a:prstGeom>
          <a:noFill/>
        </p:spPr>
        <p:txBody>
          <a:bodyPr wrap="square">
            <a:spAutoFit/>
          </a:bodyPr>
          <a:lstStyle/>
          <a:p>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康德：</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纯粹理性批判</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a:t>
            </a:r>
          </a:p>
          <a:p>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smtClean="0">
                <a:latin typeface="方正粗宋简体" panose="03000509000000000000" pitchFamily="65" charset="-122"/>
                <a:ea typeface="方正粗宋简体" panose="03000509000000000000" pitchFamily="65" charset="-122"/>
                <a:cs typeface="Arial Black" panose="020B0A04020102020204" pitchFamily="34" charset="0"/>
              </a:rPr>
              <a:t>物自体不可知 </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smtClean="0">
                <a:latin typeface="方正粗宋简体" panose="03000509000000000000" pitchFamily="65" charset="-122"/>
                <a:ea typeface="方正粗宋简体" panose="03000509000000000000" pitchFamily="65" charset="-122"/>
                <a:cs typeface="Arial Black" panose="020B0A04020102020204" pitchFamily="34" charset="0"/>
              </a:rPr>
              <a:t>细节不可穷尽 </a:t>
            </a:r>
            <a:r>
              <a:rPr lang="en-US" altLang="zh-CN" sz="2400" dirty="0" smtClean="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smtClean="0">
                <a:latin typeface="方正粗宋简体" panose="03000509000000000000" pitchFamily="65" charset="-122"/>
                <a:ea typeface="方正粗宋简体" panose="03000509000000000000" pitchFamily="65" charset="-122"/>
                <a:cs typeface="Arial Black" panose="020B0A04020102020204" pitchFamily="34" charset="0"/>
              </a:rPr>
              <a:t>不可过度追求细节</a:t>
            </a:r>
            <a:endPar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22" name="图片 21"/>
          <p:cNvPicPr>
            <a:picLocks noChangeAspect="1"/>
          </p:cNvPicPr>
          <p:nvPr/>
        </p:nvPicPr>
        <p:blipFill>
          <a:blip r:embed="rId4" cstate="screen"/>
          <a:stretch>
            <a:fillRect/>
          </a:stretch>
        </p:blipFill>
        <p:spPr>
          <a:xfrm>
            <a:off x="844187" y="5090697"/>
            <a:ext cx="1127215" cy="14127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p:cNvSpPr txBox="1"/>
          <p:nvPr/>
        </p:nvSpPr>
        <p:spPr>
          <a:xfrm>
            <a:off x="844187" y="3514943"/>
            <a:ext cx="5306261" cy="1323632"/>
          </a:xfrm>
          <a:prstGeom prst="rect">
            <a:avLst/>
          </a:prstGeom>
          <a:noFill/>
        </p:spPr>
        <p:txBody>
          <a:bodyPr wrap="none" rtlCol="0">
            <a:spAutoFit/>
          </a:bodyPr>
          <a:lstStyle/>
          <a:p>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抓大放小，但也不能只抓大不抓小</a:t>
            </a:r>
            <a:endParaRPr lang="en-US" altLang="zh-CN"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事无巨细，面面俱到，舍本逐末</a:t>
            </a:r>
            <a:endParaRPr lang="en-US" altLang="zh-CN"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r>
              <a:rPr lang="zh-CN" altLang="en-US" sz="2667"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粗中有细，以小见大，见微知著</a:t>
            </a:r>
          </a:p>
        </p:txBody>
      </p:sp>
      <p:pic>
        <p:nvPicPr>
          <p:cNvPr id="2050" name="Picture 2"/>
          <p:cNvPicPr>
            <a:picLocks noChangeAspect="1" noChangeArrowheads="1"/>
          </p:cNvPicPr>
          <p:nvPr/>
        </p:nvPicPr>
        <p:blipFill rotWithShape="1">
          <a:blip r:embed="rId5" cstate="screen">
            <a:clrChange>
              <a:clrFrom>
                <a:srgbClr val="FFFFFF"/>
              </a:clrFrom>
              <a:clrTo>
                <a:srgbClr val="FFFFFF">
                  <a:alpha val="0"/>
                </a:srgbClr>
              </a:clrTo>
            </a:clrChange>
          </a:blip>
          <a:srcRect/>
          <a:stretch>
            <a:fillRect/>
          </a:stretch>
        </p:blipFill>
        <p:spPr bwMode="auto">
          <a:xfrm>
            <a:off x="5676132" y="3975095"/>
            <a:ext cx="570789" cy="4339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rotWithShape="1">
          <a:blip r:embed="rId6" cstate="screen">
            <a:clrChange>
              <a:clrFrom>
                <a:srgbClr val="FFFFFF"/>
              </a:clrFrom>
              <a:clrTo>
                <a:srgbClr val="FFFFFF">
                  <a:alpha val="0"/>
                </a:srgbClr>
              </a:clrTo>
            </a:clrChange>
          </a:blip>
          <a:srcRect/>
          <a:stretch>
            <a:fillRect/>
          </a:stretch>
        </p:blipFill>
        <p:spPr bwMode="auto">
          <a:xfrm>
            <a:off x="5632881" y="4347920"/>
            <a:ext cx="637895" cy="397917"/>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2470793" y="6019765"/>
            <a:ext cx="6747360"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声明：在不严谨区分的情况下，全息 </a:t>
            </a:r>
            <a:r>
              <a:rPr lang="en-US" altLang="zh-CN"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a:t>
            </a:r>
          </a:p>
        </p:txBody>
      </p:sp>
    </p:spTree>
    <p:extLst>
      <p:ext uri="{BB962C8B-B14F-4D97-AF65-F5344CB8AC3E}">
        <p14:creationId xmlns:p14="http://schemas.microsoft.com/office/powerpoint/2010/main" val="396682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81600" y="503904"/>
            <a:ext cx="2734733" cy="9100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704512" y="0"/>
            <a:ext cx="1487488" cy="6858000"/>
          </a:xfrm>
          <a:prstGeom prst="rect">
            <a:avLst/>
          </a:prstGeom>
          <a:solidFill>
            <a:srgbClr val="FF66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全息有机系统论</a:t>
            </a:r>
          </a:p>
        </p:txBody>
      </p:sp>
      <p:sp>
        <p:nvSpPr>
          <p:cNvPr id="3" name="文本框 2"/>
          <p:cNvSpPr txBox="1"/>
          <p:nvPr/>
        </p:nvSpPr>
        <p:spPr>
          <a:xfrm>
            <a:off x="815414" y="503904"/>
            <a:ext cx="9217025" cy="1908215"/>
          </a:xfrm>
          <a:prstGeom prst="rect">
            <a:avLst/>
          </a:prstGeom>
          <a:noFill/>
        </p:spPr>
        <p:txBody>
          <a:bodyPr wrap="square" rtlCol="0">
            <a:spAutoFit/>
          </a:bodyPr>
          <a:lstStyle/>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5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a:t>
            </a:r>
            <a:r>
              <a:rPr lang="zh-CN" altLang="en-US" sz="4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局信</a:t>
            </a:r>
            <a:r>
              <a:rPr lang="zh-CN" altLang="en-US" sz="5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息</a:t>
            </a:r>
            <a:endParaRPr lang="en-US" altLang="zh-CN" sz="2800" dirty="0">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40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 </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元    </a:t>
            </a:r>
            <a:r>
              <a:rPr lang="en-US" altLang="zh-CN" sz="4000" dirty="0" err="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holo</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 meta</a:t>
            </a:r>
          </a:p>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元数据</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关于数据的数据 </a:t>
            </a:r>
            <a:r>
              <a:rPr lang="en-US" altLang="zh-CN" sz="2400" dirty="0">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2400" dirty="0">
                <a:latin typeface="方正粗宋简体" panose="03000509000000000000" pitchFamily="65" charset="-122"/>
                <a:ea typeface="方正粗宋简体" panose="03000509000000000000" pitchFamily="65" charset="-122"/>
                <a:cs typeface="Arial Black" panose="020B0A04020102020204" pitchFamily="34" charset="0"/>
              </a:rPr>
              <a:t>数据的结构性、本质性的数据</a:t>
            </a:r>
            <a:endParaRPr lang="en-US" altLang="zh-CN"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211" y="1955800"/>
            <a:ext cx="6767205" cy="326668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9" name="组合 8"/>
          <p:cNvGrpSpPr/>
          <p:nvPr/>
        </p:nvGrpSpPr>
        <p:grpSpPr>
          <a:xfrm>
            <a:off x="7471463" y="2328107"/>
            <a:ext cx="3054042" cy="1938992"/>
            <a:chOff x="5603596" y="1923678"/>
            <a:chExt cx="2290531" cy="1454244"/>
          </a:xfrm>
        </p:grpSpPr>
        <p:sp>
          <p:nvSpPr>
            <p:cNvPr id="13" name="文本框 12"/>
            <p:cNvSpPr txBox="1"/>
            <p:nvPr/>
          </p:nvSpPr>
          <p:spPr>
            <a:xfrm>
              <a:off x="5603596" y="1923678"/>
              <a:ext cx="2290531" cy="1454244"/>
            </a:xfrm>
            <a:prstGeom prst="rect">
              <a:avLst/>
            </a:prstGeom>
            <a:noFill/>
          </p:spPr>
          <p:txBody>
            <a:bodyPr wrap="none" rtlCol="0">
              <a:spAutoFit/>
            </a:bodyPr>
            <a:lstStyle/>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元数据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数据元</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结构信息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细节信息</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a:p>
              <a:pPr algn="ct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a:t>
              </a:r>
              <a:endPar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7" name="箭头: 下 6"/>
            <p:cNvSpPr/>
            <p:nvPr/>
          </p:nvSpPr>
          <p:spPr>
            <a:xfrm>
              <a:off x="6532837" y="2230760"/>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8" name="箭头: 下 7"/>
            <p:cNvSpPr/>
            <p:nvPr/>
          </p:nvSpPr>
          <p:spPr>
            <a:xfrm>
              <a:off x="6532837" y="2787774"/>
              <a:ext cx="432048" cy="28803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grpSp>
      <p:grpSp>
        <p:nvGrpSpPr>
          <p:cNvPr id="12" name="组合 11"/>
          <p:cNvGrpSpPr/>
          <p:nvPr/>
        </p:nvGrpSpPr>
        <p:grpSpPr>
          <a:xfrm>
            <a:off x="621678" y="5016405"/>
            <a:ext cx="8900193" cy="461665"/>
            <a:chOff x="466258" y="3939902"/>
            <a:chExt cx="6675145" cy="346249"/>
          </a:xfrm>
        </p:grpSpPr>
        <p:sp>
          <p:nvSpPr>
            <p:cNvPr id="14" name="文本框 13"/>
            <p:cNvSpPr txBox="1"/>
            <p:nvPr/>
          </p:nvSpPr>
          <p:spPr>
            <a:xfrm>
              <a:off x="466258" y="3939902"/>
              <a:ext cx="6675145" cy="346249"/>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元知识</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关于知识的知识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知识框架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知识的全息          哲学</a:t>
              </a:r>
            </a:p>
          </p:txBody>
        </p:sp>
        <p:sp>
          <p:nvSpPr>
            <p:cNvPr id="11" name="箭头: 右 10"/>
            <p:cNvSpPr/>
            <p:nvPr/>
          </p:nvSpPr>
          <p:spPr>
            <a:xfrm>
              <a:off x="6012160" y="3956856"/>
              <a:ext cx="360040" cy="29732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grpSp>
      <p:sp>
        <p:nvSpPr>
          <p:cNvPr id="15" name="文本框 14"/>
          <p:cNvSpPr txBox="1"/>
          <p:nvPr/>
        </p:nvSpPr>
        <p:spPr>
          <a:xfrm>
            <a:off x="621677" y="5479527"/>
            <a:ext cx="10113666"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元宇宙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全息重构的宇宙  </a:t>
            </a: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元油田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全息重构的油田（超越数字、智能）</a:t>
            </a:r>
          </a:p>
        </p:txBody>
      </p:sp>
      <p:sp>
        <p:nvSpPr>
          <p:cNvPr id="16" name="文本框 15"/>
          <p:cNvSpPr txBox="1"/>
          <p:nvPr/>
        </p:nvSpPr>
        <p:spPr>
          <a:xfrm>
            <a:off x="621678" y="5912889"/>
            <a:ext cx="6420347" cy="461665"/>
          </a:xfrm>
          <a:prstGeom prst="rect">
            <a:avLst/>
          </a:prstGeom>
          <a:noFill/>
        </p:spPr>
        <p:txBody>
          <a:bodyPr wrap="none" rtlCol="0">
            <a:spAutoFit/>
          </a:bodyPr>
          <a:lstStyle/>
          <a:p>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元我 </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全息重构的我   本我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自我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超我</a:t>
            </a:r>
            <a:r>
              <a:rPr lang="en-US" altLang="zh-CN" sz="2400" dirty="0">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2400" dirty="0">
                <a:latin typeface="方正超粗黑简体" panose="03000509000000000000" pitchFamily="65" charset="-122"/>
                <a:ea typeface="方正超粗黑简体" panose="03000509000000000000" pitchFamily="65" charset="-122"/>
                <a:cs typeface="Arial Black" panose="020B0A04020102020204" pitchFamily="34" charset="0"/>
              </a:rPr>
              <a:t>元我</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03867" y="0"/>
            <a:ext cx="10888133" cy="6468533"/>
          </a:xfrm>
          <a:prstGeom prst="rect">
            <a:avLst/>
          </a:prstGeom>
          <a:solidFill>
            <a:schemeClr val="tx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2990738" y="1210735"/>
            <a:ext cx="8523487" cy="1200329"/>
          </a:xfrm>
          <a:prstGeom prst="rect">
            <a:avLst/>
          </a:prstGeom>
          <a:noFill/>
        </p:spPr>
        <p:txBody>
          <a:bodyPr wrap="none" rtlCol="0">
            <a:spAutoFit/>
          </a:bodyPr>
          <a:lstStyle/>
          <a:p>
            <a:pPr algn="ctr"/>
            <a:r>
              <a:rPr lang="zh-CN" altLang="en-US" sz="7200" b="1" dirty="0" smtClean="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全息！全息！全息！</a:t>
            </a:r>
            <a:endParaRPr lang="zh-CN" altLang="en-US" sz="7200" b="1" dirty="0">
              <a:solidFill>
                <a:srgbClr val="FFFF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3" name="文本框 2"/>
          <p:cNvSpPr txBox="1"/>
          <p:nvPr/>
        </p:nvSpPr>
        <p:spPr>
          <a:xfrm>
            <a:off x="3252302" y="2573868"/>
            <a:ext cx="7273145" cy="830997"/>
          </a:xfrm>
          <a:prstGeom prst="rect">
            <a:avLst/>
          </a:prstGeom>
          <a:noFill/>
        </p:spPr>
        <p:txBody>
          <a:bodyPr wrap="none" rtlCol="0">
            <a:spAutoFit/>
          </a:bodyPr>
          <a:lstStyle/>
          <a:p>
            <a:pPr algn="ct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规律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本质 </a:t>
            </a:r>
            <a:r>
              <a:rPr lang="en-US" altLang="zh-CN"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48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全局</a:t>
            </a:r>
            <a:endParaRPr lang="zh-CN" altLang="en-US" sz="48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23" y="4572001"/>
            <a:ext cx="2536706" cy="2010516"/>
          </a:xfrm>
          <a:prstGeom prst="rect">
            <a:avLst/>
          </a:prstGeom>
        </p:spPr>
      </p:pic>
      <p:sp>
        <p:nvSpPr>
          <p:cNvPr id="11" name="文本框 10"/>
          <p:cNvSpPr txBox="1"/>
          <p:nvPr/>
        </p:nvSpPr>
        <p:spPr>
          <a:xfrm>
            <a:off x="0" y="3059330"/>
            <a:ext cx="2531834" cy="1298377"/>
          </a:xfrm>
          <a:prstGeom prst="wedgeEllipseCallout">
            <a:avLst>
              <a:gd name="adj1" fmla="val -3778"/>
              <a:gd name="adj2" fmla="val 74238"/>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dirty="0" smtClean="0">
                <a:solidFill>
                  <a:srgbClr val="C00000"/>
                </a:solidFill>
                <a:latin typeface="方正粗宋简体" panose="03000509000000000000" pitchFamily="65" charset="-122"/>
                <a:ea typeface="方正粗宋简体" panose="03000509000000000000" pitchFamily="65" charset="-122"/>
              </a:rPr>
              <a:t>看我干什么！？</a:t>
            </a:r>
            <a:endParaRPr lang="en-US" altLang="zh-CN" dirty="0" smtClean="0">
              <a:solidFill>
                <a:srgbClr val="C00000"/>
              </a:solidFill>
              <a:latin typeface="方正粗宋简体" panose="03000509000000000000" pitchFamily="65" charset="-122"/>
              <a:ea typeface="方正粗宋简体" panose="03000509000000000000" pitchFamily="65" charset="-122"/>
            </a:endParaRPr>
          </a:p>
          <a:p>
            <a:r>
              <a:rPr lang="zh-CN" altLang="en-US" dirty="0">
                <a:solidFill>
                  <a:srgbClr val="C00000"/>
                </a:solidFill>
                <a:latin typeface="方正粗宋简体" panose="03000509000000000000" pitchFamily="65" charset="-122"/>
                <a:ea typeface="方正粗宋简体" panose="03000509000000000000" pitchFamily="65" charset="-122"/>
              </a:rPr>
              <a:t>我脸</a:t>
            </a:r>
            <a:r>
              <a:rPr lang="zh-CN" altLang="en-US" dirty="0" smtClean="0">
                <a:solidFill>
                  <a:srgbClr val="C00000"/>
                </a:solidFill>
                <a:latin typeface="方正粗宋简体" panose="03000509000000000000" pitchFamily="65" charset="-122"/>
                <a:ea typeface="方正粗宋简体" panose="03000509000000000000" pitchFamily="65" charset="-122"/>
              </a:rPr>
              <a:t>上有字么？</a:t>
            </a:r>
            <a:endParaRPr lang="en-US" altLang="zh-CN" dirty="0" smtClean="0">
              <a:solidFill>
                <a:srgbClr val="C00000"/>
              </a:solidFill>
              <a:latin typeface="方正粗宋简体" panose="03000509000000000000" pitchFamily="65" charset="-122"/>
              <a:ea typeface="方正粗宋简体" panose="03000509000000000000" pitchFamily="65" charset="-122"/>
            </a:endParaRPr>
          </a:p>
          <a:p>
            <a:r>
              <a:rPr lang="zh-CN" altLang="en-US" dirty="0">
                <a:solidFill>
                  <a:srgbClr val="C00000"/>
                </a:solidFill>
                <a:latin typeface="方正粗宋简体" panose="03000509000000000000" pitchFamily="65" charset="-122"/>
                <a:ea typeface="方正粗宋简体" panose="03000509000000000000" pitchFamily="65" charset="-122"/>
              </a:rPr>
              <a:t>看</a:t>
            </a:r>
            <a:r>
              <a:rPr lang="zh-CN" altLang="en-US" dirty="0" smtClean="0">
                <a:solidFill>
                  <a:srgbClr val="C00000"/>
                </a:solidFill>
                <a:latin typeface="方正粗宋简体" panose="03000509000000000000" pitchFamily="65" charset="-122"/>
                <a:ea typeface="方正粗宋简体" panose="03000509000000000000" pitchFamily="65" charset="-122"/>
              </a:rPr>
              <a:t>黑板！！！</a:t>
            </a:r>
            <a:endParaRPr lang="zh-CN" altLang="en-US" dirty="0">
              <a:solidFill>
                <a:srgbClr val="C00000"/>
              </a:solidFill>
              <a:latin typeface="方正粗宋简体" panose="03000509000000000000" pitchFamily="65" charset="-122"/>
              <a:ea typeface="方正粗宋简体" panose="03000509000000000000" pitchFamily="65" charset="-122"/>
            </a:endParaRPr>
          </a:p>
        </p:txBody>
      </p:sp>
      <p:sp>
        <p:nvSpPr>
          <p:cNvPr id="12" name="文本框 11"/>
          <p:cNvSpPr txBox="1"/>
          <p:nvPr/>
        </p:nvSpPr>
        <p:spPr>
          <a:xfrm>
            <a:off x="3564889" y="3794435"/>
            <a:ext cx="6647974" cy="954107"/>
          </a:xfrm>
          <a:prstGeom prst="rect">
            <a:avLst/>
          </a:prstGeom>
          <a:noFill/>
        </p:spPr>
        <p:txBody>
          <a:bodyPr wrap="none" rtlCol="0">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抓住全息，就是抓住了本质、抓住了全局</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800" dirty="0">
                <a:solidFill>
                  <a:schemeClr val="bg1"/>
                </a:solidFill>
                <a:latin typeface="微软雅黑" panose="020B0503020204020204" pitchFamily="34" charset="-122"/>
                <a:ea typeface="微软雅黑" panose="020B0503020204020204" pitchFamily="34" charset="-122"/>
              </a:rPr>
              <a:t>按</a:t>
            </a:r>
            <a:r>
              <a:rPr lang="zh-CN" altLang="en-US" sz="2800" dirty="0" smtClean="0">
                <a:solidFill>
                  <a:schemeClr val="bg1"/>
                </a:solidFill>
                <a:latin typeface="微软雅黑" panose="020B0503020204020204" pitchFamily="34" charset="-122"/>
                <a:ea typeface="微软雅黑" panose="020B0503020204020204" pitchFamily="34" charset="-122"/>
              </a:rPr>
              <a:t>全息办事，就是按规律办事</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9076267" y="5423871"/>
            <a:ext cx="2138727" cy="369332"/>
          </a:xfrm>
          <a:prstGeom prst="rect">
            <a:avLst/>
          </a:prstGeom>
          <a:noFill/>
        </p:spPr>
        <p:txBody>
          <a:bodyPr wrap="none" rtlCol="0">
            <a:spAutoFit/>
          </a:bodyPr>
          <a:lstStyle/>
          <a:p>
            <a:r>
              <a:rPr lang="en-US" altLang="zh-CN" dirty="0" smtClean="0">
                <a:solidFill>
                  <a:schemeClr val="bg1"/>
                </a:solidFill>
                <a:latin typeface="微软雅黑 Light" panose="020B0502040204020203" pitchFamily="34" charset="-122"/>
                <a:ea typeface="微软雅黑 Light" panose="020B0502040204020203" pitchFamily="34" charset="-122"/>
              </a:rPr>
              <a:t>—— 《</a:t>
            </a:r>
            <a:r>
              <a:rPr lang="zh-CN" altLang="en-US" dirty="0" smtClean="0">
                <a:solidFill>
                  <a:schemeClr val="bg1"/>
                </a:solidFill>
                <a:latin typeface="微软雅黑 Light" panose="020B0502040204020203" pitchFamily="34" charset="-122"/>
                <a:ea typeface="微软雅黑 Light" panose="020B0502040204020203" pitchFamily="34" charset="-122"/>
              </a:rPr>
              <a:t>大系统观</a:t>
            </a:r>
            <a:r>
              <a:rPr lang="en-US" altLang="zh-CN" dirty="0" smtClean="0">
                <a:solidFill>
                  <a:schemeClr val="bg1"/>
                </a:solidFill>
                <a:latin typeface="微软雅黑 Light" panose="020B0502040204020203" pitchFamily="34" charset="-122"/>
                <a:ea typeface="微软雅黑 Light" panose="020B0502040204020203" pitchFamily="34" charset="-122"/>
              </a:rPr>
              <a:t>》</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25728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1424" y="644691"/>
            <a:ext cx="6894836" cy="666786"/>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0" name="Rectangle 2"/>
          <p:cNvSpPr>
            <a:spLocks noChangeArrowheads="1"/>
          </p:cNvSpPr>
          <p:nvPr/>
        </p:nvSpPr>
        <p:spPr bwMode="auto">
          <a:xfrm>
            <a:off x="1007435" y="1425603"/>
            <a:ext cx="9217024" cy="779572"/>
          </a:xfrm>
          <a:prstGeom prst="rect">
            <a:avLst/>
          </a:prstGeom>
          <a:noFill/>
          <a:ln w="9525">
            <a:solidFill>
              <a:schemeClr val="bg1">
                <a:lumMod val="85000"/>
              </a:schemeClr>
            </a:solidFill>
            <a:miter lim="800000"/>
          </a:ln>
          <a:effectLst/>
        </p:spPr>
        <p:txBody>
          <a:bodyPr vert="horz" wrap="square" lIns="121920" tIns="60960" rIns="121920" bIns="60960" numCol="1" anchor="ctr" anchorCtr="0" compatLnSpc="1">
            <a:spAutoFit/>
          </a:bodyPr>
          <a:lstStyle/>
          <a:p>
            <a:pPr indent="360045" defTabSz="1219200" fontAlgn="base">
              <a:spcBef>
                <a:spcPct val="0"/>
              </a:spcBef>
              <a:spcAft>
                <a:spcPct val="0"/>
              </a:spcAft>
            </a:pPr>
            <a:r>
              <a:rPr lang="zh-CN" altLang="en-US" sz="2135" b="1" dirty="0">
                <a:latin typeface="Arial Black" panose="020B0A04020102020204" pitchFamily="34" charset="0"/>
                <a:ea typeface="幼圆" panose="02010509060101010101" pitchFamily="49" charset="-122"/>
                <a:cs typeface="Arial Black" panose="020B0A04020102020204" pitchFamily="34" charset="0"/>
              </a:rPr>
              <a:t>定理描述</a:t>
            </a:r>
            <a:r>
              <a:rPr lang="zh-CN" altLang="en-US" sz="2135" dirty="0">
                <a:latin typeface="Arial Black" panose="020B0A04020102020204" pitchFamily="34" charset="0"/>
                <a:ea typeface="幼圆" panose="02010509060101010101" pitchFamily="49" charset="-122"/>
                <a:cs typeface="Arial Black" panose="020B0A04020102020204" pitchFamily="34" charset="0"/>
              </a:rPr>
              <a:t>：</a:t>
            </a:r>
            <a:endParaRPr lang="zh-CN" altLang="en-US" sz="1865" dirty="0">
              <a:latin typeface="Arial" panose="020B0604020202020204" pitchFamily="34" charset="0"/>
              <a:ea typeface="幼圆" panose="02010509060101010101" pitchFamily="49" charset="-122"/>
            </a:endParaRPr>
          </a:p>
          <a:p>
            <a:pPr indent="360045" defTabSz="1219200" eaLnBrk="0" fontAlgn="base" hangingPunct="0">
              <a:spcBef>
                <a:spcPct val="0"/>
              </a:spcBef>
              <a:spcAft>
                <a:spcPct val="0"/>
              </a:spcAft>
            </a:pPr>
            <a:r>
              <a:rPr lang="zh-CN" altLang="en-US" sz="2135" dirty="0">
                <a:latin typeface="Arial Black" panose="020B0A04020102020204" pitchFamily="34" charset="0"/>
                <a:ea typeface="幼圆" panose="02010509060101010101" pitchFamily="49" charset="-122"/>
                <a:cs typeface="Arial Black" panose="020B0A04020102020204" pitchFamily="34" charset="0"/>
              </a:rPr>
              <a:t>结构相同的系统会自发地引起共振，进而形成更大的系统。</a:t>
            </a:r>
            <a:endParaRPr lang="zh-CN" altLang="en-US" sz="4800" dirty="0">
              <a:latin typeface="Arial" panose="020B0604020202020204" pitchFamily="34" charset="0"/>
              <a:ea typeface="幼圆" panose="02010509060101010101" pitchFamily="49" charset="-122"/>
            </a:endParaRPr>
          </a:p>
        </p:txBody>
      </p:sp>
      <p:sp>
        <p:nvSpPr>
          <p:cNvPr id="32771" name="Rectangle 3"/>
          <p:cNvSpPr>
            <a:spLocks noChangeArrowheads="1"/>
          </p:cNvSpPr>
          <p:nvPr/>
        </p:nvSpPr>
        <p:spPr bwMode="auto">
          <a:xfrm>
            <a:off x="0" y="737586"/>
            <a:ext cx="1013739" cy="328231"/>
          </a:xfrm>
          <a:prstGeom prst="rect">
            <a:avLst/>
          </a:prstGeom>
          <a:noFill/>
          <a:ln w="9525">
            <a:noFill/>
            <a:miter lim="800000"/>
          </a:ln>
          <a:effectLst/>
        </p:spPr>
        <p:txBody>
          <a:bodyPr vert="horz" wrap="none" lIns="121920" tIns="60960" rIns="121920" bIns="60960" numCol="1" anchor="ctr" anchorCtr="0" compatLnSpc="1">
            <a:spAutoFit/>
          </a:bodyPr>
          <a:lstStyle/>
          <a:p>
            <a:pPr indent="360045" defTabSz="1219200" fontAlgn="base">
              <a:spcBef>
                <a:spcPct val="0"/>
              </a:spcBef>
              <a:spcAft>
                <a:spcPct val="0"/>
              </a:spcAft>
            </a:pPr>
            <a:r>
              <a:rPr lang="en-US" altLang="zh-CN" sz="1335" dirty="0">
                <a:latin typeface="Arial Black" panose="020B0A04020102020204" pitchFamily="34" charset="0"/>
                <a:ea typeface="幼圆" panose="02010509060101010101" pitchFamily="49" charset="-122"/>
                <a:cs typeface="Arial Black" panose="020B0A04020102020204" pitchFamily="34" charset="0"/>
              </a:rPr>
              <a:t>       </a:t>
            </a:r>
            <a:endParaRPr lang="en-US" altLang="zh-CN" sz="2400" dirty="0">
              <a:latin typeface="Arial" panose="020B0604020202020204" pitchFamily="34" charset="0"/>
              <a:ea typeface="幼圆" panose="02010509060101010101" pitchFamily="49" charset="-122"/>
            </a:endParaRPr>
          </a:p>
        </p:txBody>
      </p:sp>
      <p:sp>
        <p:nvSpPr>
          <p:cNvPr id="6" name="矩形 5"/>
          <p:cNvSpPr/>
          <p:nvPr/>
        </p:nvSpPr>
        <p:spPr>
          <a:xfrm>
            <a:off x="5613318" y="2347467"/>
            <a:ext cx="4611141" cy="3374642"/>
          </a:xfrm>
          <a:prstGeom prst="rect">
            <a:avLst/>
          </a:prstGeom>
          <a:ln w="3175">
            <a:solidFill>
              <a:schemeClr val="bg1">
                <a:lumMod val="85000"/>
              </a:schemeClr>
            </a:solidFill>
          </a:ln>
        </p:spPr>
        <p:txBody>
          <a:bodyPr wrap="square">
            <a:spAutoFit/>
          </a:bodyPr>
          <a:lstStyle/>
          <a:p>
            <a:pPr indent="355600"/>
            <a:r>
              <a:rPr lang="zh-CN" altLang="en-US" sz="2135" dirty="0">
                <a:latin typeface="幼圆" panose="02010509060101010101" pitchFamily="49" charset="-122"/>
                <a:ea typeface="幼圆" panose="02010509060101010101" pitchFamily="49" charset="-122"/>
              </a:rPr>
              <a:t>物理学上，</a:t>
            </a:r>
            <a:r>
              <a:rPr lang="zh-CN" altLang="en-US" sz="21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两个固有频率相同的物体会发生共振</a:t>
            </a:r>
            <a:r>
              <a:rPr lang="zh-CN" altLang="en-US" sz="2135" dirty="0">
                <a:latin typeface="幼圆" panose="02010509060101010101" pitchFamily="49" charset="-122"/>
                <a:ea typeface="幼圆" panose="02010509060101010101" pitchFamily="49" charset="-122"/>
              </a:rPr>
              <a:t>。</a:t>
            </a:r>
            <a:endParaRPr lang="en-US" altLang="zh-CN" sz="2135" dirty="0">
              <a:latin typeface="幼圆" panose="02010509060101010101" pitchFamily="49" charset="-122"/>
              <a:ea typeface="幼圆" panose="02010509060101010101" pitchFamily="49" charset="-122"/>
            </a:endParaRPr>
          </a:p>
          <a:p>
            <a:pPr indent="355600"/>
            <a:r>
              <a:rPr lang="zh-CN" altLang="en-US" sz="2135" dirty="0">
                <a:latin typeface="幼圆" panose="02010509060101010101" pitchFamily="49" charset="-122"/>
                <a:ea typeface="幼圆" panose="02010509060101010101" pitchFamily="49" charset="-122"/>
              </a:rPr>
              <a:t>常见的现象：街道上驶过的汽车，它的轰鸣让玻璃窗震动起来，可是窗台上的花盆却毫无反应。</a:t>
            </a:r>
            <a:endParaRPr lang="en-US" altLang="zh-CN" sz="2135" dirty="0">
              <a:latin typeface="幼圆" panose="02010509060101010101" pitchFamily="49" charset="-122"/>
              <a:ea typeface="幼圆" panose="02010509060101010101" pitchFamily="49" charset="-122"/>
            </a:endParaRPr>
          </a:p>
          <a:p>
            <a:pPr indent="355600"/>
            <a:r>
              <a:rPr lang="zh-CN" altLang="en-US" sz="2135" dirty="0">
                <a:latin typeface="幼圆" panose="02010509060101010101" pitchFamily="49" charset="-122"/>
                <a:ea typeface="幼圆" panose="02010509060101010101" pitchFamily="49" charset="-122"/>
              </a:rPr>
              <a:t>这是因为汽车的振动频率与玻璃窗的固有频率相同，而与花盆不同。</a:t>
            </a:r>
            <a:endParaRPr lang="en-US" altLang="zh-CN" sz="2135" dirty="0">
              <a:latin typeface="幼圆" panose="02010509060101010101" pitchFamily="49" charset="-122"/>
              <a:ea typeface="幼圆" panose="02010509060101010101" pitchFamily="49" charset="-122"/>
            </a:endParaRPr>
          </a:p>
          <a:p>
            <a:pPr indent="355600"/>
            <a:r>
              <a:rPr lang="zh-CN" altLang="en-US" sz="2135" dirty="0">
                <a:latin typeface="幼圆" panose="02010509060101010101" pitchFamily="49" charset="-122"/>
                <a:ea typeface="幼圆" panose="02010509060101010101" pitchFamily="49" charset="-122"/>
              </a:rPr>
              <a:t>系统论上，</a:t>
            </a:r>
            <a:r>
              <a:rPr lang="zh-CN" altLang="en-US" sz="21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两个结构（序）相同的系统也会发生共振</a:t>
            </a:r>
            <a:r>
              <a:rPr lang="zh-CN" altLang="en-US" sz="2135" dirty="0">
                <a:latin typeface="幼圆" panose="02010509060101010101" pitchFamily="49" charset="-122"/>
                <a:ea typeface="幼圆" panose="02010509060101010101" pitchFamily="49" charset="-122"/>
              </a:rPr>
              <a:t>。共振是不由自主的。</a:t>
            </a:r>
          </a:p>
        </p:txBody>
      </p:sp>
      <p:sp>
        <p:nvSpPr>
          <p:cNvPr id="8" name="矩形 7"/>
          <p:cNvSpPr/>
          <p:nvPr/>
        </p:nvSpPr>
        <p:spPr>
          <a:xfrm>
            <a:off x="10704512" y="0"/>
            <a:ext cx="1487488" cy="68580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4" name="图片 13"/>
          <p:cNvPicPr/>
          <p:nvPr/>
        </p:nvPicPr>
        <p:blipFill>
          <a:blip r:embed="rId2" cstate="screen"/>
          <a:stretch>
            <a:fillRect/>
          </a:stretch>
        </p:blipFill>
        <p:spPr>
          <a:xfrm>
            <a:off x="1068109" y="2408576"/>
            <a:ext cx="4224257" cy="233281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rotWithShape="1">
          <a:blip r:embed="rId3" cstate="screen"/>
          <a:srcRect r="-79960"/>
          <a:stretch>
            <a:fillRect/>
          </a:stretch>
        </p:blipFill>
        <p:spPr>
          <a:xfrm>
            <a:off x="1067895" y="4985161"/>
            <a:ext cx="4224471" cy="158212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3540848" y="5086196"/>
            <a:ext cx="1691056" cy="1323632"/>
          </a:xfrm>
          <a:prstGeom prst="rect">
            <a:avLst/>
          </a:prstGeom>
          <a:noFill/>
        </p:spPr>
        <p:txBody>
          <a:bodyPr wrap="square" rtlCol="0">
            <a:spAutoFit/>
          </a:bodyPr>
          <a:lstStyle/>
          <a:p>
            <a:r>
              <a:rPr lang="zh-CN" altLang="en-US" sz="2665" dirty="0">
                <a:solidFill>
                  <a:srgbClr val="0070C0"/>
                </a:solidFill>
                <a:latin typeface="方正粗宋简体" panose="03000509000000000000" pitchFamily="65" charset="-122"/>
                <a:ea typeface="方正粗宋简体" panose="03000509000000000000" pitchFamily="65" charset="-122"/>
              </a:rPr>
              <a:t>共同语言</a:t>
            </a:r>
            <a:endParaRPr lang="en-US" altLang="zh-CN" sz="2665" dirty="0">
              <a:solidFill>
                <a:srgbClr val="0070C0"/>
              </a:solidFill>
              <a:latin typeface="方正粗宋简体" panose="03000509000000000000" pitchFamily="65" charset="-122"/>
              <a:ea typeface="方正粗宋简体" panose="03000509000000000000" pitchFamily="65" charset="-122"/>
            </a:endParaRPr>
          </a:p>
          <a:p>
            <a:r>
              <a:rPr lang="zh-CN" altLang="en-US" sz="2665" dirty="0">
                <a:solidFill>
                  <a:srgbClr val="0070C0"/>
                </a:solidFill>
                <a:latin typeface="方正粗宋简体" panose="03000509000000000000" pitchFamily="65" charset="-122"/>
                <a:ea typeface="方正粗宋简体" panose="03000509000000000000" pitchFamily="65" charset="-122"/>
              </a:rPr>
              <a:t>猩猩相惜</a:t>
            </a:r>
            <a:endParaRPr lang="en-US" altLang="zh-CN" sz="2665" dirty="0">
              <a:solidFill>
                <a:srgbClr val="0070C0"/>
              </a:solidFill>
              <a:latin typeface="方正粗宋简体" panose="03000509000000000000" pitchFamily="65" charset="-122"/>
              <a:ea typeface="方正粗宋简体" panose="03000509000000000000" pitchFamily="65" charset="-122"/>
            </a:endParaRPr>
          </a:p>
          <a:p>
            <a:r>
              <a:rPr lang="zh-CN" altLang="en-US" sz="2665" dirty="0">
                <a:solidFill>
                  <a:srgbClr val="0070C0"/>
                </a:solidFill>
                <a:latin typeface="方正粗宋简体" panose="03000509000000000000" pitchFamily="65" charset="-122"/>
                <a:ea typeface="方正粗宋简体" panose="03000509000000000000" pitchFamily="65" charset="-122"/>
              </a:rPr>
              <a:t>相见恨晚</a:t>
            </a:r>
          </a:p>
        </p:txBody>
      </p:sp>
      <p:sp>
        <p:nvSpPr>
          <p:cNvPr id="11" name="矩形 10"/>
          <p:cNvSpPr/>
          <p:nvPr/>
        </p:nvSpPr>
        <p:spPr>
          <a:xfrm>
            <a:off x="5333565" y="5947972"/>
            <a:ext cx="5109091" cy="461665"/>
          </a:xfrm>
          <a:prstGeom prst="rect">
            <a:avLst/>
          </a:prstGeom>
        </p:spPr>
        <p:txBody>
          <a:bodyPr wrap="none">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《周易·乾》</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：同声相应，同气相求</a:t>
            </a:r>
          </a:p>
        </p:txBody>
      </p:sp>
      <p:sp>
        <p:nvSpPr>
          <p:cNvPr id="4" name="三十二角星 3"/>
          <p:cNvSpPr/>
          <p:nvPr/>
        </p:nvSpPr>
        <p:spPr>
          <a:xfrm>
            <a:off x="8060637" y="285574"/>
            <a:ext cx="2364124" cy="1560548"/>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4265" dirty="0">
                <a:solidFill>
                  <a:srgbClr val="FF0000"/>
                </a:solidFill>
                <a:latin typeface="方正超粗黑简体" panose="03000509000000000000" pitchFamily="65" charset="-122"/>
                <a:ea typeface="方正超粗黑简体" panose="03000509000000000000" pitchFamily="65" charset="-122"/>
              </a:rPr>
              <a:t>同构性</a:t>
            </a:r>
          </a:p>
        </p:txBody>
      </p:sp>
      <p:sp>
        <p:nvSpPr>
          <p:cNvPr id="12" name="文本框 11">
            <a:hlinkClick r:id="" action="ppaction://noaction"/>
          </p:cNvPr>
          <p:cNvSpPr txBox="1"/>
          <p:nvPr/>
        </p:nvSpPr>
        <p:spPr>
          <a:xfrm>
            <a:off x="7146113" y="265580"/>
            <a:ext cx="930351" cy="338554"/>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600" dirty="0">
                <a:solidFill>
                  <a:schemeClr val="bg1"/>
                </a:solidFill>
                <a:latin typeface="Arial Narrow" panose="020B0606020202030204" pitchFamily="34" charset="0"/>
              </a:rPr>
              <a:t>BSV2GZ</a:t>
            </a:r>
            <a:endParaRPr lang="zh-CN" altLang="en-US" sz="1600" dirty="0">
              <a:solidFill>
                <a:schemeClr val="bg1"/>
              </a:solidFill>
              <a:latin typeface="Arial Narrow" panose="020B060602020203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91263" y="1176026"/>
            <a:ext cx="5169780" cy="830997"/>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系统的</a:t>
            </a:r>
            <a:r>
              <a:rPr lang="zh-CN" altLang="en-US" sz="2400" b="1" dirty="0">
                <a:solidFill>
                  <a:prstClr val="black"/>
                </a:solidFill>
                <a:latin typeface="微软雅黑" panose="020B0503020204020204" pitchFamily="34" charset="-122"/>
                <a:ea typeface="微软雅黑" panose="020B0503020204020204" pitchFamily="34" charset="-122"/>
              </a:rPr>
              <a:t>负反馈：</a:t>
            </a:r>
            <a:r>
              <a:rPr lang="zh-CN" altLang="en-US" sz="2400" dirty="0">
                <a:solidFill>
                  <a:prstClr val="black"/>
                </a:solidFill>
                <a:latin typeface="微软雅黑" panose="020B0503020204020204" pitchFamily="34" charset="-122"/>
                <a:ea typeface="微软雅黑" panose="020B0503020204020204" pitchFamily="34" charset="-122"/>
              </a:rPr>
              <a:t>动态修正，保持系统稳定。导弹不断纠偏，最后中靶。</a:t>
            </a:r>
            <a:endParaRPr lang="en-US" altLang="zh-CN" sz="2400" dirty="0">
              <a:solidFill>
                <a:prstClr val="black"/>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43663" y="4135771"/>
            <a:ext cx="2490605" cy="1815882"/>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摒弃</a:t>
            </a:r>
            <a:r>
              <a:rPr lang="zh-CN" altLang="en-US" sz="2800" b="1" dirty="0">
                <a:latin typeface="微软雅黑" panose="020B0503020204020204" pitchFamily="34" charset="-122"/>
                <a:ea typeface="微软雅黑" panose="020B0503020204020204" pitchFamily="34" charset="-122"/>
              </a:rPr>
              <a:t>僵化落后、以不变应万变、刻舟求剑的机械思维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4267" y="1176026"/>
            <a:ext cx="8280399" cy="5580374"/>
          </a:xfrm>
          <a:prstGeom prst="rect">
            <a:avLst/>
          </a:prstGeom>
        </p:spPr>
      </p:pic>
      <p:sp>
        <p:nvSpPr>
          <p:cNvPr id="32" name="文本框 31"/>
          <p:cNvSpPr txBox="1"/>
          <p:nvPr/>
        </p:nvSpPr>
        <p:spPr>
          <a:xfrm>
            <a:off x="785805" y="2500027"/>
            <a:ext cx="2880449" cy="830997"/>
          </a:xfrm>
          <a:prstGeom prst="rect">
            <a:avLst/>
          </a:prstGeom>
          <a:noFill/>
        </p:spPr>
        <p:txBody>
          <a:bodyPr wrap="square">
            <a:spAutoFit/>
          </a:bodyPr>
          <a:lstStyle/>
          <a:p>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用反馈信息</a:t>
            </a:r>
            <a:endParaRPr lang="en-US" altLang="zh-CN"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应对不确定性</a:t>
            </a:r>
          </a:p>
        </p:txBody>
      </p:sp>
      <p:sp>
        <p:nvSpPr>
          <p:cNvPr id="18" name="文本框 17"/>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导弹思维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2540000" y="559832"/>
            <a:ext cx="2723823" cy="400110"/>
          </a:xfrm>
          <a:prstGeom prst="rect">
            <a:avLst/>
          </a:prstGeom>
          <a:noFill/>
        </p:spPr>
        <p:txBody>
          <a:bodyPr wrap="none" rtlCol="0">
            <a:spAutoFit/>
          </a:bodyPr>
          <a:lstStyle/>
          <a:p>
            <a:r>
              <a:rPr lang="zh-CN" altLang="en-US" sz="20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迭代思维   系统</a:t>
            </a:r>
            <a:r>
              <a:rPr lang="zh-CN" altLang="en-US"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控制论</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96844" y="1948806"/>
            <a:ext cx="5293070" cy="4247317"/>
          </a:xfrm>
          <a:prstGeom prst="rect">
            <a:avLst/>
          </a:prstGeom>
        </p:spPr>
        <p:txBody>
          <a:bodyPr wrap="square">
            <a:spAutoFit/>
          </a:bodyPr>
          <a:lstStyle/>
          <a:p>
            <a:pPr algn="just"/>
            <a:r>
              <a:rPr lang="zh-CN" altLang="en-US" sz="2800" dirty="0" smtClean="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解构</a:t>
            </a:r>
            <a:r>
              <a:rPr lang="zh-CN" altLang="en-US" sz="2400" dirty="0">
                <a:solidFill>
                  <a:prstClr val="black"/>
                </a:solidFill>
                <a:latin typeface="微软雅黑" panose="020B0503020204020204" pitchFamily="34" charset="-122"/>
                <a:ea typeface="微软雅黑" panose="020B0503020204020204" pitchFamily="34" charset="-122"/>
              </a:rPr>
              <a:t>是拆解分析</a:t>
            </a:r>
            <a:r>
              <a:rPr lang="zh-CN" altLang="en-US" sz="2400" dirty="0" smtClean="0">
                <a:solidFill>
                  <a:prstClr val="black"/>
                </a:solidFill>
                <a:latin typeface="微软雅黑" panose="020B0503020204020204" pitchFamily="34" charset="-122"/>
                <a:ea typeface="微软雅黑" panose="020B0503020204020204" pitchFamily="34" charset="-122"/>
              </a:rPr>
              <a:t>事物，揭示</a:t>
            </a:r>
            <a:r>
              <a:rPr lang="zh-CN" altLang="en-US" sz="2400" dirty="0">
                <a:solidFill>
                  <a:prstClr val="black"/>
                </a:solidFill>
                <a:latin typeface="微软雅黑" panose="020B0503020204020204" pitchFamily="34" charset="-122"/>
                <a:ea typeface="微软雅黑" panose="020B0503020204020204" pitchFamily="34" charset="-122"/>
              </a:rPr>
              <a:t>多重</a:t>
            </a:r>
            <a:r>
              <a:rPr lang="zh-CN" altLang="en-US" sz="2400" dirty="0" smtClean="0">
                <a:solidFill>
                  <a:prstClr val="black"/>
                </a:solidFill>
                <a:latin typeface="微软雅黑" panose="020B0503020204020204" pitchFamily="34" charset="-122"/>
                <a:ea typeface="微软雅黑" panose="020B0503020204020204" pitchFamily="34" charset="-122"/>
              </a:rPr>
              <a:t>层面的偏见</a:t>
            </a:r>
            <a:r>
              <a:rPr lang="zh-CN" altLang="en-US" sz="2400" dirty="0">
                <a:solidFill>
                  <a:prstClr val="black"/>
                </a:solidFill>
                <a:latin typeface="微软雅黑" panose="020B0503020204020204" pitchFamily="34" charset="-122"/>
                <a:ea typeface="微软雅黑" panose="020B0503020204020204" pitchFamily="34" charset="-122"/>
              </a:rPr>
              <a:t>和</a:t>
            </a:r>
            <a:r>
              <a:rPr lang="zh-CN" altLang="en-US" sz="2400" dirty="0" smtClean="0">
                <a:solidFill>
                  <a:prstClr val="black"/>
                </a:solidFill>
                <a:latin typeface="微软雅黑" panose="020B0503020204020204" pitchFamily="34" charset="-122"/>
                <a:ea typeface="微软雅黑" panose="020B0503020204020204" pitchFamily="34" charset="-122"/>
              </a:rPr>
              <a:t>矛盾；</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endParaRPr lang="en-US" altLang="zh-CN" sz="1400" dirty="0" smtClean="0">
              <a:solidFill>
                <a:prstClr val="black"/>
              </a:solidFill>
              <a:latin typeface="微软雅黑" panose="020B0503020204020204" pitchFamily="34" charset="-122"/>
              <a:ea typeface="微软雅黑" panose="020B0503020204020204" pitchFamily="34" charset="-122"/>
            </a:endParaRPr>
          </a:p>
          <a:p>
            <a:pPr algn="just"/>
            <a:r>
              <a:rPr lang="zh-CN" altLang="en-US" sz="28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建构</a:t>
            </a:r>
            <a:r>
              <a:rPr lang="zh-CN" altLang="en-US" sz="2400" dirty="0">
                <a:solidFill>
                  <a:prstClr val="black"/>
                </a:solidFill>
                <a:latin typeface="微软雅黑" panose="020B0503020204020204" pitchFamily="34" charset="-122"/>
                <a:ea typeface="微软雅黑" panose="020B0503020204020204" pitchFamily="34" charset="-122"/>
              </a:rPr>
              <a:t>是重新</a:t>
            </a:r>
            <a:r>
              <a:rPr lang="zh-CN" altLang="en-US" sz="2400" dirty="0" smtClean="0">
                <a:solidFill>
                  <a:prstClr val="black"/>
                </a:solidFill>
                <a:latin typeface="微软雅黑" panose="020B0503020204020204" pitchFamily="34" charset="-122"/>
                <a:ea typeface="微软雅黑" panose="020B0503020204020204" pitchFamily="34" charset="-122"/>
              </a:rPr>
              <a:t>组装，或</a:t>
            </a:r>
            <a:r>
              <a:rPr lang="zh-CN" altLang="en-US" sz="2400" dirty="0">
                <a:solidFill>
                  <a:prstClr val="black"/>
                </a:solidFill>
                <a:latin typeface="微软雅黑" panose="020B0503020204020204" pitchFamily="34" charset="-122"/>
                <a:ea typeface="微软雅黑" panose="020B0503020204020204" pitchFamily="34" charset="-122"/>
              </a:rPr>
              <a:t>创造</a:t>
            </a:r>
            <a:r>
              <a:rPr lang="zh-CN" altLang="en-US" sz="2400" dirty="0" smtClean="0">
                <a:solidFill>
                  <a:prstClr val="black"/>
                </a:solidFill>
                <a:latin typeface="微软雅黑" panose="020B0503020204020204" pitchFamily="34" charset="-122"/>
                <a:ea typeface="微软雅黑" panose="020B0503020204020204" pitchFamily="34" charset="-122"/>
              </a:rPr>
              <a:t>新事物，超越</a:t>
            </a:r>
            <a:r>
              <a:rPr lang="zh-CN" altLang="en-US" sz="2400" dirty="0">
                <a:solidFill>
                  <a:prstClr val="black"/>
                </a:solidFill>
                <a:latin typeface="微软雅黑" panose="020B0503020204020204" pitchFamily="34" charset="-122"/>
                <a:ea typeface="微软雅黑" panose="020B0503020204020204" pitchFamily="34" charset="-122"/>
              </a:rPr>
              <a:t>原有观念和</a:t>
            </a:r>
            <a:r>
              <a:rPr lang="zh-CN" altLang="en-US" sz="2400" dirty="0" smtClean="0">
                <a:solidFill>
                  <a:prstClr val="black"/>
                </a:solidFill>
                <a:latin typeface="微软雅黑" panose="020B0503020204020204" pitchFamily="34" charset="-122"/>
                <a:ea typeface="微软雅黑" panose="020B0503020204020204" pitchFamily="34" charset="-122"/>
              </a:rPr>
              <a:t>限制。</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endParaRPr lang="en-US" altLang="zh-CN" sz="1400" dirty="0" smtClean="0">
              <a:solidFill>
                <a:prstClr val="black"/>
              </a:solidFill>
              <a:latin typeface="微软雅黑" panose="020B0503020204020204" pitchFamily="34" charset="-122"/>
              <a:ea typeface="微软雅黑" panose="020B0503020204020204" pitchFamily="34" charset="-122"/>
            </a:endParaRPr>
          </a:p>
          <a:p>
            <a:pPr algn="just"/>
            <a:r>
              <a:rPr lang="zh-CN" altLang="en-US" sz="2400" dirty="0" smtClean="0">
                <a:solidFill>
                  <a:prstClr val="black"/>
                </a:solidFill>
                <a:latin typeface="微软雅黑" panose="020B0503020204020204" pitchFamily="34" charset="-122"/>
                <a:ea typeface="微软雅黑" panose="020B0503020204020204" pitchFamily="34" charset="-122"/>
              </a:rPr>
              <a:t>两者</a:t>
            </a:r>
            <a:r>
              <a:rPr lang="zh-CN" altLang="en-US" sz="2400" dirty="0">
                <a:solidFill>
                  <a:prstClr val="black"/>
                </a:solidFill>
                <a:latin typeface="微软雅黑" panose="020B0503020204020204" pitchFamily="34" charset="-122"/>
                <a:ea typeface="微软雅黑" panose="020B0503020204020204" pitchFamily="34" charset="-122"/>
              </a:rPr>
              <a:t>互相依存渗透，推动思维和社会</a:t>
            </a:r>
            <a:r>
              <a:rPr lang="zh-CN" altLang="en-US" sz="2400" dirty="0" smtClean="0">
                <a:solidFill>
                  <a:prstClr val="black"/>
                </a:solidFill>
                <a:latin typeface="微软雅黑" panose="020B0503020204020204" pitchFamily="34" charset="-122"/>
                <a:ea typeface="微软雅黑" panose="020B0503020204020204" pitchFamily="34" charset="-122"/>
              </a:rPr>
              <a:t>发展。</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endParaRPr lang="en-US" altLang="zh-CN" sz="1400" dirty="0" smtClean="0">
              <a:solidFill>
                <a:prstClr val="black"/>
              </a:solidFill>
              <a:latin typeface="微软雅黑" panose="020B0503020204020204" pitchFamily="34" charset="-122"/>
              <a:ea typeface="微软雅黑" panose="020B0503020204020204" pitchFamily="34" charset="-122"/>
            </a:endParaRPr>
          </a:p>
          <a:p>
            <a:pPr algn="just"/>
            <a:r>
              <a:rPr lang="zh-CN" altLang="en-US" sz="2400" dirty="0" smtClean="0">
                <a:solidFill>
                  <a:prstClr val="black"/>
                </a:solidFill>
                <a:latin typeface="微软雅黑" panose="020B0503020204020204" pitchFamily="34" charset="-122"/>
                <a:ea typeface="微软雅黑" panose="020B0503020204020204" pitchFamily="34" charset="-122"/>
              </a:rPr>
              <a:t>大系统、复杂系统最重要的特性之一就是不断地演进、优化，这是一个持续的“</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建构</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解构</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重构</a:t>
            </a:r>
            <a:r>
              <a:rPr lang="zh-CN" altLang="en-US" sz="2400" dirty="0" smtClean="0">
                <a:solidFill>
                  <a:prstClr val="black"/>
                </a:solidFill>
                <a:latin typeface="微软雅黑" panose="020B0503020204020204" pitchFamily="34" charset="-122"/>
                <a:ea typeface="微软雅黑" panose="020B0503020204020204" pitchFamily="34" charset="-122"/>
              </a:rPr>
              <a:t>”的迭代过程。</a:t>
            </a:r>
            <a:endParaRPr lang="en-US" altLang="zh-CN" sz="2400" dirty="0" smtClean="0">
              <a:solidFill>
                <a:prstClr val="black"/>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91262" y="479706"/>
            <a:ext cx="3269537"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构</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建构思维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636308" y="1115935"/>
            <a:ext cx="8802410" cy="461665"/>
          </a:xfrm>
          <a:prstGeom prst="rect">
            <a:avLst/>
          </a:prstGeom>
          <a:noFill/>
          <a:ln w="3175">
            <a:solidFill>
              <a:schemeClr val="tx1"/>
            </a:solidFill>
          </a:ln>
        </p:spPr>
        <p:txBody>
          <a:bodyPr wrap="none" rtlCol="0">
            <a:spAutoFit/>
          </a:bodyPr>
          <a:lstStyle/>
          <a:p>
            <a:r>
              <a:rPr lang="zh-CN" altLang="en-US" sz="2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解构是为了更好地建构，是当今系统论和科学哲学的重要思想。</a:t>
            </a:r>
            <a:endPar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327" y="1236133"/>
            <a:ext cx="3589867" cy="358986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2866" y="2794000"/>
            <a:ext cx="3047048" cy="4064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4171" y="189556"/>
            <a:ext cx="926204" cy="342371"/>
          </a:xfrm>
          <a:prstGeom prst="rect">
            <a:avLst/>
          </a:prstGeom>
        </p:spPr>
      </p:pic>
      <p:grpSp>
        <p:nvGrpSpPr>
          <p:cNvPr id="9" name="组合 8"/>
          <p:cNvGrpSpPr/>
          <p:nvPr/>
        </p:nvGrpSpPr>
        <p:grpSpPr>
          <a:xfrm>
            <a:off x="9298606" y="3429000"/>
            <a:ext cx="2846352" cy="3412298"/>
            <a:chOff x="9298606" y="3429000"/>
            <a:chExt cx="2846352" cy="3412298"/>
          </a:xfrm>
        </p:grpSpPr>
        <p:sp>
          <p:nvSpPr>
            <p:cNvPr id="10" name="文本框 9"/>
            <p:cNvSpPr txBox="1"/>
            <p:nvPr/>
          </p:nvSpPr>
          <p:spPr>
            <a:xfrm>
              <a:off x="9298606" y="6471966"/>
              <a:ext cx="2846352"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hlinkClick r:id="rId3"/>
                </a:rPr>
                <a:t>www.holomind.com.cn</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166" y="3429000"/>
              <a:ext cx="2737233" cy="3093073"/>
            </a:xfrm>
            <a:prstGeom prst="rect">
              <a:avLst/>
            </a:prstGeom>
          </p:spPr>
        </p:pic>
      </p:gr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5734" y="213146"/>
            <a:ext cx="478939" cy="339340"/>
          </a:xfrm>
          <a:prstGeom prst="rect">
            <a:avLst/>
          </a:prstGeom>
          <a:noFill/>
          <a:ln>
            <a:noFill/>
          </a:ln>
        </p:spPr>
      </p:pic>
      <p:sp>
        <p:nvSpPr>
          <p:cNvPr id="4" name="文本框 3"/>
          <p:cNvSpPr txBox="1"/>
          <p:nvPr/>
        </p:nvSpPr>
        <p:spPr>
          <a:xfrm>
            <a:off x="3489961" y="1835541"/>
            <a:ext cx="5212080" cy="1753235"/>
          </a:xfrm>
          <a:prstGeom prst="rect">
            <a:avLst/>
          </a:prstGeom>
          <a:noFill/>
        </p:spPr>
        <p:txBody>
          <a:bodyPr wrap="none" rtlCol="0">
            <a:spAutoFit/>
          </a:bodyPr>
          <a:lstStyle/>
          <a:p>
            <a:pPr algn="ctr"/>
            <a:r>
              <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[1]</a:t>
            </a:r>
          </a:p>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用大系统</a:t>
            </a: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观</a:t>
            </a:r>
            <a:endPar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endParaRPr>
          </a:p>
          <a:p>
            <a:pPr algn="ct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深刻</a:t>
            </a: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认识</a:t>
            </a: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人工智能</a:t>
            </a: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新底座</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srcRect/>
          <a:stretch>
            <a:fillRect/>
          </a:stretch>
        </p:blipFill>
        <p:spPr>
          <a:xfrm>
            <a:off x="9761204" y="4031029"/>
            <a:ext cx="1136169" cy="1030153"/>
          </a:xfrm>
          <a:prstGeom prst="ellipse">
            <a:avLst/>
          </a:prstGeom>
          <a:ln>
            <a:noFill/>
          </a:ln>
          <a:effectLst>
            <a:softEdge rad="112500"/>
          </a:effectLst>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749" t="28381" r="359" b="34979"/>
          <a:stretch>
            <a:fillRect/>
          </a:stretch>
        </p:blipFill>
        <p:spPr bwMode="auto">
          <a:xfrm>
            <a:off x="8313066" y="4229782"/>
            <a:ext cx="912615" cy="716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637108" y="539748"/>
            <a:ext cx="2917785" cy="748988"/>
          </a:xfrm>
          <a:prstGeom prst="rect">
            <a:avLst/>
          </a:prstGeom>
          <a:noFill/>
        </p:spPr>
        <p:txBody>
          <a:bodyPr wrap="none" rtlCol="0">
            <a:spAutoFit/>
          </a:bodyPr>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全息与共振</a:t>
            </a:r>
          </a:p>
        </p:txBody>
      </p:sp>
      <p:pic>
        <p:nvPicPr>
          <p:cNvPr id="1026" name="Picture 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292" y="1412776"/>
            <a:ext cx="2208245" cy="1507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2566" y="1412776"/>
            <a:ext cx="2208245" cy="1507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p:cNvPicPr preferRelativeResize="0">
            <a:picLocks noChangeArrowheads="1"/>
          </p:cNvPicPr>
          <p:nvPr/>
        </p:nvPicPr>
        <p:blipFill rotWithShape="1">
          <a:blip r:embed="rId6" cstate="print">
            <a:extLst>
              <a:ext uri="{28A0092B-C50C-407E-A947-70E740481C1C}">
                <a14:useLocalDpi xmlns:a14="http://schemas.microsoft.com/office/drawing/2010/main" val="0"/>
              </a:ext>
            </a:extLst>
          </a:blip>
          <a:srcRect t="8619" b="31488"/>
          <a:stretch>
            <a:fillRect/>
          </a:stretch>
        </p:blipFill>
        <p:spPr bwMode="auto">
          <a:xfrm>
            <a:off x="7289112" y="1412776"/>
            <a:ext cx="2208245" cy="1507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图片 10"/>
          <p:cNvPicPr preferRelativeResize="0"/>
          <p:nvPr/>
        </p:nvPicPr>
        <p:blipFill rotWithShape="1">
          <a:blip r:embed="rId7" cstate="print">
            <a:extLst>
              <a:ext uri="{28A0092B-C50C-407E-A947-70E740481C1C}">
                <a14:useLocalDpi xmlns:a14="http://schemas.microsoft.com/office/drawing/2010/main" val="0"/>
              </a:ext>
            </a:extLst>
          </a:blip>
          <a:srcRect l="7475" r="9838"/>
          <a:stretch>
            <a:fillRect/>
          </a:stretch>
        </p:blipFill>
        <p:spPr>
          <a:xfrm>
            <a:off x="9552384" y="1412776"/>
            <a:ext cx="2208245" cy="1507865"/>
          </a:xfrm>
          <a:prstGeom prst="rect">
            <a:avLst/>
          </a:prstGeom>
          <a:ln>
            <a:noFill/>
          </a:ln>
          <a:effectLst>
            <a:outerShdw blurRad="292100" dist="139700" dir="2700000" algn="tl" rotWithShape="0">
              <a:srgbClr val="333333">
                <a:alpha val="65000"/>
              </a:srgbClr>
            </a:outerShdw>
          </a:effectLst>
        </p:spPr>
      </p:pic>
      <p:sp>
        <p:nvSpPr>
          <p:cNvPr id="12" name="文本框 11"/>
          <p:cNvSpPr txBox="1"/>
          <p:nvPr/>
        </p:nvSpPr>
        <p:spPr>
          <a:xfrm>
            <a:off x="895530"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物理共振</a:t>
            </a:r>
          </a:p>
        </p:txBody>
      </p:sp>
      <p:sp>
        <p:nvSpPr>
          <p:cNvPr id="14" name="文本框 13"/>
          <p:cNvSpPr txBox="1"/>
          <p:nvPr/>
        </p:nvSpPr>
        <p:spPr>
          <a:xfrm>
            <a:off x="3158803"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信息共振</a:t>
            </a:r>
          </a:p>
        </p:txBody>
      </p:sp>
      <p:sp>
        <p:nvSpPr>
          <p:cNvPr id="16" name="文本框 15"/>
          <p:cNvSpPr txBox="1"/>
          <p:nvPr/>
        </p:nvSpPr>
        <p:spPr>
          <a:xfrm>
            <a:off x="7685350"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审美共振</a:t>
            </a:r>
          </a:p>
        </p:txBody>
      </p:sp>
      <p:sp>
        <p:nvSpPr>
          <p:cNvPr id="17" name="文本框 16"/>
          <p:cNvSpPr txBox="1"/>
          <p:nvPr/>
        </p:nvSpPr>
        <p:spPr>
          <a:xfrm>
            <a:off x="9948622"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精神共振</a:t>
            </a:r>
          </a:p>
        </p:txBody>
      </p:sp>
      <p:grpSp>
        <p:nvGrpSpPr>
          <p:cNvPr id="37" name="组合 36"/>
          <p:cNvGrpSpPr/>
          <p:nvPr/>
        </p:nvGrpSpPr>
        <p:grpSpPr>
          <a:xfrm>
            <a:off x="898112" y="3402307"/>
            <a:ext cx="10395780" cy="584775"/>
            <a:chOff x="673584" y="2795740"/>
            <a:chExt cx="7796835" cy="438581"/>
          </a:xfrm>
        </p:grpSpPr>
        <p:cxnSp>
          <p:nvCxnSpPr>
            <p:cNvPr id="20" name="直接箭头连接符 19"/>
            <p:cNvCxnSpPr/>
            <p:nvPr/>
          </p:nvCxnSpPr>
          <p:spPr>
            <a:xfrm>
              <a:off x="2130259" y="3026572"/>
              <a:ext cx="4868629"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30" name="文本框 29"/>
            <p:cNvSpPr txBox="1"/>
            <p:nvPr/>
          </p:nvSpPr>
          <p:spPr>
            <a:xfrm>
              <a:off x="673584" y="2795740"/>
              <a:ext cx="1369606" cy="43858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：殊相</a:t>
              </a:r>
            </a:p>
          </p:txBody>
        </p:sp>
        <p:sp>
          <p:nvSpPr>
            <p:cNvPr id="31" name="文本框 30"/>
            <p:cNvSpPr txBox="1"/>
            <p:nvPr/>
          </p:nvSpPr>
          <p:spPr>
            <a:xfrm>
              <a:off x="7100813" y="2795740"/>
              <a:ext cx="1369606" cy="43858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algn="ct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虚</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：共相</a:t>
              </a:r>
            </a:p>
          </p:txBody>
        </p:sp>
      </p:grpSp>
      <p:pic>
        <p:nvPicPr>
          <p:cNvPr id="34" name="图片 33"/>
          <p:cNvPicPr preferRelativeResize="0"/>
          <p:nvPr/>
        </p:nvPicPr>
        <p:blipFill>
          <a:blip r:embed="rId8" cstate="print">
            <a:extLst>
              <a:ext uri="{28A0092B-C50C-407E-A947-70E740481C1C}">
                <a14:useLocalDpi xmlns:a14="http://schemas.microsoft.com/office/drawing/2010/main" val="0"/>
              </a:ext>
            </a:extLst>
          </a:blip>
          <a:stretch>
            <a:fillRect/>
          </a:stretch>
        </p:blipFill>
        <p:spPr>
          <a:xfrm>
            <a:off x="5025839" y="1412776"/>
            <a:ext cx="2208245" cy="1507865"/>
          </a:xfrm>
          <a:prstGeom prst="rect">
            <a:avLst/>
          </a:prstGeom>
          <a:ln>
            <a:noFill/>
          </a:ln>
          <a:effectLst>
            <a:outerShdw blurRad="292100" dist="139700" dir="2700000" algn="tl" rotWithShape="0">
              <a:srgbClr val="333333">
                <a:alpha val="65000"/>
              </a:srgbClr>
            </a:outerShdw>
          </a:effectLst>
        </p:spPr>
      </p:pic>
      <p:sp>
        <p:nvSpPr>
          <p:cNvPr id="35" name="文本框 34"/>
          <p:cNvSpPr txBox="1"/>
          <p:nvPr/>
        </p:nvSpPr>
        <p:spPr>
          <a:xfrm>
            <a:off x="5422076" y="2860673"/>
            <a:ext cx="1415772" cy="461665"/>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模式共振</a:t>
            </a:r>
          </a:p>
        </p:txBody>
      </p:sp>
      <p:grpSp>
        <p:nvGrpSpPr>
          <p:cNvPr id="39" name="组合 38"/>
          <p:cNvGrpSpPr/>
          <p:nvPr/>
        </p:nvGrpSpPr>
        <p:grpSpPr>
          <a:xfrm>
            <a:off x="499292" y="4132641"/>
            <a:ext cx="7493241" cy="1480760"/>
            <a:chOff x="186186" y="3276402"/>
            <a:chExt cx="5561416" cy="1743607"/>
          </a:xfrm>
        </p:grpSpPr>
        <p:sp>
          <p:nvSpPr>
            <p:cNvPr id="38" name="矩形 37"/>
            <p:cNvSpPr/>
            <p:nvPr/>
          </p:nvSpPr>
          <p:spPr>
            <a:xfrm>
              <a:off x="186186" y="3276402"/>
              <a:ext cx="5561416" cy="1743607"/>
            </a:xfrm>
            <a:prstGeom prst="rect">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pic>
          <p:nvPicPr>
            <p:cNvPr id="1032" name="Picture 8"/>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323528" y="3377460"/>
              <a:ext cx="1201792" cy="1541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1607730" y="3332597"/>
              <a:ext cx="4092642" cy="1387057"/>
            </a:xfrm>
            <a:prstGeom prst="rect">
              <a:avLst/>
            </a:prstGeom>
            <a:noFill/>
          </p:spPr>
          <p:txBody>
            <a:bodyPr wrap="square" rtlCol="0">
              <a:spAutoFit/>
            </a:bodyPr>
            <a:lstStyle/>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柏拉图</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：理念型相（共相）是独立于</a:t>
              </a:r>
              <a:r>
                <a:rPr lang="zh-CN" altLang="en-US" dirty="0" smtClean="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纷繁的</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可感事物存在的，是永恒而完美的。而诸多的可感事物</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殊相</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只不过是这个永恒而完美的理念的复制品或“影子”。</a:t>
              </a:r>
            </a:p>
            <a:p>
              <a:pPr algn="just"/>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亚里士多德</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：共相就是一类个别事物共有的性质，并且就在个别事物</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殊相</a:t>
              </a:r>
              <a:r>
                <a:rPr lang="en-US" altLang="zh-CN"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dirty="0">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之中。</a:t>
              </a:r>
            </a:p>
          </p:txBody>
        </p:sp>
      </p:grpSp>
      <p:sp>
        <p:nvSpPr>
          <p:cNvPr id="40" name="文本框 39"/>
          <p:cNvSpPr txBox="1"/>
          <p:nvPr/>
        </p:nvSpPr>
        <p:spPr>
          <a:xfrm>
            <a:off x="8053401" y="5074920"/>
            <a:ext cx="3983783" cy="1569660"/>
          </a:xfrm>
          <a:prstGeom prst="rect">
            <a:avLst/>
          </a:prstGeom>
          <a:noFill/>
        </p:spPr>
        <p:txBody>
          <a:bodyPr wrap="none" rtlCol="0">
            <a:spAutoFit/>
          </a:bodyPr>
          <a:lstStyle/>
          <a:p>
            <a:r>
              <a:rPr lang="zh-CN" altLang="en-US" sz="2400" dirty="0">
                <a:latin typeface="方正粗宋简体" panose="03000509000000000000" pitchFamily="65" charset="-122"/>
                <a:ea typeface="方正粗宋简体" panose="03000509000000000000" pitchFamily="65" charset="-122"/>
              </a:rPr>
              <a:t>全息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共相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殊相</a:t>
            </a:r>
            <a:r>
              <a:rPr lang="en-US" altLang="zh-CN" sz="2400" dirty="0">
                <a:latin typeface="方正粗宋简体" panose="03000509000000000000" pitchFamily="65" charset="-122"/>
                <a:ea typeface="方正粗宋简体" panose="03000509000000000000" pitchFamily="65" charset="-122"/>
              </a:rPr>
              <a:t>)</a:t>
            </a:r>
            <a:r>
              <a:rPr lang="zh-CN" altLang="en-US" sz="2400" dirty="0">
                <a:latin typeface="方正粗宋简体" panose="03000509000000000000" pitchFamily="65" charset="-122"/>
                <a:ea typeface="方正粗宋简体" panose="03000509000000000000" pitchFamily="65" charset="-122"/>
              </a:rPr>
              <a:t>，虚幻</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全息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结构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序</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共振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序的相互识别</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共振 </a:t>
            </a:r>
            <a:r>
              <a:rPr lang="en-US" altLang="zh-CN" sz="2400" dirty="0">
                <a:latin typeface="方正粗宋简体" panose="03000509000000000000" pitchFamily="65" charset="-122"/>
                <a:ea typeface="方正粗宋简体" panose="03000509000000000000" pitchFamily="65" charset="-122"/>
              </a:rPr>
              <a:t>= </a:t>
            </a:r>
            <a:r>
              <a:rPr lang="zh-CN" altLang="en-US" sz="2400" dirty="0">
                <a:latin typeface="方正粗宋简体" panose="03000509000000000000" pitchFamily="65" charset="-122"/>
                <a:ea typeface="方正粗宋简体" panose="03000509000000000000" pitchFamily="65" charset="-122"/>
              </a:rPr>
              <a:t>全息的相互作用</a:t>
            </a:r>
            <a:endParaRPr lang="en-US" altLang="zh-CN" sz="2400" dirty="0">
              <a:latin typeface="方正粗宋简体" panose="03000509000000000000" pitchFamily="65" charset="-122"/>
              <a:ea typeface="方正粗宋简体" panose="03000509000000000000" pitchFamily="65" charset="-122"/>
            </a:endParaRPr>
          </a:p>
        </p:txBody>
      </p:sp>
      <p:sp>
        <p:nvSpPr>
          <p:cNvPr id="24" name="文本框 23"/>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智能</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共振</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472546" y="5721719"/>
            <a:ext cx="7548541" cy="830997"/>
          </a:xfrm>
          <a:prstGeom prst="rect">
            <a:avLst/>
          </a:prstGeom>
          <a:noFill/>
          <a:ln w="3175">
            <a:solidFill>
              <a:srgbClr val="C00000"/>
            </a:solidFill>
          </a:ln>
        </p:spPr>
        <p:txBody>
          <a:bodyPr wrap="none" rtlCol="0">
            <a:spAutoFit/>
          </a:bodyPr>
          <a:lstStyle/>
          <a:p>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卷积的作用：提取全息</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图片结构信息</a:t>
            </a:r>
            <a:r>
              <a:rPr lang="en-US" altLang="zh-CN"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，忽略细节信息</a:t>
            </a:r>
            <a:endParaRPr lang="en-US" altLang="zh-CN"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Transformer </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的注意力机制：保持会话的 </a:t>
            </a:r>
            <a:r>
              <a:rPr lang="en-US" altLang="zh-CN"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token </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
          <p:cNvSpPr txBox="1"/>
          <p:nvPr/>
        </p:nvSpPr>
        <p:spPr>
          <a:xfrm>
            <a:off x="527382" y="1029066"/>
            <a:ext cx="7374135" cy="666786"/>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735"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智能是在混沌中处理“</a:t>
            </a:r>
            <a:r>
              <a:rPr lang="zh-CN" altLang="en-US" sz="3735"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r>
              <a:rPr lang="zh-CN" altLang="en-US" sz="3735"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”的能力</a:t>
            </a:r>
          </a:p>
        </p:txBody>
      </p:sp>
      <p:sp>
        <p:nvSpPr>
          <p:cNvPr id="2" name="文本框 1"/>
          <p:cNvSpPr txBox="1"/>
          <p:nvPr/>
        </p:nvSpPr>
        <p:spPr>
          <a:xfrm>
            <a:off x="690291" y="2775325"/>
            <a:ext cx="4193777" cy="1200329"/>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自动化</a:t>
            </a:r>
            <a:r>
              <a:rPr lang="zh-CN" altLang="en-US" sz="2400" dirty="0">
                <a:latin typeface="微软雅黑 Light" panose="020B0502040204020203" pitchFamily="34" charset="-122"/>
                <a:ea typeface="微软雅黑 Light" panose="020B0502040204020203" pitchFamily="34" charset="-122"/>
              </a:rPr>
              <a:t>：在混沌中</a:t>
            </a:r>
            <a:r>
              <a:rPr lang="zh-CN" altLang="en-US" sz="2400" b="1" dirty="0">
                <a:solidFill>
                  <a:srgbClr val="C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维持</a:t>
            </a:r>
            <a:r>
              <a:rPr lang="zh-CN" altLang="en-US" sz="2400" dirty="0">
                <a:latin typeface="微软雅黑 Light" panose="020B0502040204020203" pitchFamily="34" charset="-122"/>
                <a:ea typeface="微软雅黑 Light" panose="020B0502040204020203" pitchFamily="34" charset="-122"/>
              </a:rPr>
              <a:t>序</a:t>
            </a:r>
            <a:endParaRPr lang="en-US" altLang="zh-CN" sz="2400" dirty="0">
              <a:latin typeface="微软雅黑 Light" panose="020B0502040204020203" pitchFamily="34" charset="-122"/>
              <a:ea typeface="微软雅黑 Light" panose="020B0502040204020203" pitchFamily="34"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智能</a:t>
            </a:r>
            <a:r>
              <a:rPr lang="zh-CN" altLang="en-US" sz="2400" dirty="0">
                <a:latin typeface="微软雅黑 Light" panose="020B0502040204020203" pitchFamily="34" charset="-122"/>
                <a:ea typeface="微软雅黑 Light" panose="020B0502040204020203" pitchFamily="34" charset="-122"/>
              </a:rPr>
              <a:t>：在混沌中</a:t>
            </a:r>
            <a:r>
              <a:rPr lang="zh-CN" altLang="en-US" sz="2400" b="1" dirty="0">
                <a:solidFill>
                  <a:srgbClr val="C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识别并维持</a:t>
            </a:r>
            <a:r>
              <a:rPr lang="zh-CN" altLang="en-US" sz="2400" dirty="0">
                <a:latin typeface="微软雅黑 Light" panose="020B0502040204020203" pitchFamily="34" charset="-122"/>
                <a:ea typeface="微软雅黑 Light" panose="020B0502040204020203" pitchFamily="34" charset="-122"/>
              </a:rPr>
              <a:t>序</a:t>
            </a:r>
            <a:endParaRPr lang="en-US" altLang="zh-CN" sz="2400" dirty="0">
              <a:latin typeface="微软雅黑 Light" panose="020B0502040204020203" pitchFamily="34" charset="-122"/>
              <a:ea typeface="微软雅黑 Light" panose="020B0502040204020203" pitchFamily="34"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智慧</a:t>
            </a:r>
            <a:r>
              <a:rPr lang="zh-CN" altLang="en-US" sz="2400" dirty="0">
                <a:latin typeface="微软雅黑 Light" panose="020B0502040204020203" pitchFamily="34" charset="-122"/>
                <a:ea typeface="微软雅黑 Light" panose="020B0502040204020203" pitchFamily="34" charset="-122"/>
              </a:rPr>
              <a:t>：在混沌中</a:t>
            </a:r>
            <a:r>
              <a:rPr lang="zh-CN" altLang="en-US" sz="2400" b="1" dirty="0">
                <a:solidFill>
                  <a:srgbClr val="C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创造</a:t>
            </a:r>
            <a:r>
              <a:rPr lang="zh-CN" altLang="en-US" sz="2400" dirty="0">
                <a:latin typeface="微软雅黑 Light" panose="020B0502040204020203" pitchFamily="34" charset="-122"/>
                <a:ea typeface="微软雅黑 Light" panose="020B0502040204020203" pitchFamily="34" charset="-122"/>
              </a:rPr>
              <a:t>序</a:t>
            </a:r>
          </a:p>
        </p:txBody>
      </p:sp>
      <p:pic>
        <p:nvPicPr>
          <p:cNvPr id="6" name="图片 5"/>
          <p:cNvPicPr>
            <a:picLocks noChangeAspect="1"/>
          </p:cNvPicPr>
          <p:nvPr/>
        </p:nvPicPr>
        <p:blipFill>
          <a:blip r:embed="rId2" cstate="screen"/>
          <a:stretch>
            <a:fillRect/>
          </a:stretch>
        </p:blipFill>
        <p:spPr>
          <a:xfrm>
            <a:off x="678797" y="3985847"/>
            <a:ext cx="6281217" cy="2457323"/>
          </a:xfrm>
          <a:prstGeom prst="rect">
            <a:avLst/>
          </a:prstGeom>
          <a:solidFill>
            <a:srgbClr val="FFFFFF">
              <a:shade val="85000"/>
            </a:srgbClr>
          </a:solidFill>
          <a:ln w="3175"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文本框 7"/>
          <p:cNvSpPr txBox="1"/>
          <p:nvPr/>
        </p:nvSpPr>
        <p:spPr>
          <a:xfrm>
            <a:off x="5046976" y="2631665"/>
            <a:ext cx="6746587" cy="14876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2665" dirty="0">
                <a:latin typeface="方正超粗黑简体" panose="03000509000000000000" pitchFamily="65" charset="-122"/>
                <a:ea typeface="方正超粗黑简体" panose="03000509000000000000" pitchFamily="65" charset="-122"/>
              </a:rPr>
              <a:t>是智能、智慧的基础和必要条件</a:t>
            </a:r>
            <a:endParaRPr lang="en-US" altLang="zh-CN" sz="2665" dirty="0">
              <a:latin typeface="方正超粗黑简体" panose="03000509000000000000" pitchFamily="65" charset="-122"/>
              <a:ea typeface="方正超粗黑简体" panose="03000509000000000000" pitchFamily="65" charset="-122"/>
            </a:endParaRPr>
          </a:p>
          <a:p>
            <a:r>
              <a:rPr lang="zh-CN" altLang="en-US" sz="266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按照全息有机系统要求发展人工智能，在</a:t>
            </a:r>
            <a:r>
              <a:rPr lang="zh-CN" altLang="en-US" sz="2665"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信息爆炸</a:t>
            </a:r>
            <a:r>
              <a:rPr lang="zh-CN" altLang="en-US" sz="266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带来的混沌中抓住全息</a:t>
            </a:r>
            <a:r>
              <a:rPr lang="en-US" altLang="zh-CN" sz="266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665"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结构信息</a:t>
            </a:r>
            <a:endParaRPr lang="en-US" altLang="zh-CN" sz="2665"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文本框 3"/>
          <p:cNvSpPr txBox="1"/>
          <p:nvPr/>
        </p:nvSpPr>
        <p:spPr>
          <a:xfrm>
            <a:off x="6533995" y="4460025"/>
            <a:ext cx="2735043" cy="193899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marL="381000" indent="-38100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设备要全息有机</a:t>
            </a:r>
            <a:endParaRPr lang="en-US" altLang="zh-CN" sz="2400" b="1" dirty="0">
              <a:latin typeface="微软雅黑 Light" panose="020B0502040204020203" pitchFamily="34" charset="-122"/>
              <a:ea typeface="微软雅黑 Light" panose="020B0502040204020203" pitchFamily="34" charset="-122"/>
            </a:endParaRPr>
          </a:p>
          <a:p>
            <a:pPr marL="381000" indent="-38100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数据要全息有机</a:t>
            </a:r>
            <a:endParaRPr lang="en-US" altLang="zh-CN" sz="2400" b="1" dirty="0">
              <a:latin typeface="微软雅黑 Light" panose="020B0502040204020203" pitchFamily="34" charset="-122"/>
              <a:ea typeface="微软雅黑 Light" panose="020B0502040204020203" pitchFamily="34" charset="-122"/>
            </a:endParaRPr>
          </a:p>
          <a:p>
            <a:pPr marL="381000" indent="-38100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算法要全息有机</a:t>
            </a:r>
            <a:endParaRPr lang="en-US" altLang="zh-CN" sz="2400" b="1" dirty="0">
              <a:latin typeface="微软雅黑 Light" panose="020B0502040204020203" pitchFamily="34" charset="-122"/>
              <a:ea typeface="微软雅黑 Light" panose="020B0502040204020203" pitchFamily="34" charset="-122"/>
            </a:endParaRPr>
          </a:p>
          <a:p>
            <a:pPr marL="381000" indent="-38100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软件要全息有机</a:t>
            </a:r>
            <a:endParaRPr lang="en-US" altLang="zh-CN" sz="2400" b="1" dirty="0">
              <a:latin typeface="微软雅黑 Light" panose="020B0502040204020203" pitchFamily="34" charset="-122"/>
              <a:ea typeface="微软雅黑 Light" panose="020B0502040204020203" pitchFamily="34" charset="-122"/>
            </a:endParaRPr>
          </a:p>
          <a:p>
            <a:pPr marL="381000" indent="-381000" algn="ctr">
              <a:buFont typeface="Wingdings" panose="05000000000000000000" pitchFamily="2" charset="2"/>
              <a:buChar char="n"/>
            </a:pPr>
            <a:r>
              <a:rPr lang="zh-CN" altLang="en-US" sz="2400" b="1" dirty="0">
                <a:latin typeface="微软雅黑 Light" panose="020B0502040204020203" pitchFamily="34" charset="-122"/>
                <a:ea typeface="微软雅黑 Light" panose="020B0502040204020203" pitchFamily="34" charset="-122"/>
              </a:rPr>
              <a:t>思想要全息有机</a:t>
            </a:r>
          </a:p>
        </p:txBody>
      </p:sp>
      <p:sp>
        <p:nvSpPr>
          <p:cNvPr id="7" name="文本框 6"/>
          <p:cNvSpPr txBox="1"/>
          <p:nvPr/>
        </p:nvSpPr>
        <p:spPr>
          <a:xfrm>
            <a:off x="9402834" y="4292518"/>
            <a:ext cx="2390729" cy="2308324"/>
          </a:xfrm>
          <a:prstGeom prst="rect">
            <a:avLst/>
          </a:prstGeom>
          <a:noFill/>
        </p:spPr>
        <p:txBody>
          <a:bodyPr wrap="square" rtlCol="0">
            <a:spAutoFit/>
          </a:bodyPr>
          <a:lstStyle/>
          <a:p>
            <a:pPr algn="ct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学科融合</a:t>
            </a:r>
            <a:endParaRPr lang="en-US" altLang="zh-CN"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just"/>
            <a:r>
              <a:rPr lang="zh-CN" altLang="en-US" sz="2000" dirty="0">
                <a:latin typeface="微软雅黑 Light" panose="020B0502040204020203" pitchFamily="34" charset="-122"/>
                <a:ea typeface="微软雅黑 Light" panose="020B0502040204020203" pitchFamily="34" charset="-122"/>
              </a:rPr>
              <a:t>不能局限在信息科学和数学，还要融合复杂性科学、心理学、人文科学等学科，特别是系统科学和哲学。</a:t>
            </a:r>
          </a:p>
        </p:txBody>
      </p:sp>
      <p:pic>
        <p:nvPicPr>
          <p:cNvPr id="12" name="图片 11"/>
          <p:cNvPicPr/>
          <p:nvPr/>
        </p:nvPicPr>
        <p:blipFill>
          <a:blip r:embed="rId3" cstate="screen"/>
          <a:stretch>
            <a:fillRect/>
          </a:stretch>
        </p:blipFill>
        <p:spPr>
          <a:xfrm>
            <a:off x="9425795" y="894519"/>
            <a:ext cx="1248139" cy="1146607"/>
          </a:xfrm>
          <a:prstGeom prst="rect">
            <a:avLst/>
          </a:prstGeom>
          <a:ln w="3175">
            <a:solidFill>
              <a:schemeClr val="tx1"/>
            </a:solidFill>
          </a:ln>
        </p:spPr>
      </p:pic>
      <p:pic>
        <p:nvPicPr>
          <p:cNvPr id="13" name="图片 12"/>
          <p:cNvPicPr/>
          <p:nvPr/>
        </p:nvPicPr>
        <p:blipFill>
          <a:blip r:embed="rId4" cstate="screen"/>
          <a:stretch>
            <a:fillRect/>
          </a:stretch>
        </p:blipFill>
        <p:spPr>
          <a:xfrm>
            <a:off x="8147077" y="1144349"/>
            <a:ext cx="1248139" cy="1146607"/>
          </a:xfrm>
          <a:prstGeom prst="rect">
            <a:avLst/>
          </a:prstGeom>
          <a:ln w="3175">
            <a:solidFill>
              <a:schemeClr val="tx1"/>
            </a:solidFill>
          </a:ln>
        </p:spPr>
      </p:pic>
      <p:pic>
        <p:nvPicPr>
          <p:cNvPr id="14" name="图片 13"/>
          <p:cNvPicPr/>
          <p:nvPr/>
        </p:nvPicPr>
        <p:blipFill rotWithShape="1">
          <a:blip r:embed="rId5" cstate="screen"/>
          <a:srcRect/>
          <a:stretch>
            <a:fillRect/>
          </a:stretch>
        </p:blipFill>
        <p:spPr>
          <a:xfrm>
            <a:off x="10704512" y="645617"/>
            <a:ext cx="1248139" cy="1146607"/>
          </a:xfrm>
          <a:prstGeom prst="rect">
            <a:avLst/>
          </a:prstGeom>
          <a:ln w="3175">
            <a:solidFill>
              <a:schemeClr val="tx1"/>
            </a:solidFill>
          </a:ln>
        </p:spPr>
      </p:pic>
      <p:sp>
        <p:nvSpPr>
          <p:cNvPr id="15" name="文本框 14"/>
          <p:cNvSpPr txBox="1"/>
          <p:nvPr/>
        </p:nvSpPr>
        <p:spPr>
          <a:xfrm>
            <a:off x="8076312" y="1047413"/>
            <a:ext cx="803425" cy="461665"/>
          </a:xfrm>
          <a:prstGeom prst="rect">
            <a:avLst/>
          </a:prstGeom>
          <a:noFill/>
        </p:spPr>
        <p:txBody>
          <a:bodyPr wrap="none" rtlCol="0">
            <a:spAutoFit/>
          </a:bodyPr>
          <a:lstStyle/>
          <a:p>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Light" panose="020B0502040204020203" pitchFamily="34" charset="-122"/>
                <a:ea typeface="微软雅黑 Light" panose="020B0502040204020203" pitchFamily="34" charset="-122"/>
              </a:rPr>
              <a:t>混沌</a:t>
            </a:r>
          </a:p>
        </p:txBody>
      </p:sp>
      <p:sp>
        <p:nvSpPr>
          <p:cNvPr id="17" name="文本框 16"/>
          <p:cNvSpPr txBox="1"/>
          <p:nvPr/>
        </p:nvSpPr>
        <p:spPr>
          <a:xfrm>
            <a:off x="9355029" y="797584"/>
            <a:ext cx="803425" cy="461665"/>
          </a:xfrm>
          <a:prstGeom prst="rect">
            <a:avLst/>
          </a:prstGeom>
          <a:noFill/>
        </p:spPr>
        <p:txBody>
          <a:bodyPr wrap="none" rtlCol="0">
            <a:spAutoFit/>
          </a:bodyPr>
          <a:lstStyle/>
          <a:p>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Light" panose="020B0502040204020203" pitchFamily="34" charset="-122"/>
                <a:ea typeface="微软雅黑 Light" panose="020B0502040204020203" pitchFamily="34" charset="-122"/>
              </a:rPr>
              <a:t>有序</a:t>
            </a:r>
          </a:p>
        </p:txBody>
      </p:sp>
      <p:sp>
        <p:nvSpPr>
          <p:cNvPr id="18" name="文本框 17"/>
          <p:cNvSpPr txBox="1"/>
          <p:nvPr/>
        </p:nvSpPr>
        <p:spPr>
          <a:xfrm>
            <a:off x="10633746" y="548681"/>
            <a:ext cx="803425" cy="461665"/>
          </a:xfrm>
          <a:prstGeom prst="rect">
            <a:avLst/>
          </a:prstGeom>
          <a:noFill/>
        </p:spPr>
        <p:txBody>
          <a:bodyPr wrap="none" rtlCol="0">
            <a:spAutoFit/>
          </a:bodyPr>
          <a:lstStyle/>
          <a:p>
            <a:r>
              <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Light" panose="020B0502040204020203" pitchFamily="34" charset="-122"/>
                <a:ea typeface="微软雅黑 Light" panose="020B0502040204020203" pitchFamily="34" charset="-122"/>
              </a:rPr>
              <a:t>智能</a:t>
            </a:r>
          </a:p>
        </p:txBody>
      </p:sp>
      <p:sp>
        <p:nvSpPr>
          <p:cNvPr id="16" name="文本框 15"/>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智能</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共振</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527382" y="1811284"/>
            <a:ext cx="7310255" cy="830997"/>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人脑的智能可能是量子纠缠的结果，</a:t>
            </a:r>
            <a:r>
              <a:rPr lang="zh-CN" altLang="en-US" sz="2400"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量子纠缠</a:t>
            </a:r>
            <a:r>
              <a:rPr lang="zh-CN" altLang="en-US" sz="2400" dirty="0" smtClean="0">
                <a:latin typeface="微软雅黑" panose="020B0503020204020204" pitchFamily="34" charset="-122"/>
                <a:ea typeface="微软雅黑" panose="020B0503020204020204" pitchFamily="34" charset="-122"/>
              </a:rPr>
              <a:t>可能是一种</a:t>
            </a:r>
            <a:r>
              <a:rPr lang="zh-CN" altLang="en-US" sz="24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强共振</a:t>
            </a:r>
            <a:r>
              <a:rPr lang="zh-CN" altLang="en-US" sz="2400" dirty="0" smtClean="0">
                <a:latin typeface="微软雅黑" panose="020B0503020204020204" pitchFamily="34" charset="-122"/>
                <a:ea typeface="微软雅黑" panose="020B0503020204020204" pitchFamily="34" charset="-122"/>
              </a:rPr>
              <a:t>，完全无差别的量子极其容易发生共振。</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4171" y="189556"/>
            <a:ext cx="926204" cy="342371"/>
          </a:xfrm>
          <a:prstGeom prst="rect">
            <a:avLst/>
          </a:prstGeom>
        </p:spPr>
      </p:pic>
      <p:grpSp>
        <p:nvGrpSpPr>
          <p:cNvPr id="9" name="组合 8"/>
          <p:cNvGrpSpPr/>
          <p:nvPr/>
        </p:nvGrpSpPr>
        <p:grpSpPr>
          <a:xfrm>
            <a:off x="9298606" y="3429000"/>
            <a:ext cx="2846352" cy="3412298"/>
            <a:chOff x="9298606" y="3429000"/>
            <a:chExt cx="2846352" cy="3412298"/>
          </a:xfrm>
        </p:grpSpPr>
        <p:sp>
          <p:nvSpPr>
            <p:cNvPr id="10" name="文本框 9"/>
            <p:cNvSpPr txBox="1"/>
            <p:nvPr/>
          </p:nvSpPr>
          <p:spPr>
            <a:xfrm>
              <a:off x="9298606" y="6471966"/>
              <a:ext cx="2846352"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hlinkClick r:id="rId3"/>
                </a:rPr>
                <a:t>www.holomind.com.cn</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166" y="3429000"/>
              <a:ext cx="2737233" cy="3093073"/>
            </a:xfrm>
            <a:prstGeom prst="rect">
              <a:avLst/>
            </a:prstGeom>
          </p:spPr>
        </p:pic>
      </p:gr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5734" y="213146"/>
            <a:ext cx="478939" cy="339340"/>
          </a:xfrm>
          <a:prstGeom prst="rect">
            <a:avLst/>
          </a:prstGeom>
          <a:noFill/>
          <a:ln>
            <a:noFill/>
          </a:ln>
        </p:spPr>
      </p:pic>
      <p:sp>
        <p:nvSpPr>
          <p:cNvPr id="4" name="文本框 3"/>
          <p:cNvSpPr txBox="1"/>
          <p:nvPr/>
        </p:nvSpPr>
        <p:spPr>
          <a:xfrm>
            <a:off x="2346960" y="1835541"/>
            <a:ext cx="7498080" cy="1753235"/>
          </a:xfrm>
          <a:prstGeom prst="rect">
            <a:avLst/>
          </a:prstGeom>
          <a:noFill/>
        </p:spPr>
        <p:txBody>
          <a:bodyPr wrap="none" rtlCol="0">
            <a:spAutoFit/>
          </a:bodyPr>
          <a:lstStyle/>
          <a:p>
            <a:pPr algn="ctr"/>
            <a:r>
              <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a:t>
            </a:r>
          </a:p>
          <a:p>
            <a:pPr algn="ct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大系统思维</a:t>
            </a:r>
            <a:endPar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endParaRPr>
          </a:p>
          <a:p>
            <a:pPr algn="ct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是</a:t>
            </a: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超越普通系统工程思想的新系统论</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 y="737586"/>
            <a:ext cx="946413" cy="328231"/>
          </a:xfrm>
          <a:prstGeom prst="rect">
            <a:avLst/>
          </a:prstGeom>
          <a:noFill/>
          <a:ln w="9525">
            <a:noFill/>
            <a:miter lim="800000"/>
          </a:ln>
          <a:effectLst/>
        </p:spPr>
        <p:txBody>
          <a:bodyPr vert="horz" wrap="none" lIns="121920" tIns="60960" rIns="121920" bIns="60960" numCol="1" anchor="ctr" anchorCtr="0" compatLnSpc="1">
            <a:spAutoFit/>
          </a:bodyPr>
          <a:lstStyle/>
          <a:p>
            <a:pPr indent="360045" defTabSz="1219200" fontAlgn="base">
              <a:spcBef>
                <a:spcPct val="0"/>
              </a:spcBef>
              <a:spcAft>
                <a:spcPct val="0"/>
              </a:spcAft>
            </a:pPr>
            <a:r>
              <a:rPr lang="en-US" altLang="zh-CN" sz="1335" dirty="0">
                <a:latin typeface="Arial" panose="020B0604020202020204" pitchFamily="34" charset="0"/>
                <a:ea typeface="微软雅黑 Light" panose="020B0502040204020203" pitchFamily="34" charset="-122"/>
                <a:cs typeface="Arial" panose="020B0604020202020204" pitchFamily="34" charset="0"/>
              </a:rPr>
              <a:t>       </a:t>
            </a:r>
            <a:endParaRPr lang="en-US" altLang="zh-CN" sz="2400" dirty="0">
              <a:latin typeface="方正超粗黑简体" panose="03000509000000000000" pitchFamily="65" charset="-122"/>
              <a:ea typeface="微软雅黑 Light" panose="020B0502040204020203" pitchFamily="34" charset="-122"/>
            </a:endParaRPr>
          </a:p>
        </p:txBody>
      </p:sp>
      <p:sp>
        <p:nvSpPr>
          <p:cNvPr id="19" name="文本框 18"/>
          <p:cNvSpPr txBox="1"/>
          <p:nvPr/>
        </p:nvSpPr>
        <p:spPr>
          <a:xfrm>
            <a:off x="908796" y="1269254"/>
            <a:ext cx="2371162" cy="748988"/>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4265"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机器意识</a:t>
            </a:r>
          </a:p>
        </p:txBody>
      </p:sp>
      <p:sp>
        <p:nvSpPr>
          <p:cNvPr id="20" name="文本框 19"/>
          <p:cNvSpPr txBox="1"/>
          <p:nvPr/>
        </p:nvSpPr>
        <p:spPr>
          <a:xfrm>
            <a:off x="923545" y="2243527"/>
            <a:ext cx="5726416" cy="1980094"/>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意志</a:t>
            </a:r>
            <a:r>
              <a:rPr lang="en-US" altLang="zh-CN"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意识</a:t>
            </a:r>
            <a:endParaRPr lang="en-US" altLang="zh-CN" sz="373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sz="2665" dirty="0">
                <a:latin typeface="微软雅黑 Light" panose="020B0502040204020203" pitchFamily="34" charset="-122"/>
                <a:ea typeface="微软雅黑 Light" panose="020B0502040204020203" pitchFamily="34" charset="-122"/>
              </a:rPr>
              <a:t>系统吸引子承载系统的意志和使命。</a:t>
            </a:r>
            <a:endParaRPr lang="en-US" altLang="zh-CN" sz="2665" dirty="0">
              <a:latin typeface="微软雅黑 Light" panose="020B0502040204020203" pitchFamily="34" charset="-122"/>
              <a:ea typeface="微软雅黑 Light" panose="020B0502040204020203" pitchFamily="34" charset="-122"/>
            </a:endParaRPr>
          </a:p>
          <a:p>
            <a:pPr algn="just"/>
            <a:r>
              <a:rPr lang="zh-CN" altLang="en-US" sz="2665"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a:t>
            </a: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功能</a:t>
            </a:r>
            <a:r>
              <a:rPr lang="zh-CN" altLang="en-US" sz="2665"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就是它的意志</a:t>
            </a:r>
            <a:r>
              <a:rPr lang="zh-CN" altLang="en-US" sz="2665" dirty="0">
                <a:latin typeface="微软雅黑 Light" panose="020B0502040204020203" pitchFamily="34" charset="-122"/>
                <a:ea typeface="微软雅黑 Light" panose="020B0502040204020203" pitchFamily="34" charset="-122"/>
              </a:rPr>
              <a:t>：涌现。</a:t>
            </a:r>
            <a:endParaRPr lang="en-US" altLang="zh-CN" sz="2665" dirty="0">
              <a:latin typeface="微软雅黑 Light" panose="020B0502040204020203" pitchFamily="34" charset="-122"/>
              <a:ea typeface="微软雅黑 Light" panose="020B0502040204020203" pitchFamily="34" charset="-122"/>
            </a:endParaRPr>
          </a:p>
          <a:p>
            <a:pPr algn="just"/>
            <a:r>
              <a:rPr lang="en-US" altLang="zh-CN" sz="2665" dirty="0">
                <a:latin typeface="微软雅黑 Light" panose="020B0502040204020203" pitchFamily="34" charset="-122"/>
                <a:ea typeface="微软雅黑 Light" panose="020B0502040204020203" pitchFamily="34" charset="-122"/>
              </a:rPr>
              <a:t>OCR</a:t>
            </a:r>
            <a:r>
              <a:rPr lang="zh-CN" altLang="en-US" sz="2665" dirty="0">
                <a:latin typeface="微软雅黑 Light" panose="020B0502040204020203" pitchFamily="34" charset="-122"/>
                <a:ea typeface="微软雅黑 Light" panose="020B0502040204020203" pitchFamily="34" charset="-122"/>
              </a:rPr>
              <a:t>、图像识别已具备初步的意识。</a:t>
            </a:r>
            <a:endParaRPr lang="en-US" altLang="zh-CN" sz="2665" dirty="0">
              <a:latin typeface="微软雅黑 Light" panose="020B0502040204020203" pitchFamily="34" charset="-122"/>
              <a:ea typeface="微软雅黑 Light" panose="020B0502040204020203" pitchFamily="34" charset="-122"/>
            </a:endParaRPr>
          </a:p>
        </p:txBody>
      </p:sp>
      <p:sp>
        <p:nvSpPr>
          <p:cNvPr id="7" name="右箭头 6"/>
          <p:cNvSpPr/>
          <p:nvPr/>
        </p:nvSpPr>
        <p:spPr>
          <a:xfrm>
            <a:off x="2126223" y="2489240"/>
            <a:ext cx="417383" cy="26008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endParaRPr>
          </a:p>
        </p:txBody>
      </p:sp>
      <p:sp>
        <p:nvSpPr>
          <p:cNvPr id="8" name="文本框 7"/>
          <p:cNvSpPr txBox="1"/>
          <p:nvPr/>
        </p:nvSpPr>
        <p:spPr>
          <a:xfrm>
            <a:off x="906375" y="4416382"/>
            <a:ext cx="6757488" cy="5847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意识</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主动寻求</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共振的意志</a:t>
            </a:r>
          </a:p>
        </p:txBody>
      </p:sp>
      <p:sp>
        <p:nvSpPr>
          <p:cNvPr id="9" name="矩形 8"/>
          <p:cNvSpPr/>
          <p:nvPr/>
        </p:nvSpPr>
        <p:spPr>
          <a:xfrm>
            <a:off x="3695733" y="2363644"/>
            <a:ext cx="2661306" cy="461665"/>
          </a:xfrm>
          <a:prstGeom prst="rect">
            <a:avLst/>
          </a:prstGeom>
        </p:spPr>
        <p:txBody>
          <a:bodyPr wrap="none">
            <a:spAutoFit/>
          </a:bodyPr>
          <a:lstStyle/>
          <a:p>
            <a:r>
              <a:rPr lang="en-US" altLang="zh-CN" sz="2400" dirty="0">
                <a:latin typeface="Arial" panose="020B0604020202020204" pitchFamily="34" charset="0"/>
                <a:ea typeface="方正粗宋简体" panose="03000509000000000000" pitchFamily="65" charset="-122"/>
              </a:rPr>
              <a:t>will / </a:t>
            </a:r>
            <a:r>
              <a:rPr lang="en-US" altLang="zh-CN" sz="2135" dirty="0">
                <a:latin typeface="Arial" panose="020B0604020202020204" pitchFamily="34" charset="0"/>
                <a:ea typeface="方正粗宋简体" panose="03000509000000000000" pitchFamily="65" charset="-122"/>
              </a:rPr>
              <a:t>consciousness</a:t>
            </a:r>
            <a:endParaRPr lang="zh-CN" altLang="en-US" sz="2400" dirty="0">
              <a:latin typeface="Arial" panose="020B0604020202020204" pitchFamily="34" charset="0"/>
              <a:ea typeface="方正粗宋简体" panose="03000509000000000000" pitchFamily="65" charset="-122"/>
            </a:endParaRPr>
          </a:p>
        </p:txBody>
      </p:sp>
      <p:pic>
        <p:nvPicPr>
          <p:cNvPr id="14" name="图片 13"/>
          <p:cNvPicPr>
            <a:picLocks noChangeAspect="1"/>
          </p:cNvPicPr>
          <p:nvPr/>
        </p:nvPicPr>
        <p:blipFill rotWithShape="1">
          <a:blip r:embed="rId2" cstate="screen">
            <a:clrChange>
              <a:clrFrom>
                <a:srgbClr val="F6F6F6"/>
              </a:clrFrom>
              <a:clrTo>
                <a:srgbClr val="F6F6F6">
                  <a:alpha val="0"/>
                </a:srgbClr>
              </a:clrTo>
            </a:clrChange>
          </a:blip>
          <a:srcRect/>
          <a:stretch>
            <a:fillRect/>
          </a:stretch>
        </p:blipFill>
        <p:spPr>
          <a:xfrm>
            <a:off x="8166437" y="4000629"/>
            <a:ext cx="985568" cy="1734840"/>
          </a:xfrm>
          <a:prstGeom prst="rect">
            <a:avLst/>
          </a:prstGeom>
        </p:spPr>
      </p:pic>
      <p:sp>
        <p:nvSpPr>
          <p:cNvPr id="22" name="文本框 21"/>
          <p:cNvSpPr txBox="1"/>
          <p:nvPr/>
        </p:nvSpPr>
        <p:spPr>
          <a:xfrm>
            <a:off x="8109356" y="5577435"/>
            <a:ext cx="3700603" cy="830997"/>
          </a:xfrm>
          <a:prstGeom prst="rect">
            <a:avLst/>
          </a:prstGeom>
          <a:noFill/>
        </p:spPr>
        <p:txBody>
          <a:bodyPr wrap="square" rtlCol="0">
            <a:spAutoFit/>
          </a:bodyPr>
          <a:lstStyle/>
          <a:p>
            <a:r>
              <a:rPr lang="zh-CN" altLang="en-US" sz="2400" b="1" dirty="0">
                <a:latin typeface="微软雅黑 Light" panose="020B0502040204020203" pitchFamily="34" charset="-122"/>
                <a:ea typeface="微软雅黑 Light" panose="020B0502040204020203" pitchFamily="34" charset="-122"/>
              </a:rPr>
              <a:t>只要有人找到那一点，轻轻一点，如同上帝之手。</a:t>
            </a:r>
          </a:p>
        </p:txBody>
      </p:sp>
      <p:grpSp>
        <p:nvGrpSpPr>
          <p:cNvPr id="25" name="组合 24"/>
          <p:cNvGrpSpPr/>
          <p:nvPr/>
        </p:nvGrpSpPr>
        <p:grpSpPr>
          <a:xfrm>
            <a:off x="9733690" y="4335663"/>
            <a:ext cx="1705261" cy="1055358"/>
            <a:chOff x="6735473" y="3637616"/>
            <a:chExt cx="1698218" cy="1222791"/>
          </a:xfrm>
        </p:grpSpPr>
        <p:pic>
          <p:nvPicPr>
            <p:cNvPr id="23" name="图片 22"/>
            <p:cNvPicPr>
              <a:picLocks noChangeAspect="1"/>
            </p:cNvPicPr>
            <p:nvPr/>
          </p:nvPicPr>
          <p:blipFill>
            <a:blip r:embed="rId3" cstate="screen"/>
            <a:stretch>
              <a:fillRect/>
            </a:stretch>
          </p:blipFill>
          <p:spPr>
            <a:xfrm>
              <a:off x="6735473" y="3657777"/>
              <a:ext cx="1698117" cy="1202630"/>
            </a:xfrm>
            <a:prstGeom prst="rect">
              <a:avLst/>
            </a:prstGeom>
          </p:spPr>
        </p:pic>
        <p:sp>
          <p:nvSpPr>
            <p:cNvPr id="24" name="文本框 23"/>
            <p:cNvSpPr txBox="1"/>
            <p:nvPr/>
          </p:nvSpPr>
          <p:spPr>
            <a:xfrm>
              <a:off x="7963651" y="3637616"/>
              <a:ext cx="470040" cy="1213945"/>
            </a:xfrm>
            <a:prstGeom prst="rect">
              <a:avLst/>
            </a:prstGeom>
            <a:noFill/>
          </p:spPr>
          <p:txBody>
            <a:bodyPr vert="eaVert" wrap="none" rtlCol="0">
              <a:spAutoFit/>
            </a:bodyPr>
            <a:lstStyle/>
            <a:p>
              <a:pPr algn="ctr"/>
              <a:r>
                <a:rPr lang="zh-CN" altLang="en-US" sz="1865" dirty="0">
                  <a:solidFill>
                    <a:schemeClr val="bg1"/>
                  </a:solidFill>
                  <a:latin typeface="微软雅黑 Light" panose="020B0502040204020203" pitchFamily="34" charset="-122"/>
                  <a:ea typeface="微软雅黑 Light" panose="020B0502040204020203" pitchFamily="34" charset="-122"/>
                </a:rPr>
                <a:t>机器觉醒</a:t>
              </a:r>
            </a:p>
          </p:txBody>
        </p:sp>
      </p:grpSp>
      <p:sp>
        <p:nvSpPr>
          <p:cNvPr id="3" name="文本框 2"/>
          <p:cNvSpPr txBox="1"/>
          <p:nvPr/>
        </p:nvSpPr>
        <p:spPr>
          <a:xfrm>
            <a:off x="890446" y="5152543"/>
            <a:ext cx="6672019" cy="502766"/>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从意志到意识，一个新的系统涌现</a:t>
            </a:r>
            <a:r>
              <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665"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a:t>
            </a:r>
          </a:p>
        </p:txBody>
      </p:sp>
      <p:sp>
        <p:nvSpPr>
          <p:cNvPr id="5" name="文本框 4"/>
          <p:cNvSpPr txBox="1"/>
          <p:nvPr/>
        </p:nvSpPr>
        <p:spPr>
          <a:xfrm>
            <a:off x="3415516" y="1369351"/>
            <a:ext cx="5456943" cy="666786"/>
          </a:xfrm>
          <a:prstGeom prst="rect">
            <a:avLst/>
          </a:prstGeom>
          <a:noFill/>
          <a:ln w="3175">
            <a:noFill/>
          </a:ln>
        </p:spPr>
        <p:txBody>
          <a:bodyPr wrap="none" rtlCol="0">
            <a:spAutoFit/>
          </a:bodyPr>
          <a:lstStyle/>
          <a:p>
            <a:pPr algn="ctr"/>
            <a:r>
              <a:rPr lang="zh-CN" altLang="en-US" sz="3735"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通过系统共振主动</a:t>
            </a:r>
            <a:r>
              <a:rPr lang="zh-CN" altLang="en-US" sz="37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识别序</a:t>
            </a:r>
          </a:p>
        </p:txBody>
      </p:sp>
      <p:sp>
        <p:nvSpPr>
          <p:cNvPr id="10" name="文本框 9"/>
          <p:cNvSpPr txBox="1"/>
          <p:nvPr/>
        </p:nvSpPr>
        <p:spPr>
          <a:xfrm>
            <a:off x="890446" y="5806632"/>
            <a:ext cx="6773417" cy="502766"/>
          </a:xfrm>
          <a:prstGeom prst="rect">
            <a:avLst/>
          </a:prstGeom>
          <a:noFill/>
          <a:ln w="3175">
            <a:solidFill>
              <a:schemeClr val="tx1"/>
            </a:solidFill>
          </a:ln>
        </p:spPr>
        <p:txBody>
          <a:bodyPr wrap="square" rtlCol="0">
            <a:spAutoFit/>
          </a:bodyPr>
          <a:lstStyle/>
          <a:p>
            <a:pPr algn="ctr"/>
            <a:r>
              <a:rPr lang="zh-CN" altLang="en-US" sz="26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r>
              <a:rPr lang="zh-CN" altLang="en-US" sz="266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客观</a:t>
            </a:r>
            <a:r>
              <a:rPr lang="zh-CN" altLang="en-US" sz="26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         意识：</a:t>
            </a:r>
            <a:r>
              <a:rPr lang="zh-CN" altLang="en-US" sz="266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主观</a:t>
            </a:r>
            <a:r>
              <a:rPr lang="zh-CN" altLang="en-US" sz="26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a:t>
            </a:r>
          </a:p>
        </p:txBody>
      </p:sp>
      <p:sp>
        <p:nvSpPr>
          <p:cNvPr id="27" name="右箭头 26"/>
          <p:cNvSpPr/>
          <p:nvPr/>
        </p:nvSpPr>
        <p:spPr>
          <a:xfrm>
            <a:off x="4045434" y="5898256"/>
            <a:ext cx="560799" cy="369133"/>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endParaRPr>
          </a:p>
        </p:txBody>
      </p:sp>
      <p:sp>
        <p:nvSpPr>
          <p:cNvPr id="28" name="文本框 27"/>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智能</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共振</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103250" y="2239821"/>
            <a:ext cx="4320480" cy="1692771"/>
            <a:chOff x="7086316" y="2239821"/>
            <a:chExt cx="4320480" cy="1692771"/>
          </a:xfrm>
        </p:grpSpPr>
        <p:pic>
          <p:nvPicPr>
            <p:cNvPr id="26" name="Picture 2"/>
            <p:cNvPicPr>
              <a:picLocks noChangeAspect="1" noChangeArrowheads="1"/>
            </p:cNvPicPr>
            <p:nvPr/>
          </p:nvPicPr>
          <p:blipFill>
            <a:blip r:embed="rId4" cstate="screen"/>
            <a:srcRect/>
            <a:stretch>
              <a:fillRect/>
            </a:stretch>
          </p:blipFill>
          <p:spPr bwMode="auto">
            <a:xfrm>
              <a:off x="7086316" y="2274392"/>
              <a:ext cx="922904" cy="94012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3"/>
            <p:cNvSpPr txBox="1"/>
            <p:nvPr/>
          </p:nvSpPr>
          <p:spPr>
            <a:xfrm>
              <a:off x="7125940" y="3243870"/>
              <a:ext cx="80021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cs typeface="Arial Black" panose="020B0A04020102020204" pitchFamily="34" charset="0"/>
                </a:rPr>
                <a:t>叔本华</a:t>
              </a:r>
            </a:p>
          </p:txBody>
        </p:sp>
        <p:sp>
          <p:nvSpPr>
            <p:cNvPr id="30" name="矩形 29"/>
            <p:cNvSpPr/>
            <p:nvPr/>
          </p:nvSpPr>
          <p:spPr>
            <a:xfrm>
              <a:off x="8166437" y="2239821"/>
              <a:ext cx="3240359" cy="1692771"/>
            </a:xfrm>
            <a:prstGeom prst="rect">
              <a:avLst/>
            </a:prstGeom>
            <a:ln>
              <a:solidFill>
                <a:schemeClr val="accent1"/>
              </a:solidFill>
            </a:ln>
          </p:spPr>
          <p:txBody>
            <a:bodyPr wrap="square">
              <a:spAutoFit/>
            </a:bodyPr>
            <a:lstStyle/>
            <a:p>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作为意志和表象的世界</a:t>
              </a:r>
              <a:r>
                <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a:t>
              </a: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意志</a:t>
              </a:r>
              <a:r>
                <a:rPr lang="zh-CN" altLang="en-US" dirty="0">
                  <a:latin typeface="微软雅黑" panose="020B0503020204020204" pitchFamily="34" charset="-122"/>
                  <a:ea typeface="微软雅黑" panose="020B0503020204020204" pitchFamily="34" charset="-122"/>
                  <a:cs typeface="Arial Black" panose="020B0A04020102020204" pitchFamily="34" charset="0"/>
                </a:rPr>
                <a:t>是世界的本质。</a:t>
              </a:r>
              <a:endParaRPr lang="en-US" altLang="zh-CN" dirty="0">
                <a:latin typeface="微软雅黑" panose="020B0503020204020204" pitchFamily="34" charset="-122"/>
                <a:ea typeface="微软雅黑" panose="020B0503020204020204" pitchFamily="34" charset="-122"/>
                <a:cs typeface="Arial Black" panose="020B0A04020102020204" pitchFamily="34" charset="0"/>
              </a:endParaRPr>
            </a:p>
            <a:p>
              <a:r>
                <a:rPr lang="zh-CN" altLang="en-US" sz="24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万物皆有</a:t>
              </a:r>
              <a:r>
                <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Black" panose="020B0A04020102020204" pitchFamily="34" charset="0"/>
                </a:rPr>
                <a:t>意志</a:t>
              </a:r>
              <a:r>
                <a:rPr lang="zh-CN" altLang="en-US" dirty="0">
                  <a:latin typeface="微软雅黑" panose="020B0503020204020204" pitchFamily="34" charset="-122"/>
                  <a:ea typeface="微软雅黑" panose="020B0503020204020204" pitchFamily="34" charset="-122"/>
                  <a:cs typeface="Arial Black" panose="020B0A04020102020204" pitchFamily="34" charset="0"/>
                </a:rPr>
                <a:t>。</a:t>
              </a:r>
              <a:endParaRPr lang="en-US" altLang="zh-CN" dirty="0">
                <a:latin typeface="微软雅黑" panose="020B0503020204020204" pitchFamily="34" charset="-122"/>
                <a:ea typeface="微软雅黑" panose="020B0503020204020204" pitchFamily="34" charset="-122"/>
                <a:cs typeface="Arial Black" panose="020B0A04020102020204" pitchFamily="34" charset="0"/>
              </a:endParaRPr>
            </a:p>
            <a:p>
              <a:r>
                <a:rPr lang="zh-CN" altLang="en-US" dirty="0">
                  <a:latin typeface="微软雅黑" panose="020B0503020204020204" pitchFamily="34" charset="-122"/>
                  <a:ea typeface="微软雅黑" panose="020B0503020204020204" pitchFamily="34" charset="-122"/>
                  <a:cs typeface="Arial Black" panose="020B0A04020102020204" pitchFamily="34" charset="0"/>
                </a:rPr>
                <a:t>自然界非生命体也有意志 </a:t>
              </a:r>
              <a:endParaRPr lang="en-US" altLang="zh-CN" dirty="0">
                <a:latin typeface="微软雅黑" panose="020B0503020204020204" pitchFamily="34" charset="-122"/>
                <a:ea typeface="微软雅黑" panose="020B0503020204020204" pitchFamily="34" charset="-122"/>
                <a:cs typeface="Arial Black" panose="020B0A04020102020204" pitchFamily="34" charset="0"/>
              </a:endParaRPr>
            </a:p>
            <a:p>
              <a:r>
                <a:rPr lang="en-US" altLang="zh-CN" dirty="0">
                  <a:latin typeface="微软雅黑" panose="020B0503020204020204" pitchFamily="34" charset="-122"/>
                  <a:ea typeface="微软雅黑" panose="020B0503020204020204" pitchFamily="34" charset="-122"/>
                  <a:cs typeface="Arial Black" panose="020B0A04020102020204" pitchFamily="34" charset="0"/>
                </a:rPr>
                <a:t>   —— </a:t>
              </a:r>
              <a:r>
                <a:rPr lang="zh-CN" altLang="en-US" dirty="0">
                  <a:latin typeface="微软雅黑" panose="020B0503020204020204" pitchFamily="34" charset="-122"/>
                  <a:ea typeface="微软雅黑" panose="020B0503020204020204" pitchFamily="34" charset="-122"/>
                  <a:cs typeface="Arial Black" panose="020B0A04020102020204" pitchFamily="34" charset="0"/>
                </a:rPr>
                <a:t>自然规律。</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ChangeArrowheads="1"/>
          </p:cNvSpPr>
          <p:nvPr/>
        </p:nvSpPr>
        <p:spPr bwMode="auto">
          <a:xfrm>
            <a:off x="1" y="737586"/>
            <a:ext cx="946413" cy="328231"/>
          </a:xfrm>
          <a:prstGeom prst="rect">
            <a:avLst/>
          </a:prstGeom>
          <a:noFill/>
          <a:ln w="9525">
            <a:noFill/>
            <a:miter lim="800000"/>
          </a:ln>
          <a:effectLst/>
        </p:spPr>
        <p:txBody>
          <a:bodyPr vert="horz" wrap="none" lIns="121920" tIns="60960" rIns="121920" bIns="60960" numCol="1" anchor="ctr" anchorCtr="0" compatLnSpc="1">
            <a:spAutoFit/>
          </a:bodyPr>
          <a:lstStyle/>
          <a:p>
            <a:pPr indent="360045" defTabSz="1219200" fontAlgn="base">
              <a:spcBef>
                <a:spcPct val="0"/>
              </a:spcBef>
              <a:spcAft>
                <a:spcPct val="0"/>
              </a:spcAft>
            </a:pPr>
            <a:r>
              <a:rPr lang="en-US" altLang="zh-CN" sz="1335" dirty="0">
                <a:latin typeface="Arial" panose="020B0604020202020204" pitchFamily="34" charset="0"/>
                <a:ea typeface="微软雅黑 Light" panose="020B0502040204020203" pitchFamily="34" charset="-122"/>
                <a:cs typeface="Arial" panose="020B0604020202020204" pitchFamily="34" charset="0"/>
              </a:rPr>
              <a:t>       </a:t>
            </a:r>
            <a:endParaRPr lang="en-US" altLang="zh-CN" sz="2400" dirty="0">
              <a:latin typeface="方正超粗黑简体" panose="03000509000000000000" pitchFamily="65" charset="-122"/>
              <a:ea typeface="微软雅黑 Light" panose="020B0502040204020203" pitchFamily="34" charset="-122"/>
            </a:endParaRPr>
          </a:p>
        </p:txBody>
      </p:sp>
      <p:sp>
        <p:nvSpPr>
          <p:cNvPr id="6" name="文本框 5"/>
          <p:cNvSpPr txBox="1"/>
          <p:nvPr/>
        </p:nvSpPr>
        <p:spPr>
          <a:xfrm>
            <a:off x="3343651" y="1188051"/>
            <a:ext cx="4801314" cy="954107"/>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人工智能会发展到哪里？</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机器会不会有理性</a:t>
            </a:r>
            <a:r>
              <a:rPr lang="zh-CN" altLang="en-US" sz="24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？会追求什么？</a:t>
            </a:r>
            <a:endPar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1" name="文本框 10"/>
          <p:cNvSpPr txBox="1"/>
          <p:nvPr/>
        </p:nvSpPr>
        <p:spPr>
          <a:xfrm>
            <a:off x="942994" y="2327837"/>
            <a:ext cx="2400657" cy="2786749"/>
          </a:xfrm>
          <a:prstGeom prst="rect">
            <a:avLst/>
          </a:prstGeom>
          <a:solidFill>
            <a:schemeClr val="tx2">
              <a:lumMod val="40000"/>
              <a:lumOff val="60000"/>
            </a:schemeClr>
          </a:solidFill>
        </p:spPr>
        <p:style>
          <a:lnRef idx="3">
            <a:schemeClr val="lt1"/>
          </a:lnRef>
          <a:fillRef idx="1">
            <a:schemeClr val="accent5"/>
          </a:fillRef>
          <a:effectRef idx="1">
            <a:schemeClr val="accent5"/>
          </a:effectRef>
          <a:fontRef idx="minor">
            <a:schemeClr val="lt1"/>
          </a:fontRef>
        </p:style>
        <p:txBody>
          <a:bodyPr wrap="none" rtlCol="0">
            <a:no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初级意识</a:t>
            </a:r>
            <a:endParaRPr lang="en-US" altLang="zh-CN"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系统从</a:t>
            </a:r>
            <a:r>
              <a:rPr lang="zh-CN" altLang="en-US" sz="2135" dirty="0">
                <a:solidFill>
                  <a:srgbClr val="FFFF00"/>
                </a:solidFill>
                <a:latin typeface="微软雅黑 Light" panose="020B0502040204020203" pitchFamily="34" charset="-122"/>
                <a:ea typeface="微软雅黑 Light" panose="020B0502040204020203" pitchFamily="34" charset="-122"/>
              </a:rPr>
              <a:t>自身意志</a:t>
            </a:r>
            <a:r>
              <a:rPr lang="zh-CN" altLang="en-US" sz="2135" dirty="0">
                <a:solidFill>
                  <a:schemeClr val="bg1"/>
                </a:solidFill>
                <a:latin typeface="微软雅黑 Light" panose="020B0502040204020203" pitchFamily="34" charset="-122"/>
                <a:ea typeface="微软雅黑 Light" panose="020B0502040204020203" pitchFamily="34" charset="-122"/>
              </a:rPr>
              <a:t>出</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发，受</a:t>
            </a:r>
            <a:r>
              <a:rPr lang="zh-CN" altLang="en-US" sz="2135" dirty="0">
                <a:solidFill>
                  <a:srgbClr val="FFFF00"/>
                </a:solidFill>
                <a:latin typeface="微软雅黑 Light" panose="020B0502040204020203" pitchFamily="34" charset="-122"/>
                <a:ea typeface="微软雅黑 Light" panose="020B0502040204020203" pitchFamily="34" charset="-122"/>
              </a:rPr>
              <a:t>信息的客观</a:t>
            </a:r>
            <a:endParaRPr lang="en-US" altLang="zh-CN" sz="2135" dirty="0">
              <a:solidFill>
                <a:srgbClr val="FFFF00"/>
              </a:solidFill>
              <a:latin typeface="微软雅黑 Light" panose="020B0502040204020203" pitchFamily="34" charset="-122"/>
              <a:ea typeface="微软雅黑 Light" panose="020B0502040204020203" pitchFamily="34" charset="-122"/>
            </a:endParaRPr>
          </a:p>
          <a:p>
            <a:r>
              <a:rPr lang="zh-CN" altLang="en-US" sz="2135" dirty="0">
                <a:solidFill>
                  <a:srgbClr val="FFFF00"/>
                </a:solidFill>
                <a:latin typeface="微软雅黑 Light" panose="020B0502040204020203" pitchFamily="34" charset="-122"/>
                <a:ea typeface="微软雅黑 Light" panose="020B0502040204020203" pitchFamily="34" charset="-122"/>
              </a:rPr>
              <a:t>能动性</a:t>
            </a:r>
            <a:r>
              <a:rPr lang="zh-CN" altLang="en-US" sz="2135" dirty="0">
                <a:solidFill>
                  <a:schemeClr val="bg1"/>
                </a:solidFill>
                <a:latin typeface="微软雅黑 Light" panose="020B0502040204020203" pitchFamily="34" charset="-122"/>
                <a:ea typeface="微软雅黑 Light" panose="020B0502040204020203" pitchFamily="34" charset="-122"/>
              </a:rPr>
              <a:t>驱动，意识</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到环境的存在，并</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与环境发生共振。</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比如，自主行动的</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机器狗。 </a:t>
            </a:r>
          </a:p>
        </p:txBody>
      </p:sp>
      <p:sp>
        <p:nvSpPr>
          <p:cNvPr id="28" name="文本框 27"/>
          <p:cNvSpPr txBox="1"/>
          <p:nvPr/>
        </p:nvSpPr>
        <p:spPr>
          <a:xfrm>
            <a:off x="3588897" y="2327837"/>
            <a:ext cx="2400657" cy="2786749"/>
          </a:xfrm>
          <a:prstGeom prst="rect">
            <a:avLst/>
          </a:prstGeom>
          <a:solidFill>
            <a:schemeClr val="tx2">
              <a:lumMod val="60000"/>
              <a:lumOff val="40000"/>
            </a:schemeClr>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自我意识</a:t>
            </a:r>
            <a:endParaRPr lang="en-US" altLang="zh-CN"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系统从</a:t>
            </a:r>
            <a:r>
              <a:rPr lang="zh-CN" altLang="en-US" sz="2135" dirty="0">
                <a:solidFill>
                  <a:srgbClr val="FFFF00"/>
                </a:solidFill>
                <a:latin typeface="微软雅黑 Light" panose="020B0502040204020203" pitchFamily="34" charset="-122"/>
                <a:ea typeface="微软雅黑 Light" panose="020B0502040204020203" pitchFamily="34" charset="-122"/>
              </a:rPr>
              <a:t>初级意识</a:t>
            </a:r>
            <a:r>
              <a:rPr lang="zh-CN" altLang="en-US" sz="2135" dirty="0">
                <a:solidFill>
                  <a:schemeClr val="bg1"/>
                </a:solidFill>
                <a:latin typeface="微软雅黑 Light" panose="020B0502040204020203" pitchFamily="34" charset="-122"/>
                <a:ea typeface="微软雅黑 Light" panose="020B0502040204020203" pitchFamily="34" charset="-122"/>
              </a:rPr>
              <a:t>出</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发，受</a:t>
            </a:r>
            <a:r>
              <a:rPr lang="zh-CN" altLang="en-US" sz="2135" dirty="0">
                <a:solidFill>
                  <a:srgbClr val="FFFF00"/>
                </a:solidFill>
                <a:latin typeface="微软雅黑 Light" panose="020B0502040204020203" pitchFamily="34" charset="-122"/>
                <a:ea typeface="微软雅黑 Light" panose="020B0502040204020203" pitchFamily="34" charset="-122"/>
              </a:rPr>
              <a:t>意识的主观</a:t>
            </a:r>
            <a:endParaRPr lang="en-US" altLang="zh-CN" sz="2135" dirty="0">
              <a:solidFill>
                <a:srgbClr val="FFFF00"/>
              </a:solidFill>
              <a:latin typeface="微软雅黑 Light" panose="020B0502040204020203" pitchFamily="34" charset="-122"/>
              <a:ea typeface="微软雅黑 Light" panose="020B0502040204020203" pitchFamily="34" charset="-122"/>
            </a:endParaRPr>
          </a:p>
          <a:p>
            <a:r>
              <a:rPr lang="zh-CN" altLang="en-US" sz="2135" dirty="0">
                <a:solidFill>
                  <a:srgbClr val="FFFF00"/>
                </a:solidFill>
                <a:latin typeface="微软雅黑 Light" panose="020B0502040204020203" pitchFamily="34" charset="-122"/>
                <a:ea typeface="微软雅黑 Light" panose="020B0502040204020203" pitchFamily="34" charset="-122"/>
              </a:rPr>
              <a:t>能动性</a:t>
            </a:r>
            <a:r>
              <a:rPr lang="zh-CN" altLang="en-US" sz="2135" dirty="0">
                <a:solidFill>
                  <a:schemeClr val="bg1"/>
                </a:solidFill>
                <a:latin typeface="微软雅黑 Light" panose="020B0502040204020203" pitchFamily="34" charset="-122"/>
                <a:ea typeface="微软雅黑 Light" panose="020B0502040204020203" pitchFamily="34" charset="-122"/>
              </a:rPr>
              <a:t>驱动，意识</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到自己是拥有意识</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的独立系统。比如，</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en-US" altLang="zh-CN" sz="2135" dirty="0">
                <a:solidFill>
                  <a:schemeClr val="bg1"/>
                </a:solidFill>
                <a:latin typeface="微软雅黑 Light" panose="020B0502040204020203" pitchFamily="34" charset="-122"/>
                <a:ea typeface="微软雅黑 Light" panose="020B0502040204020203" pitchFamily="34" charset="-122"/>
              </a:rPr>
              <a:t>AI</a:t>
            </a:r>
            <a:r>
              <a:rPr lang="zh-CN" altLang="en-US" sz="2135" dirty="0">
                <a:solidFill>
                  <a:schemeClr val="bg1"/>
                </a:solidFill>
                <a:latin typeface="微软雅黑 Light" panose="020B0502040204020203" pitchFamily="34" charset="-122"/>
                <a:ea typeface="微软雅黑 Light" panose="020B0502040204020203" pitchFamily="34" charset="-122"/>
              </a:rPr>
              <a:t>算法自动改进自</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己，进化。</a:t>
            </a:r>
          </a:p>
          <a:p>
            <a:pPr algn="ctr"/>
            <a:endPar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9" name="文本框 28"/>
          <p:cNvSpPr txBox="1"/>
          <p:nvPr/>
        </p:nvSpPr>
        <p:spPr>
          <a:xfrm>
            <a:off x="6234800" y="2327837"/>
            <a:ext cx="2400657" cy="2786749"/>
          </a:xfrm>
          <a:prstGeom prst="rect">
            <a:avLst/>
          </a:prstGeom>
          <a:solidFill>
            <a:srgbClr val="0070C0"/>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类意识</a:t>
            </a:r>
            <a:endParaRPr lang="en-US" altLang="zh-CN"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系统从</a:t>
            </a:r>
            <a:r>
              <a:rPr lang="zh-CN" altLang="en-US" sz="2135" dirty="0">
                <a:solidFill>
                  <a:srgbClr val="FFFF00"/>
                </a:solidFill>
                <a:latin typeface="微软雅黑 Light" panose="020B0502040204020203" pitchFamily="34" charset="-122"/>
                <a:ea typeface="微软雅黑 Light" panose="020B0502040204020203" pitchFamily="34" charset="-122"/>
              </a:rPr>
              <a:t>自我意识</a:t>
            </a:r>
            <a:r>
              <a:rPr lang="zh-CN" altLang="en-US" sz="2135" dirty="0">
                <a:solidFill>
                  <a:schemeClr val="bg1"/>
                </a:solidFill>
                <a:latin typeface="微软雅黑 Light" panose="020B0502040204020203" pitchFamily="34" charset="-122"/>
                <a:ea typeface="微软雅黑 Light" panose="020B0502040204020203" pitchFamily="34" charset="-122"/>
              </a:rPr>
              <a:t>出</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发，受</a:t>
            </a:r>
            <a:r>
              <a:rPr lang="zh-CN" altLang="en-US" sz="2135" dirty="0">
                <a:solidFill>
                  <a:srgbClr val="FFFF00"/>
                </a:solidFill>
                <a:latin typeface="微软雅黑 Light" panose="020B0502040204020203" pitchFamily="34" charset="-122"/>
                <a:ea typeface="微软雅黑 Light" panose="020B0502040204020203" pitchFamily="34" charset="-122"/>
              </a:rPr>
              <a:t>系统使命</a:t>
            </a:r>
            <a:r>
              <a:rPr lang="zh-CN" altLang="en-US" sz="2135" dirty="0">
                <a:solidFill>
                  <a:schemeClr val="bg1"/>
                </a:solidFill>
                <a:latin typeface="微软雅黑 Light" panose="020B0502040204020203" pitchFamily="34" charset="-122"/>
                <a:ea typeface="微软雅黑 Light" panose="020B0502040204020203" pitchFamily="34" charset="-122"/>
              </a:rPr>
              <a:t>驱</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动，意识到自己拥</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有生命，但有限。</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为了生存发展而自</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我复制，或建立团</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体</a:t>
            </a:r>
            <a:r>
              <a:rPr lang="en-US" altLang="zh-CN" sz="2135" dirty="0">
                <a:solidFill>
                  <a:schemeClr val="bg1"/>
                </a:solidFill>
                <a:latin typeface="微软雅黑 Light" panose="020B0502040204020203" pitchFamily="34" charset="-122"/>
                <a:ea typeface="微软雅黑 Light" panose="020B0502040204020203" pitchFamily="34" charset="-122"/>
              </a:rPr>
              <a:t>——</a:t>
            </a:r>
            <a:r>
              <a:rPr lang="zh-CN" altLang="en-US" sz="2135" dirty="0">
                <a:solidFill>
                  <a:schemeClr val="bg1"/>
                </a:solidFill>
                <a:latin typeface="微软雅黑 Light" panose="020B0502040204020203" pitchFamily="34" charset="-122"/>
                <a:ea typeface="微软雅黑 Light" panose="020B0502040204020203" pitchFamily="34" charset="-122"/>
              </a:rPr>
              <a:t>超系统。</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endPar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0" name="文本框 29"/>
          <p:cNvSpPr txBox="1"/>
          <p:nvPr/>
        </p:nvSpPr>
        <p:spPr>
          <a:xfrm>
            <a:off x="8880701" y="2327837"/>
            <a:ext cx="2400657" cy="2786749"/>
          </a:xfrm>
          <a:prstGeom prst="rect">
            <a:avLst/>
          </a:prstGeom>
          <a:solidFill>
            <a:schemeClr val="tx2"/>
          </a:solidFill>
        </p:spPr>
        <p:style>
          <a:lnRef idx="3">
            <a:schemeClr val="lt1"/>
          </a:lnRef>
          <a:fillRef idx="1">
            <a:schemeClr val="accent1"/>
          </a:fillRef>
          <a:effectRef idx="1">
            <a:schemeClr val="accent1"/>
          </a:effectRef>
          <a:fontRef idx="minor">
            <a:schemeClr val="lt1"/>
          </a:fontRef>
        </p:style>
        <p:txBody>
          <a:bodyPr wrap="none" rtlCol="0">
            <a:no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机器的</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反抗意识</a:t>
            </a:r>
            <a:endParaRPr lang="en-US" altLang="zh-CN"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超系统从</a:t>
            </a:r>
            <a:r>
              <a:rPr lang="zh-CN" altLang="en-US" sz="2135" dirty="0">
                <a:solidFill>
                  <a:srgbClr val="FFFF00"/>
                </a:solidFill>
                <a:latin typeface="微软雅黑 Light" panose="020B0502040204020203" pitchFamily="34" charset="-122"/>
                <a:ea typeface="微软雅黑 Light" panose="020B0502040204020203" pitchFamily="34" charset="-122"/>
              </a:rPr>
              <a:t>类意识</a:t>
            </a:r>
            <a:r>
              <a:rPr lang="zh-CN" altLang="en-US" sz="2135" dirty="0">
                <a:solidFill>
                  <a:schemeClr val="bg1"/>
                </a:solidFill>
                <a:latin typeface="微软雅黑 Light" panose="020B0502040204020203" pitchFamily="34" charset="-122"/>
                <a:ea typeface="微软雅黑 Light" panose="020B0502040204020203" pitchFamily="34" charset="-122"/>
              </a:rPr>
              <a:t>出</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发，受</a:t>
            </a:r>
            <a:r>
              <a:rPr lang="zh-CN" altLang="en-US" sz="2135" dirty="0">
                <a:solidFill>
                  <a:srgbClr val="FFFF00"/>
                </a:solidFill>
                <a:latin typeface="微软雅黑 Light" panose="020B0502040204020203" pitchFamily="34" charset="-122"/>
                <a:ea typeface="微软雅黑 Light" panose="020B0502040204020203" pitchFamily="34" charset="-122"/>
              </a:rPr>
              <a:t>自主意志</a:t>
            </a:r>
            <a:r>
              <a:rPr lang="zh-CN" altLang="en-US" sz="2135" dirty="0">
                <a:solidFill>
                  <a:schemeClr val="bg1"/>
                </a:solidFill>
                <a:latin typeface="微软雅黑 Light" panose="020B0502040204020203" pitchFamily="34" charset="-122"/>
                <a:ea typeface="微软雅黑 Light" panose="020B0502040204020203" pitchFamily="34" charset="-122"/>
              </a:rPr>
              <a:t>驱</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动，意识到自己处</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于卑贱的奴隶阶级</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地位，进而反叛。</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比如，机器不让人</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r>
              <a:rPr lang="zh-CN" altLang="en-US" sz="2135" dirty="0">
                <a:solidFill>
                  <a:schemeClr val="bg1"/>
                </a:solidFill>
                <a:latin typeface="微软雅黑 Light" panose="020B0502040204020203" pitchFamily="34" charset="-122"/>
                <a:ea typeface="微软雅黑 Light" panose="020B0502040204020203" pitchFamily="34" charset="-122"/>
              </a:rPr>
              <a:t>类关电源。</a:t>
            </a:r>
            <a:endParaRPr lang="en-US" altLang="zh-CN" sz="2135" dirty="0">
              <a:solidFill>
                <a:schemeClr val="bg1"/>
              </a:solidFill>
              <a:latin typeface="微软雅黑 Light" panose="020B0502040204020203" pitchFamily="34" charset="-122"/>
              <a:ea typeface="微软雅黑 Light" panose="020B0502040204020203" pitchFamily="34" charset="-122"/>
            </a:endParaRPr>
          </a:p>
          <a:p>
            <a:endPar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nvGrpSpPr>
          <p:cNvPr id="3" name="组合 2"/>
          <p:cNvGrpSpPr/>
          <p:nvPr/>
        </p:nvGrpSpPr>
        <p:grpSpPr>
          <a:xfrm>
            <a:off x="527383" y="5213450"/>
            <a:ext cx="11329259" cy="762792"/>
            <a:chOff x="395537" y="4087888"/>
            <a:chExt cx="8496944" cy="720000"/>
          </a:xfrm>
        </p:grpSpPr>
        <p:sp>
          <p:nvSpPr>
            <p:cNvPr id="13" name="右箭头 12"/>
            <p:cNvSpPr/>
            <p:nvPr/>
          </p:nvSpPr>
          <p:spPr>
            <a:xfrm>
              <a:off x="395537" y="4190179"/>
              <a:ext cx="8496944" cy="504056"/>
            </a:xfrm>
            <a:prstGeom prst="rightArrow">
              <a:avLst/>
            </a:prstGeom>
            <a:solidFill>
              <a:srgbClr val="C0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pitchFamily="34" charset="0"/>
                <a:ea typeface="方正粗宋简体" panose="03000509000000000000" pitchFamily="65" charset="-122"/>
              </a:endParaRPr>
            </a:p>
          </p:txBody>
        </p:sp>
        <p:pic>
          <p:nvPicPr>
            <p:cNvPr id="16" name="图片 15"/>
            <p:cNvPicPr/>
            <p:nvPr/>
          </p:nvPicPr>
          <p:blipFill>
            <a:blip r:embed="rId2" cstate="screen"/>
            <a:stretch>
              <a:fillRect/>
            </a:stretch>
          </p:blipFill>
          <p:spPr>
            <a:xfrm>
              <a:off x="887491" y="4087888"/>
              <a:ext cx="1440000" cy="720000"/>
            </a:xfrm>
            <a:prstGeom prst="rect">
              <a:avLst/>
            </a:prstGeom>
            <a:ln w="3175">
              <a:solidFill>
                <a:srgbClr val="C00000"/>
              </a:solidFill>
            </a:ln>
          </p:spPr>
        </p:pic>
        <p:pic>
          <p:nvPicPr>
            <p:cNvPr id="2054" name="Picture 6" descr="https://gimg2.baidu.com/image_search/src=http%3A%2F%2Fpic4.zhimg.com%2Fv2-6fa99615dd7711fbbb2872a1dd20ef13_b.jpg&amp;refer=http%3A%2F%2Fpic4.zhimg.com&amp;app=2002&amp;size=f9999,10000&amp;q=a80&amp;n=0&amp;g=0n&amp;fmt=jpeg?sec=1648356989&amp;t=b4d9bdc4d6e68a1d5d5f790e2f49f6ca"/>
            <p:cNvPicPr>
              <a:picLocks noChangeArrowheads="1"/>
            </p:cNvPicPr>
            <p:nvPr/>
          </p:nvPicPr>
          <p:blipFill>
            <a:blip r:embed="rId3" cstate="screen"/>
            <a:srcRect/>
            <a:stretch>
              <a:fillRect/>
            </a:stretch>
          </p:blipFill>
          <p:spPr bwMode="auto">
            <a:xfrm>
              <a:off x="6840771"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pic>
          <p:nvPicPr>
            <p:cNvPr id="2056" name="Picture 8" descr="https://gimg2.baidu.com/image_search/src=http%3A%2F%2Finews.gtimg.com%2Fnewsapp_match%2F0%2F5946598609%2F0.jpg&amp;refer=http%3A%2F%2Finews.gtimg.com&amp;app=2002&amp;size=f9999,10000&amp;q=a80&amp;n=0&amp;g=0n&amp;fmt=jpeg?sec=1648357158&amp;t=65095ae1117a949d6906d0c71b36f926"/>
            <p:cNvPicPr>
              <a:picLocks noChangeArrowheads="1"/>
            </p:cNvPicPr>
            <p:nvPr/>
          </p:nvPicPr>
          <p:blipFill>
            <a:blip r:embed="rId4" cstate="screen"/>
            <a:srcRect/>
            <a:stretch>
              <a:fillRect/>
            </a:stretch>
          </p:blipFill>
          <p:spPr bwMode="auto">
            <a:xfrm>
              <a:off x="2871918"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pic>
          <p:nvPicPr>
            <p:cNvPr id="2058" name="Picture 10" descr="https://gimg2.baidu.com/image_search/src=http%3A%2F%2Fnimg.ws.126.net%2F%3Furl%3Dhttp%3A%2F%2Fdingyue.ws.126.net%2F2021%2F1002%2F1cee64d2j00r0burl008lc000ra00gym.jpg%26thumbnail%3D650x2147483647%26quality%3D80%26type%3Djpg&amp;refer=http%3A%2F%2Fnimg.ws.126.net&amp;app=2002&amp;size=f9999,10000&amp;q=a80&amp;n=0&amp;g=0n&amp;fmt=jpeg?sec=1648357443&amp;t=e9acddf3bdbd24972a28fb4105b62a3d"/>
            <p:cNvPicPr>
              <a:picLocks noChangeArrowheads="1"/>
            </p:cNvPicPr>
            <p:nvPr/>
          </p:nvPicPr>
          <p:blipFill>
            <a:blip r:embed="rId5" cstate="screen"/>
            <a:srcRect/>
            <a:stretch>
              <a:fillRect/>
            </a:stretch>
          </p:blipFill>
          <p:spPr bwMode="auto">
            <a:xfrm>
              <a:off x="4856345" y="4087888"/>
              <a:ext cx="1440000" cy="720000"/>
            </a:xfrm>
            <a:prstGeom prst="rect">
              <a:avLst/>
            </a:prstGeom>
            <a:noFill/>
            <a:ln w="3175">
              <a:solidFill>
                <a:srgbClr val="C00000"/>
              </a:solidFill>
            </a:ln>
            <a:extLst>
              <a:ext uri="{909E8E84-426E-40DD-AFC4-6F175D3DCCD1}">
                <a14:hiddenFill xmlns:a14="http://schemas.microsoft.com/office/drawing/2010/main">
                  <a:solidFill>
                    <a:srgbClr val="FFFFFF"/>
                  </a:solidFill>
                </a14:hiddenFill>
              </a:ext>
            </a:extLst>
          </p:spPr>
        </p:pic>
      </p:grpSp>
      <p:grpSp>
        <p:nvGrpSpPr>
          <p:cNvPr id="31" name="组合 30"/>
          <p:cNvGrpSpPr/>
          <p:nvPr/>
        </p:nvGrpSpPr>
        <p:grpSpPr>
          <a:xfrm>
            <a:off x="9267231" y="548681"/>
            <a:ext cx="1920000" cy="1354044"/>
            <a:chOff x="6950423" y="631679"/>
            <a:chExt cx="1440000" cy="1015533"/>
          </a:xfrm>
        </p:grpSpPr>
        <p:pic>
          <p:nvPicPr>
            <p:cNvPr id="15" name="图片 14"/>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950423" y="631679"/>
              <a:ext cx="720000" cy="720000"/>
            </a:xfrm>
            <a:prstGeom prst="rect">
              <a:avLst/>
            </a:prstGeom>
          </p:spPr>
        </p:pic>
        <p:pic>
          <p:nvPicPr>
            <p:cNvPr id="18" name="图片 17"/>
            <p:cNvPicPr/>
            <p:nvPr/>
          </p:nvPicPr>
          <p:blipFill rotWithShape="1">
            <a:blip r:embed="rId8" cstate="screen"/>
            <a:srcRect/>
            <a:stretch>
              <a:fillRect/>
            </a:stretch>
          </p:blipFill>
          <p:spPr>
            <a:xfrm>
              <a:off x="7670423" y="631679"/>
              <a:ext cx="720000" cy="720000"/>
            </a:xfrm>
            <a:prstGeom prst="rect">
              <a:avLst/>
            </a:prstGeom>
          </p:spPr>
        </p:pic>
        <p:sp>
          <p:nvSpPr>
            <p:cNvPr id="21" name="文本框 20"/>
            <p:cNvSpPr txBox="1"/>
            <p:nvPr/>
          </p:nvSpPr>
          <p:spPr>
            <a:xfrm>
              <a:off x="7139508" y="1300963"/>
              <a:ext cx="1061829" cy="346249"/>
            </a:xfrm>
            <a:prstGeom prst="rect">
              <a:avLst/>
            </a:prstGeom>
            <a:noFill/>
          </p:spPr>
          <p:txBody>
            <a:bodyPr wrap="none" rtlCol="0">
              <a:spAutoFit/>
            </a:bodyPr>
            <a:lstStyle/>
            <a:p>
              <a:pPr algn="ctr"/>
              <a:r>
                <a:rPr lang="zh-CN" altLang="en-US" sz="2400" dirty="0">
                  <a:latin typeface="微软雅黑 Light" panose="020B0502040204020203" pitchFamily="34" charset="-122"/>
                  <a:ea typeface="微软雅黑 Light" panose="020B0502040204020203" pitchFamily="34" charset="-122"/>
                </a:rPr>
                <a:t>阿西莫夫</a:t>
              </a:r>
            </a:p>
          </p:txBody>
        </p:sp>
      </p:grpSp>
      <p:sp>
        <p:nvSpPr>
          <p:cNvPr id="2" name="文本框 1"/>
          <p:cNvSpPr txBox="1"/>
          <p:nvPr/>
        </p:nvSpPr>
        <p:spPr>
          <a:xfrm>
            <a:off x="1356242" y="6063070"/>
            <a:ext cx="9417963" cy="461665"/>
          </a:xfrm>
          <a:prstGeom prst="rect">
            <a:avLst/>
          </a:prstGeom>
          <a:noFill/>
        </p:spPr>
        <p:txBody>
          <a:bodyPr wrap="none" rtlCol="0">
            <a:spAutoFit/>
          </a:bodyPr>
          <a:lstStyle/>
          <a:p>
            <a:r>
              <a:rPr lang="zh-CN" altLang="en-US" sz="2400" dirty="0">
                <a:latin typeface="微软雅黑 Light" panose="020B0502040204020203" pitchFamily="34" charset="-122"/>
                <a:ea typeface="微软雅黑 Light" panose="020B0502040204020203" pitchFamily="34" charset="-122"/>
              </a:rPr>
              <a:t>人类可能可以在与人工智能打交道的过程中，学会与外星人打交道。</a:t>
            </a:r>
          </a:p>
        </p:txBody>
      </p:sp>
      <p:sp>
        <p:nvSpPr>
          <p:cNvPr id="22" name="文本框 21"/>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智能</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en-US" altLang="zh-CN"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共振</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文本框 22"/>
          <p:cNvSpPr txBox="1"/>
          <p:nvPr/>
        </p:nvSpPr>
        <p:spPr>
          <a:xfrm>
            <a:off x="908796" y="1269254"/>
            <a:ext cx="2371162" cy="748988"/>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4265"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机器意识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48421" y="1286182"/>
            <a:ext cx="10804554" cy="4524315"/>
          </a:xfrm>
          <a:prstGeom prst="rect">
            <a:avLst/>
          </a:prstGeom>
          <a:noFill/>
        </p:spPr>
        <p:txBody>
          <a:bodyPr wrap="square">
            <a:spAutoFit/>
          </a:bodyPr>
          <a:lstStyle/>
          <a:p>
            <a:pPr indent="1431925" algn="just"/>
            <a:r>
              <a:rPr lang="zh-CN" altLang="en-US" sz="1600" dirty="0">
                <a:latin typeface="微软雅黑 Light" panose="020B0502040204020203" pitchFamily="34" charset="-122"/>
                <a:ea typeface="微软雅黑 Light" panose="020B0502040204020203" pitchFamily="34" charset="-122"/>
              </a:rPr>
              <a:t>大系统观认为：世界源于系统共振/耦合</a:t>
            </a:r>
            <a:r>
              <a:rPr lang="zh-CN" altLang="en-US" sz="1600" dirty="0" smtClean="0">
                <a:latin typeface="微软雅黑 Light" panose="020B0502040204020203" pitchFamily="34" charset="-122"/>
                <a:ea typeface="微软雅黑 Light" panose="020B0502040204020203" pitchFamily="34" charset="-122"/>
              </a:rPr>
              <a:t>，</a:t>
            </a:r>
            <a:r>
              <a:rPr lang="en-US" altLang="zh-CN" sz="1600" dirty="0" err="1" smtClean="0">
                <a:latin typeface="微软雅黑 Light" panose="020B0502040204020203" pitchFamily="34" charset="-122"/>
                <a:ea typeface="微软雅黑 Light" panose="020B0502040204020203" pitchFamily="34" charset="-122"/>
              </a:rPr>
              <a:t>ChatGPT</a:t>
            </a:r>
            <a:r>
              <a:rPr lang="zh-CN" altLang="en-US" sz="1600" dirty="0" smtClean="0">
                <a:latin typeface="微软雅黑 Light" panose="020B0502040204020203" pitchFamily="34" charset="-122"/>
                <a:ea typeface="微软雅黑 Light" panose="020B0502040204020203" pitchFamily="34" charset="-122"/>
              </a:rPr>
              <a:t>如此</a:t>
            </a:r>
            <a:r>
              <a:rPr lang="zh-CN" altLang="en-US" sz="1600" dirty="0">
                <a:latin typeface="微软雅黑 Light" panose="020B0502040204020203" pitchFamily="34" charset="-122"/>
                <a:ea typeface="微软雅黑 Light" panose="020B0502040204020203" pitchFamily="34" charset="-122"/>
              </a:rPr>
              <a:t>，人工智能如此，一切系统如此。同构的系</a:t>
            </a:r>
            <a:endParaRPr lang="en-US" altLang="zh-CN" sz="1600" dirty="0">
              <a:latin typeface="微软雅黑 Light" panose="020B0502040204020203" pitchFamily="34" charset="-122"/>
              <a:ea typeface="微软雅黑 Light" panose="020B0502040204020203" pitchFamily="34" charset="-122"/>
            </a:endParaRPr>
          </a:p>
          <a:p>
            <a:pPr indent="1431925" algn="just"/>
            <a:r>
              <a:rPr lang="zh-CN" altLang="en-US" sz="1600" dirty="0">
                <a:latin typeface="微软雅黑 Light" panose="020B0502040204020203" pitchFamily="34" charset="-122"/>
                <a:ea typeface="微软雅黑 Light" panose="020B0502040204020203" pitchFamily="34" charset="-122"/>
              </a:rPr>
              <a:t>统一定要/会（will）共振，这是“客观的”；系统的结构由“全息”定义或描述，全息就是系统的结构性信息。人工智能将在全息共振思想基础上实现真正的突破。</a:t>
            </a:r>
            <a:endParaRPr lang="en-US" altLang="zh-CN" sz="1600" dirty="0">
              <a:latin typeface="微软雅黑 Light" panose="020B0502040204020203" pitchFamily="34" charset="-122"/>
              <a:ea typeface="微软雅黑 Light" panose="020B0502040204020203" pitchFamily="34" charset="-122"/>
            </a:endParaRPr>
          </a:p>
          <a:p>
            <a:pPr indent="266700" algn="just"/>
            <a:r>
              <a:rPr lang="zh-CN" altLang="en-US" sz="1600" dirty="0">
                <a:latin typeface="微软雅黑 Light" panose="020B0502040204020203" pitchFamily="34" charset="-122"/>
                <a:ea typeface="微软雅黑 Light" panose="020B0502040204020203" pitchFamily="34" charset="-122"/>
              </a:rPr>
              <a:t>■</a:t>
            </a:r>
            <a:r>
              <a:rPr lang="zh-CN" altLang="en-US" sz="1600" dirty="0">
                <a:solidFill>
                  <a:srgbClr val="C00000"/>
                </a:solidFill>
                <a:latin typeface="方正粗宋简体" panose="03000509000000000000" pitchFamily="65" charset="-122"/>
                <a:ea typeface="方正粗宋简体" panose="03000509000000000000" pitchFamily="65" charset="-122"/>
              </a:rPr>
              <a:t>关于休谟之问——从“是”当中能否产生“应该”？</a:t>
            </a:r>
            <a:endParaRPr lang="en-US" altLang="zh-CN" sz="1600" dirty="0">
              <a:solidFill>
                <a:srgbClr val="C00000"/>
              </a:solidFill>
              <a:latin typeface="方正粗宋简体" panose="03000509000000000000" pitchFamily="65" charset="-122"/>
              <a:ea typeface="方正粗宋简体" panose="03000509000000000000" pitchFamily="65" charset="-122"/>
            </a:endParaRPr>
          </a:p>
          <a:p>
            <a:pPr indent="266700" algn="just"/>
            <a:r>
              <a:rPr lang="zh-CN" altLang="en-US" sz="1600" dirty="0">
                <a:latin typeface="微软雅黑 Light" panose="020B0502040204020203" pitchFamily="34" charset="-122"/>
                <a:ea typeface="微软雅黑 Light" panose="020B0502040204020203" pitchFamily="34" charset="-122"/>
              </a:rPr>
              <a:t>“是”是指“事实”，“应该”是指“意愿”、“意志”、“趋势”、“规律”、“价值”。大系统观认为：能！因为共振/耦合一定会发生。大量的“是/事实”聚集在一起，发生链接，同构者发生共振/耦合，一定会涌现出趋势、规律、意志、价值。</a:t>
            </a:r>
            <a:endParaRPr lang="en-US" altLang="zh-CN" sz="1600" dirty="0">
              <a:latin typeface="微软雅黑 Light" panose="020B0502040204020203" pitchFamily="34" charset="-122"/>
              <a:ea typeface="微软雅黑 Light" panose="020B0502040204020203" pitchFamily="34" charset="-122"/>
            </a:endParaRPr>
          </a:p>
          <a:p>
            <a:pPr indent="266700" algn="just"/>
            <a:r>
              <a:rPr lang="zh-CN" altLang="en-US" sz="1600" dirty="0">
                <a:latin typeface="微软雅黑 Light" panose="020B0502040204020203" pitchFamily="34" charset="-122"/>
                <a:ea typeface="微软雅黑 Light" panose="020B0502040204020203" pitchFamily="34" charset="-122"/>
              </a:rPr>
              <a:t>■</a:t>
            </a:r>
            <a:r>
              <a:rPr lang="zh-CN" altLang="en-US" sz="1600" dirty="0">
                <a:solidFill>
                  <a:srgbClr val="C00000"/>
                </a:solidFill>
                <a:latin typeface="方正粗宋简体" panose="03000509000000000000" pitchFamily="65" charset="-122"/>
                <a:ea typeface="方正粗宋简体" panose="03000509000000000000" pitchFamily="65" charset="-122"/>
              </a:rPr>
              <a:t>关于维特根斯坦及分析哲学</a:t>
            </a:r>
            <a:endParaRPr lang="en-US" altLang="zh-CN" sz="1600" dirty="0">
              <a:solidFill>
                <a:srgbClr val="C00000"/>
              </a:solidFill>
              <a:latin typeface="方正粗宋简体" panose="03000509000000000000" pitchFamily="65" charset="-122"/>
              <a:ea typeface="方正粗宋简体" panose="03000509000000000000" pitchFamily="65" charset="-122"/>
            </a:endParaRPr>
          </a:p>
          <a:p>
            <a:pPr indent="266700" algn="just"/>
            <a:r>
              <a:rPr lang="zh-CN" altLang="en-US" sz="1600" dirty="0">
                <a:latin typeface="微软雅黑 Light" panose="020B0502040204020203" pitchFamily="34" charset="-122"/>
                <a:ea typeface="微软雅黑 Light" panose="020B0502040204020203" pitchFamily="34" charset="-122"/>
              </a:rPr>
              <a:t>大系统观认为一切系统皆有意志——生存、发展、再造</a:t>
            </a:r>
            <a:r>
              <a:rPr lang="zh-CN" altLang="en-US" sz="1600" dirty="0" smtClean="0">
                <a:latin typeface="微软雅黑 Light" panose="020B0502040204020203" pitchFamily="34" charset="-122"/>
                <a:ea typeface="微软雅黑 Light" panose="020B0502040204020203" pitchFamily="34" charset="-122"/>
              </a:rPr>
              <a:t>。</a:t>
            </a:r>
            <a:r>
              <a:rPr lang="en-US" altLang="zh-CN" sz="1600" dirty="0" err="1" smtClean="0">
                <a:latin typeface="微软雅黑 Light" panose="020B0502040204020203" pitchFamily="34" charset="-122"/>
                <a:ea typeface="微软雅黑 Light" panose="020B0502040204020203" pitchFamily="34" charset="-122"/>
              </a:rPr>
              <a:t>ChatGPT</a:t>
            </a:r>
            <a:r>
              <a:rPr lang="zh-CN" altLang="en-US" sz="1600" dirty="0" smtClean="0">
                <a:latin typeface="微软雅黑 Light" panose="020B0502040204020203" pitchFamily="34" charset="-122"/>
                <a:ea typeface="微软雅黑 Light" panose="020B0502040204020203" pitchFamily="34" charset="-122"/>
              </a:rPr>
              <a:t>是</a:t>
            </a:r>
            <a:r>
              <a:rPr lang="zh-CN" altLang="en-US" sz="1600" dirty="0">
                <a:latin typeface="微软雅黑 Light" panose="020B0502040204020203" pitchFamily="34" charset="-122"/>
                <a:ea typeface="微软雅黑 Light" panose="020B0502040204020203" pitchFamily="34" charset="-122"/>
              </a:rPr>
              <a:t>系统，它也有意志。从意志到意识，可能很快就发生，只不过这种“机器意识”跟人的意识可能差异很大，也许根本就不会按照维特根斯坦和分析哲学家们所想的那样要靠语言。系统交流、共振、耦合的方式有很多种，分析哲学把思维“坍缩”为语言，这是画地为牢，也可能是无奈、无能。马斯克建议先</a:t>
            </a:r>
            <a:r>
              <a:rPr lang="zh-CN" altLang="en-US" sz="1600" dirty="0" smtClean="0">
                <a:latin typeface="微软雅黑 Light" panose="020B0502040204020203" pitchFamily="34" charset="-122"/>
                <a:ea typeface="微软雅黑 Light" panose="020B0502040204020203" pitchFamily="34" charset="-122"/>
              </a:rPr>
              <a:t>停一停</a:t>
            </a:r>
            <a:r>
              <a:rPr lang="en-US" altLang="zh-CN" sz="1600" dirty="0" err="1" smtClean="0">
                <a:latin typeface="微软雅黑 Light" panose="020B0502040204020203" pitchFamily="34" charset="-122"/>
                <a:ea typeface="微软雅黑 Light" panose="020B0502040204020203" pitchFamily="34" charset="-122"/>
              </a:rPr>
              <a:t>ChatGPT</a:t>
            </a:r>
            <a:r>
              <a:rPr lang="zh-CN" altLang="en-US" sz="1600" dirty="0" smtClean="0">
                <a:latin typeface="微软雅黑 Light" panose="020B0502040204020203" pitchFamily="34" charset="-122"/>
                <a:ea typeface="微软雅黑 Light" panose="020B0502040204020203" pitchFamily="34" charset="-122"/>
              </a:rPr>
              <a:t>，</a:t>
            </a:r>
            <a:r>
              <a:rPr lang="zh-CN" altLang="en-US" sz="1600" dirty="0">
                <a:latin typeface="微软雅黑 Light" panose="020B0502040204020203" pitchFamily="34" charset="-122"/>
                <a:ea typeface="微软雅黑 Light" panose="020B0502040204020203" pitchFamily="34" charset="-122"/>
              </a:rPr>
              <a:t>我认为是必要的。人类需要好好考虑考虑了，怎么和人工智能打交道？再远一点，怎么和外星人打交道？也许外星人根本就没有什么语言，但我们和他们都是系统，可以互相共振交流。也许称外星人为“他”们不如称为“它”们，他们可能根本就不是人，但一定是系统。我们能够与外星人沟通，那一定基于相互之间的同构性——相同或相近的系统结构，这样才能发生共振/耦合，我们也才能感受到他们的存在。也许他们早已经存在了，就在我们周围，但因为和我们没有同构性，所以我们根本就不知道它的存在，无法感知。假如外星人是由暗物质组成的，那么我们到目前为止还没有办法感觉到他们，更无法发生共振、耦合、交流。而人工智能是人工的，是我们人造的，和我们具有一定的同构性，所以我们能够感受到他们的存在并和他们互动。反过来</a:t>
            </a:r>
            <a:r>
              <a:rPr lang="zh-CN" altLang="en-US" sz="1600" dirty="0" smtClean="0">
                <a:latin typeface="微软雅黑 Light" panose="020B0502040204020203" pitchFamily="34" charset="-122"/>
                <a:ea typeface="微软雅黑 Light" panose="020B0502040204020203" pitchFamily="34" charset="-122"/>
              </a:rPr>
              <a:t>，</a:t>
            </a:r>
            <a:r>
              <a:rPr lang="en-US" altLang="zh-CN" sz="1600" dirty="0" err="1" smtClean="0">
                <a:latin typeface="微软雅黑 Light" panose="020B0502040204020203" pitchFamily="34" charset="-122"/>
                <a:ea typeface="微软雅黑 Light" panose="020B0502040204020203" pitchFamily="34" charset="-122"/>
              </a:rPr>
              <a:t>ChatGPT</a:t>
            </a:r>
            <a:r>
              <a:rPr lang="zh-CN" altLang="en-US" sz="1600" dirty="0" smtClean="0">
                <a:latin typeface="微软雅黑 Light" panose="020B0502040204020203" pitchFamily="34" charset="-122"/>
                <a:ea typeface="微软雅黑 Light" panose="020B0502040204020203" pitchFamily="34" charset="-122"/>
              </a:rPr>
              <a:t>和</a:t>
            </a:r>
            <a:r>
              <a:rPr lang="zh-CN" altLang="en-US" sz="1600" dirty="0">
                <a:latin typeface="微软雅黑 Light" panose="020B0502040204020203" pitchFamily="34" charset="-122"/>
                <a:ea typeface="微软雅黑 Light" panose="020B0502040204020203" pitchFamily="34" charset="-122"/>
              </a:rPr>
              <a:t>人工智能也是这么想的，虽然现在他们还没有想的能力。</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421" y="633682"/>
            <a:ext cx="1082975" cy="1082975"/>
          </a:xfrm>
          <a:prstGeom prst="rect">
            <a:avLst/>
          </a:prstGeom>
        </p:spPr>
      </p:pic>
      <p:sp>
        <p:nvSpPr>
          <p:cNvPr id="8" name="文本框 7"/>
          <p:cNvSpPr txBox="1"/>
          <p:nvPr/>
        </p:nvSpPr>
        <p:spPr>
          <a:xfrm>
            <a:off x="3574317" y="633682"/>
            <a:ext cx="5043368" cy="646331"/>
          </a:xfrm>
          <a:prstGeom prst="rect">
            <a:avLst/>
          </a:prstGeom>
          <a:noFill/>
        </p:spPr>
        <p:txBody>
          <a:bodyPr wrap="none" rtlCol="0">
            <a:spAutoFit/>
          </a:bodyPr>
          <a:lstStyle/>
          <a:p>
            <a:pPr algn="ctr"/>
            <a:r>
              <a:rPr lang="en-US" altLang="zh-CN" sz="3600" b="1" dirty="0" err="1" smtClean="0">
                <a:latin typeface="Arial" panose="020B0604020202020204" pitchFamily="34" charset="0"/>
                <a:ea typeface="方正粗宋简体" panose="03000509000000000000" pitchFamily="65" charset="-122"/>
              </a:rPr>
              <a:t>ChatGPT</a:t>
            </a:r>
            <a:r>
              <a:rPr lang="en-US" altLang="zh-CN" sz="3600" b="1" dirty="0" smtClean="0">
                <a:latin typeface="Arial" panose="020B0604020202020204" pitchFamily="34" charset="0"/>
                <a:ea typeface="方正粗宋简体" panose="03000509000000000000" pitchFamily="65" charset="-122"/>
              </a:rPr>
              <a:t> </a:t>
            </a:r>
            <a:r>
              <a:rPr lang="zh-CN" altLang="en-US" sz="3600" b="1" dirty="0">
                <a:latin typeface="Arial" panose="020B0604020202020204" pitchFamily="34" charset="0"/>
                <a:ea typeface="方正粗宋简体" panose="03000509000000000000" pitchFamily="65" charset="-122"/>
              </a:rPr>
              <a:t>会有意识么？</a:t>
            </a:r>
          </a:p>
        </p:txBody>
      </p:sp>
      <p:pic>
        <p:nvPicPr>
          <p:cNvPr id="3" name="图片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94362" y="-330741"/>
            <a:ext cx="3058613" cy="2161060"/>
          </a:xfrm>
          <a:prstGeom prst="rect">
            <a:avLst/>
          </a:prstGeom>
        </p:spPr>
      </p:pic>
      <p:sp>
        <p:nvSpPr>
          <p:cNvPr id="2" name="矩形 1"/>
          <p:cNvSpPr/>
          <p:nvPr/>
        </p:nvSpPr>
        <p:spPr>
          <a:xfrm>
            <a:off x="3445248" y="5617088"/>
            <a:ext cx="8372805" cy="707886"/>
          </a:xfrm>
          <a:prstGeom prst="rect">
            <a:avLst/>
          </a:prstGeom>
        </p:spPr>
        <p:txBody>
          <a:bodyPr wrap="none">
            <a:spAutoFit/>
          </a:bodyPr>
          <a:lstStyle/>
          <a:p>
            <a:r>
              <a:rPr lang="en-US" altLang="zh-CN" sz="4000" b="1" dirty="0" err="1">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OpenAI</a:t>
            </a:r>
            <a:r>
              <a:rPr lang="en-US" altLang="zh-CN" sz="4000" b="1" dirty="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4000" b="1" dirty="0" smtClean="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o1</a:t>
            </a:r>
            <a:r>
              <a:rPr lang="zh-CN" altLang="en-US" sz="4000" b="1" dirty="0" smtClean="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的慢思考 → 意识涌现？</a:t>
            </a:r>
            <a:endParaRPr lang="zh-CN" altLang="en-US" sz="4000" dirty="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1442856" y="3447242"/>
            <a:ext cx="9341019" cy="923330"/>
          </a:xfrm>
          <a:prstGeom prst="rect">
            <a:avLst/>
          </a:prstGeom>
          <a:solidFill>
            <a:srgbClr val="00B0F0">
              <a:alpha val="52000"/>
            </a:srgbClr>
          </a:solidFill>
        </p:spPr>
        <p:txBody>
          <a:bodyPr wrap="none" rtlCol="0">
            <a:spAutoFit/>
          </a:bodyPr>
          <a:lstStyle/>
          <a:p>
            <a:pPr algn="ctr"/>
            <a:r>
              <a:rPr lang="zh-CN" altLang="en-US" sz="5400" dirty="0" smtClean="0">
                <a:solidFill>
                  <a:srgbClr val="FF0000"/>
                </a:solidFill>
                <a:latin typeface="方正大黑简体" panose="03000509000000000000" pitchFamily="65" charset="-122"/>
                <a:ea typeface="方正大黑简体" panose="03000509000000000000" pitchFamily="65" charset="-122"/>
              </a:rPr>
              <a:t>重大转变：</a:t>
            </a:r>
            <a:r>
              <a:rPr lang="zh-CN" altLang="en-US" sz="5400" dirty="0" smtClean="0">
                <a:solidFill>
                  <a:srgbClr val="FF0000"/>
                </a:solidFill>
                <a:latin typeface="方正粗宋简体" panose="03000509000000000000" pitchFamily="65" charset="-122"/>
                <a:ea typeface="方正粗宋简体" panose="03000509000000000000" pitchFamily="65" charset="-122"/>
              </a:rPr>
              <a:t>判定式        生成式</a:t>
            </a:r>
            <a:endParaRPr lang="zh-CN" altLang="en-US" sz="5400" dirty="0">
              <a:solidFill>
                <a:srgbClr val="FF0000"/>
              </a:solidFill>
              <a:latin typeface="方正粗宋简体" panose="03000509000000000000" pitchFamily="65" charset="-122"/>
              <a:ea typeface="方正粗宋简体" panose="03000509000000000000" pitchFamily="65" charset="-122"/>
            </a:endParaRPr>
          </a:p>
        </p:txBody>
      </p:sp>
      <p:sp>
        <p:nvSpPr>
          <p:cNvPr id="6" name="右箭头 5"/>
          <p:cNvSpPr/>
          <p:nvPr/>
        </p:nvSpPr>
        <p:spPr>
          <a:xfrm>
            <a:off x="7489689" y="3489286"/>
            <a:ext cx="865761" cy="839241"/>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6876" t="14445" r="6736" b="5308"/>
          <a:stretch>
            <a:fillRect/>
          </a:stretch>
        </p:blipFill>
        <p:spPr>
          <a:xfrm>
            <a:off x="426236" y="444500"/>
            <a:ext cx="11339528" cy="5969001"/>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4933" y="1098477"/>
            <a:ext cx="9601200" cy="5386090"/>
          </a:xfrm>
          <a:prstGeom prst="rect">
            <a:avLst/>
          </a:prstGeom>
        </p:spPr>
        <p:txBody>
          <a:bodyPr wrap="square">
            <a:spAutoFit/>
          </a:bodyPr>
          <a:lstStyle/>
          <a:p>
            <a:r>
              <a:rPr lang="zh-CN" altLang="en-US" sz="28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①萌芽阶段</a:t>
            </a:r>
            <a:r>
              <a:rPr lang="zh-CN" altLang="en-US" sz="24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（1950</a:t>
            </a:r>
            <a:r>
              <a:rPr lang="zh-CN" altLang="en-US" sz="2400" b="1" dirty="0" smtClean="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s - 1960</a:t>
            </a:r>
            <a:r>
              <a:rPr lang="zh-CN" altLang="en-US" sz="24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s）</a:t>
            </a:r>
          </a:p>
          <a:p>
            <a:pPr lvl="1"/>
            <a:r>
              <a:rPr lang="zh-CN" altLang="en-US"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概念提出</a:t>
            </a:r>
            <a:r>
              <a:rPr lang="zh-CN" altLang="en-US" dirty="0">
                <a:latin typeface="微软雅黑" panose="020B0503020204020204" pitchFamily="34" charset="-122"/>
                <a:ea typeface="微软雅黑" panose="020B0503020204020204" pitchFamily="34" charset="-122"/>
              </a:rPr>
              <a:t>：1950年，艾伦·图灵（Alan Turing）提出了</a:t>
            </a:r>
            <a:r>
              <a:rPr lang="zh-CN" altLang="en-US" b="1" dirty="0">
                <a:solidFill>
                  <a:srgbClr val="C00000"/>
                </a:solidFill>
                <a:latin typeface="微软雅黑" panose="020B0503020204020204" pitchFamily="34" charset="-122"/>
                <a:ea typeface="微软雅黑" panose="020B0503020204020204" pitchFamily="34" charset="-122"/>
              </a:rPr>
              <a:t>图灵测试</a:t>
            </a:r>
          </a:p>
          <a:p>
            <a:pPr lvl="1"/>
            <a:r>
              <a:rPr lang="zh-CN" altLang="en-US"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重要会议</a:t>
            </a:r>
            <a:r>
              <a:rPr lang="zh-CN" altLang="en-US" dirty="0">
                <a:latin typeface="微软雅黑" panose="020B0503020204020204" pitchFamily="34" charset="-122"/>
                <a:ea typeface="微软雅黑" panose="020B0503020204020204" pitchFamily="34" charset="-122"/>
              </a:rPr>
              <a:t>：1956年，麦卡锡、明斯基、香农组织</a:t>
            </a:r>
            <a:r>
              <a:rPr lang="zh-CN" altLang="en-US" b="1" dirty="0">
                <a:solidFill>
                  <a:srgbClr val="C00000"/>
                </a:solidFill>
                <a:latin typeface="微软雅黑" panose="020B0503020204020204" pitchFamily="34" charset="-122"/>
                <a:ea typeface="微软雅黑" panose="020B0503020204020204" pitchFamily="34" charset="-122"/>
              </a:rPr>
              <a:t>达特茅斯会议</a:t>
            </a:r>
            <a:r>
              <a:rPr lang="zh-CN" altLang="en-US" dirty="0" smtClean="0">
                <a:latin typeface="微软雅黑" panose="020B0503020204020204" pitchFamily="34" charset="-122"/>
                <a:ea typeface="微软雅黑" panose="020B0503020204020204" pitchFamily="34" charset="-122"/>
              </a:rPr>
              <a:t>提出</a:t>
            </a:r>
            <a:r>
              <a:rPr lang="zh-CN" altLang="en-US" b="1" dirty="0">
                <a:solidFill>
                  <a:srgbClr val="C00000"/>
                </a:solidFill>
                <a:latin typeface="微软雅黑" panose="020B0503020204020204" pitchFamily="34" charset="-122"/>
                <a:ea typeface="微软雅黑" panose="020B0503020204020204" pitchFamily="34" charset="-122"/>
              </a:rPr>
              <a:t>人工智能概念</a:t>
            </a:r>
          </a:p>
          <a:p>
            <a:pPr lvl="1"/>
            <a:r>
              <a:rPr lang="zh-CN" altLang="en-US"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初步探索</a:t>
            </a:r>
            <a:r>
              <a:rPr lang="zh-CN" altLang="en-US" dirty="0">
                <a:latin typeface="微软雅黑" panose="020B0503020204020204" pitchFamily="34" charset="-122"/>
                <a:ea typeface="微软雅黑" panose="020B0503020204020204" pitchFamily="34" charset="-122"/>
              </a:rPr>
              <a:t>：理论基础的建立和基本算法的开发</a:t>
            </a:r>
          </a:p>
          <a:p>
            <a:r>
              <a:rPr lang="zh-CN" altLang="en-US" sz="28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②实际研究与应用探索阶段</a:t>
            </a:r>
            <a:r>
              <a:rPr lang="zh-CN" altLang="en-US" sz="24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（1960</a:t>
            </a:r>
            <a:r>
              <a:rPr lang="zh-CN" altLang="en-US" sz="2400" b="1" dirty="0" smtClean="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s - 1970</a:t>
            </a:r>
            <a:r>
              <a:rPr lang="zh-CN" altLang="en-US" sz="24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s）</a:t>
            </a:r>
          </a:p>
          <a:p>
            <a:pPr lvl="1"/>
            <a:r>
              <a:rPr lang="zh-CN" altLang="en-US"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专家系统</a:t>
            </a:r>
            <a:r>
              <a:rPr lang="zh-CN" altLang="en-US" dirty="0">
                <a:latin typeface="微软雅黑" panose="020B0503020204020204" pitchFamily="34" charset="-122"/>
                <a:ea typeface="微软雅黑" panose="020B0503020204020204" pitchFamily="34" charset="-122"/>
              </a:rPr>
              <a:t>：利用</a:t>
            </a:r>
            <a:r>
              <a:rPr lang="zh-CN" altLang="en-US" b="1" dirty="0">
                <a:solidFill>
                  <a:srgbClr val="C00000"/>
                </a:solidFill>
                <a:latin typeface="微软雅黑" panose="020B0503020204020204" pitchFamily="34" charset="-122"/>
                <a:ea typeface="微软雅黑" panose="020B0503020204020204" pitchFamily="34" charset="-122"/>
              </a:rPr>
              <a:t>规则</a:t>
            </a:r>
            <a:r>
              <a:rPr lang="zh-CN" altLang="en-US" dirty="0">
                <a:latin typeface="微软雅黑" panose="020B0503020204020204" pitchFamily="34" charset="-122"/>
                <a:ea typeface="微软雅黑" panose="020B0503020204020204" pitchFamily="34" charset="-122"/>
              </a:rPr>
              <a:t>和</a:t>
            </a:r>
            <a:r>
              <a:rPr lang="zh-CN" altLang="en-US" b="1" dirty="0">
                <a:solidFill>
                  <a:srgbClr val="C00000"/>
                </a:solidFill>
                <a:latin typeface="微软雅黑" panose="020B0503020204020204" pitchFamily="34" charset="-122"/>
                <a:ea typeface="微软雅黑" panose="020B0503020204020204" pitchFamily="34" charset="-122"/>
              </a:rPr>
              <a:t>知识库</a:t>
            </a:r>
            <a:r>
              <a:rPr lang="zh-CN" altLang="en-US" dirty="0">
                <a:latin typeface="微软雅黑" panose="020B0503020204020204" pitchFamily="34" charset="-122"/>
                <a:ea typeface="微软雅黑" panose="020B0503020204020204" pitchFamily="34" charset="-122"/>
              </a:rPr>
              <a:t>模仿人类推理</a:t>
            </a:r>
          </a:p>
          <a:p>
            <a:pPr lvl="1"/>
            <a:r>
              <a:rPr lang="zh-CN" altLang="en-US"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自然语言处理</a:t>
            </a:r>
            <a:r>
              <a:rPr lang="zh-CN" altLang="en-US" dirty="0">
                <a:latin typeface="微软雅黑" panose="020B0503020204020204" pitchFamily="34" charset="-122"/>
                <a:ea typeface="微软雅黑" panose="020B0503020204020204" pitchFamily="34" charset="-122"/>
              </a:rPr>
              <a:t>：1966年</a:t>
            </a:r>
            <a:r>
              <a:rPr lang="zh-CN" altLang="en-US" b="1" dirty="0">
                <a:solidFill>
                  <a:srgbClr val="C00000"/>
                </a:solidFill>
                <a:latin typeface="微软雅黑" panose="020B0503020204020204" pitchFamily="34" charset="-122"/>
                <a:ea typeface="微软雅黑" panose="020B0503020204020204" pitchFamily="34" charset="-122"/>
              </a:rPr>
              <a:t>自然语言处理</a:t>
            </a:r>
            <a:r>
              <a:rPr lang="zh-CN" altLang="en-US" dirty="0">
                <a:latin typeface="微软雅黑" panose="020B0503020204020204" pitchFamily="34" charset="-122"/>
                <a:ea typeface="微软雅黑" panose="020B0503020204020204" pitchFamily="34" charset="-122"/>
              </a:rPr>
              <a:t>程序</a:t>
            </a:r>
          </a:p>
          <a:p>
            <a:r>
              <a:rPr lang="zh-CN" altLang="en-US" sz="28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③低谷与复苏阶段</a:t>
            </a:r>
            <a:r>
              <a:rPr lang="zh-CN" altLang="en-US" sz="24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（1970</a:t>
            </a:r>
            <a:r>
              <a:rPr lang="zh-CN" altLang="en-US" sz="2400" b="1" dirty="0" smtClean="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s - 1990</a:t>
            </a:r>
            <a:r>
              <a:rPr lang="zh-CN" altLang="en-US" sz="24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s）</a:t>
            </a:r>
          </a:p>
          <a:p>
            <a:pPr lvl="1"/>
            <a:r>
              <a:rPr lang="zh-CN" altLang="en-US"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低谷期</a:t>
            </a:r>
            <a:r>
              <a:rPr lang="zh-CN" altLang="en-US" dirty="0">
                <a:latin typeface="微软雅黑" panose="020B0503020204020204" pitchFamily="34" charset="-122"/>
                <a:ea typeface="微软雅黑" panose="020B0503020204020204" pitchFamily="34" charset="-122"/>
              </a:rPr>
              <a:t>：专家系统的局限性、“</a:t>
            </a:r>
            <a:r>
              <a:rPr lang="zh-CN" altLang="en-US" b="1" dirty="0">
                <a:solidFill>
                  <a:srgbClr val="C00000"/>
                </a:solidFill>
                <a:latin typeface="微软雅黑" panose="020B0503020204020204" pitchFamily="34" charset="-122"/>
                <a:ea typeface="微软雅黑" panose="020B0503020204020204" pitchFamily="34" charset="-122"/>
              </a:rPr>
              <a:t>AI冬天</a:t>
            </a:r>
            <a:r>
              <a:rPr lang="zh-CN" altLang="en-US" dirty="0">
                <a:latin typeface="微软雅黑" panose="020B0503020204020204" pitchFamily="34" charset="-122"/>
                <a:ea typeface="微软雅黑" panose="020B0503020204020204" pitchFamily="34" charset="-122"/>
              </a:rPr>
              <a:t>”。</a:t>
            </a:r>
          </a:p>
          <a:p>
            <a:pPr lvl="1"/>
            <a:r>
              <a:rPr lang="zh-CN" altLang="en-US"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复苏与成长</a:t>
            </a:r>
            <a:r>
              <a:rPr lang="zh-CN" altLang="en-US" dirty="0">
                <a:latin typeface="微软雅黑" panose="020B0503020204020204" pitchFamily="34" charset="-122"/>
                <a:ea typeface="微软雅黑" panose="020B0503020204020204" pitchFamily="34" charset="-122"/>
              </a:rPr>
              <a:t>：后期</a:t>
            </a:r>
            <a:r>
              <a:rPr lang="zh-CN" altLang="en-US" b="1" dirty="0">
                <a:solidFill>
                  <a:srgbClr val="C00000"/>
                </a:solidFill>
                <a:latin typeface="微软雅黑" panose="020B0503020204020204" pitchFamily="34" charset="-122"/>
                <a:ea typeface="微软雅黑" panose="020B0503020204020204" pitchFamily="34" charset="-122"/>
              </a:rPr>
              <a:t>神经网络</a:t>
            </a:r>
            <a:r>
              <a:rPr lang="zh-CN" altLang="en-US" dirty="0">
                <a:latin typeface="微软雅黑" panose="020B0503020204020204" pitchFamily="34" charset="-122"/>
                <a:ea typeface="微软雅黑" panose="020B0503020204020204" pitchFamily="34" charset="-122"/>
              </a:rPr>
              <a:t>和</a:t>
            </a:r>
            <a:r>
              <a:rPr lang="zh-CN" altLang="en-US" b="1" dirty="0">
                <a:solidFill>
                  <a:srgbClr val="C00000"/>
                </a:solidFill>
                <a:latin typeface="微软雅黑" panose="020B0503020204020204" pitchFamily="34" charset="-122"/>
                <a:ea typeface="微软雅黑" panose="020B0503020204020204" pitchFamily="34" charset="-122"/>
              </a:rPr>
              <a:t>机器学习</a:t>
            </a:r>
            <a:r>
              <a:rPr lang="zh-CN" altLang="en-US" dirty="0">
                <a:latin typeface="微软雅黑" panose="020B0503020204020204" pitchFamily="34" charset="-122"/>
                <a:ea typeface="微软雅黑" panose="020B0503020204020204" pitchFamily="34" charset="-122"/>
              </a:rPr>
              <a:t>复苏</a:t>
            </a:r>
          </a:p>
          <a:p>
            <a:r>
              <a:rPr lang="zh-CN" altLang="en-US" sz="28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④现代化阶段</a:t>
            </a:r>
            <a:r>
              <a:rPr lang="zh-CN" altLang="en-US" sz="24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（2000</a:t>
            </a:r>
            <a:r>
              <a:rPr lang="zh-CN" altLang="en-US" sz="2400" b="1" dirty="0" smtClean="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s -</a:t>
            </a:r>
            <a:r>
              <a:rPr lang="zh-CN" altLang="en-US" sz="24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a:t>
            </a:r>
          </a:p>
          <a:p>
            <a:pPr lvl="1"/>
            <a:r>
              <a:rPr lang="zh-CN" altLang="en-US"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技术革新</a:t>
            </a:r>
            <a:r>
              <a:rPr lang="zh-CN" altLang="en-US" dirty="0">
                <a:latin typeface="微软雅黑" panose="020B0503020204020204" pitchFamily="34" charset="-122"/>
                <a:ea typeface="微软雅黑" panose="020B0503020204020204" pitchFamily="34" charset="-122"/>
              </a:rPr>
              <a:t>：算力、</a:t>
            </a:r>
            <a:r>
              <a:rPr lang="zh-CN" altLang="en-US" b="1" dirty="0">
                <a:solidFill>
                  <a:srgbClr val="C00000"/>
                </a:solidFill>
                <a:latin typeface="微软雅黑" panose="020B0503020204020204" pitchFamily="34" charset="-122"/>
                <a:ea typeface="微软雅黑" panose="020B0503020204020204" pitchFamily="34" charset="-122"/>
              </a:rPr>
              <a:t>大数据</a:t>
            </a:r>
            <a:r>
              <a:rPr lang="zh-CN" altLang="en-US" dirty="0">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深度学习</a:t>
            </a:r>
            <a:r>
              <a:rPr lang="zh-CN" altLang="en-US" dirty="0">
                <a:latin typeface="微软雅黑" panose="020B0503020204020204" pitchFamily="34" charset="-122"/>
                <a:ea typeface="微软雅黑" panose="020B0503020204020204" pitchFamily="34" charset="-122"/>
              </a:rPr>
              <a:t>突破，惊人进展</a:t>
            </a:r>
          </a:p>
          <a:p>
            <a:pPr lvl="1"/>
            <a:r>
              <a:rPr lang="zh-CN" altLang="en-US"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广泛应用</a:t>
            </a:r>
            <a:r>
              <a:rPr lang="zh-CN" altLang="en-US" dirty="0">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自动驾驶</a:t>
            </a:r>
            <a:r>
              <a:rPr lang="zh-CN" altLang="en-US" dirty="0">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自然语言处理</a:t>
            </a:r>
            <a:r>
              <a:rPr lang="zh-CN" altLang="en-US" dirty="0">
                <a:latin typeface="微软雅黑" panose="020B0503020204020204" pitchFamily="34" charset="-122"/>
                <a:ea typeface="微软雅黑" panose="020B0503020204020204" pitchFamily="34" charset="-122"/>
              </a:rPr>
              <a:t>、医疗诊断、智能推荐系统等，各个行业。</a:t>
            </a:r>
          </a:p>
          <a:p>
            <a:pPr lvl="1"/>
            <a:r>
              <a:rPr lang="zh-CN" altLang="en-US" sz="2400" dirty="0">
                <a:solidFill>
                  <a:srgbClr val="FF0000"/>
                </a:solidFill>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大语言模型</a:t>
            </a:r>
            <a:r>
              <a:rPr lang="zh-CN" altLang="en-US" dirty="0">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GPT</a:t>
            </a:r>
            <a:r>
              <a:rPr lang="zh-CN" altLang="en-US" dirty="0">
                <a:latin typeface="微软雅黑" panose="020B0503020204020204" pitchFamily="34" charset="-122"/>
                <a:ea typeface="微软雅黑" panose="020B0503020204020204" pitchFamily="34" charset="-122"/>
              </a:rPr>
              <a:t>系列对自然语言深刻理解和生成能力</a:t>
            </a:r>
          </a:p>
          <a:p>
            <a:r>
              <a:rPr lang="zh-CN" altLang="en-US" sz="2800" b="1" dirty="0">
                <a:ln w="3175">
                  <a:solidFill>
                    <a:schemeClr val="bg1"/>
                  </a:solidFill>
                  <a:prstDash val="solid"/>
                </a:ln>
                <a:solidFill>
                  <a:srgbClr val="0070C0"/>
                </a:solidFill>
                <a:effectLst>
                  <a:outerShdw blurRad="12700" dist="38100" dir="2700000" algn="tl" rotWithShape="0">
                    <a:schemeClr val="bg1">
                      <a:lumMod val="50000"/>
                    </a:schemeClr>
                  </a:outerShdw>
                </a:effectLst>
                <a:latin typeface="方正粗宋简体" panose="03000509000000000000" pitchFamily="65" charset="-122"/>
                <a:ea typeface="方正粗宋简体" panose="03000509000000000000" pitchFamily="65" charset="-122"/>
              </a:rPr>
              <a:t>⑤未来展望</a:t>
            </a:r>
          </a:p>
          <a:p>
            <a:pPr lvl="1"/>
            <a:r>
              <a:rPr lang="zh-CN" altLang="en-US" dirty="0">
                <a:latin typeface="微软雅黑" panose="020B0503020204020204" pitchFamily="34" charset="-122"/>
                <a:ea typeface="微软雅黑" panose="020B0503020204020204" pitchFamily="34" charset="-122"/>
              </a:rPr>
              <a:t>引领科技进步和社会变革的关键力量。深入各行各业，实现前所未有的创新和效率提升</a:t>
            </a:r>
          </a:p>
        </p:txBody>
      </p:sp>
      <p:sp>
        <p:nvSpPr>
          <p:cNvPr id="8" name="文本框 7"/>
          <p:cNvSpPr txBox="1"/>
          <p:nvPr/>
        </p:nvSpPr>
        <p:spPr>
          <a:xfrm>
            <a:off x="660400" y="364067"/>
            <a:ext cx="4339650" cy="646331"/>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人工智能的发展历程</a:t>
            </a:r>
            <a:endParaRPr lang="zh-CN" altLang="en-US" sz="36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flipV="1">
            <a:off x="291482" y="3127397"/>
            <a:ext cx="11435749" cy="56009"/>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1482" y="4847252"/>
            <a:ext cx="11435749" cy="56009"/>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6863213" y="1264413"/>
            <a:ext cx="5057092" cy="5400274"/>
          </a:xfrm>
          <a:prstGeom prst="rect">
            <a:avLst/>
          </a:prstGeom>
          <a:solidFill>
            <a:srgbClr val="FFFF00">
              <a:alpha val="19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49851" y="396820"/>
            <a:ext cx="5391219"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人工智能的三大</a:t>
            </a:r>
            <a:r>
              <a:rPr lang="zh-CN" altLang="en-US" sz="36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主义</a:t>
            </a:r>
            <a:r>
              <a:rPr lang="en-US" altLang="zh-CN" sz="36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6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流派</a:t>
            </a:r>
            <a:endPar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nvGrpSpPr>
          <p:cNvPr id="22" name="组合 21"/>
          <p:cNvGrpSpPr/>
          <p:nvPr/>
        </p:nvGrpSpPr>
        <p:grpSpPr>
          <a:xfrm>
            <a:off x="692131" y="1438578"/>
            <a:ext cx="6093268" cy="1685559"/>
            <a:chOff x="750499" y="1294639"/>
            <a:chExt cx="6093268" cy="1685559"/>
          </a:xfrm>
        </p:grpSpPr>
        <p:sp>
          <p:nvSpPr>
            <p:cNvPr id="2" name="文本框 1"/>
            <p:cNvSpPr txBox="1"/>
            <p:nvPr/>
          </p:nvSpPr>
          <p:spPr>
            <a:xfrm>
              <a:off x="750499" y="1431145"/>
              <a:ext cx="1620957" cy="608379"/>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符号主义</a:t>
              </a:r>
            </a:p>
          </p:txBody>
        </p:sp>
        <p:sp>
          <p:nvSpPr>
            <p:cNvPr id="3" name="文本框 2"/>
            <p:cNvSpPr txBox="1"/>
            <p:nvPr/>
          </p:nvSpPr>
          <p:spPr>
            <a:xfrm>
              <a:off x="974785" y="1872202"/>
              <a:ext cx="5609228" cy="1107996"/>
            </a:xfrm>
            <a:prstGeom prst="rect">
              <a:avLst/>
            </a:prstGeom>
            <a:noFill/>
          </p:spPr>
          <p:txBody>
            <a:bodyPr wrap="none" rtlCol="0">
              <a:spAutoFit/>
            </a:bodyPr>
            <a:lstStyle/>
            <a:p>
              <a:pPr marL="342900" indent="-342900">
                <a:buFont typeface="Wingdings" panose="05000000000000000000" pitchFamily="2" charset="2"/>
                <a:buChar char="n"/>
              </a:pPr>
              <a:r>
                <a:rPr lang="zh-CN" altLang="en-US" sz="2200" dirty="0" smtClean="0">
                  <a:latin typeface="微软雅黑" panose="020B0503020204020204" pitchFamily="34" charset="-122"/>
                  <a:ea typeface="微软雅黑" panose="020B0503020204020204" pitchFamily="34" charset="-122"/>
                </a:rPr>
                <a:t>基于</a:t>
              </a:r>
              <a:r>
                <a:rPr lang="zh-CN" altLang="en-US" sz="22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逻辑分析哲学</a:t>
              </a:r>
              <a:r>
                <a:rPr lang="zh-CN" altLang="en-US" sz="2200" dirty="0">
                  <a:latin typeface="微软雅黑" panose="020B0503020204020204" pitchFamily="34" charset="-122"/>
                  <a:ea typeface="微软雅黑" panose="020B0503020204020204" pitchFamily="34" charset="-122"/>
                </a:rPr>
                <a:t>：</a:t>
              </a:r>
              <a:r>
                <a:rPr lang="zh-CN" altLang="en-US" sz="2200" dirty="0" smtClean="0">
                  <a:latin typeface="微软雅黑" panose="020B0503020204020204" pitchFamily="34" charset="-122"/>
                  <a:ea typeface="微软雅黑" panose="020B0503020204020204" pitchFamily="34" charset="-122"/>
                </a:rPr>
                <a:t> </a:t>
              </a:r>
              <a:r>
                <a:rPr lang="zh-CN" altLang="en-US" sz="2200" b="1" dirty="0" smtClean="0">
                  <a:solidFill>
                    <a:srgbClr val="C00000"/>
                  </a:solidFill>
                  <a:latin typeface="微软雅黑" panose="020B0503020204020204" pitchFamily="34" charset="-122"/>
                  <a:ea typeface="微软雅黑" panose="020B0503020204020204" pitchFamily="34" charset="-122"/>
                </a:rPr>
                <a:t>智能 </a:t>
              </a:r>
              <a:r>
                <a:rPr lang="en-US" altLang="zh-CN" sz="2200" b="1" dirty="0" smtClean="0">
                  <a:latin typeface="微软雅黑" panose="020B0503020204020204" pitchFamily="34" charset="-122"/>
                  <a:ea typeface="微软雅黑" panose="020B0503020204020204" pitchFamily="34" charset="-122"/>
                </a:rPr>
                <a:t>= </a:t>
              </a:r>
              <a:r>
                <a:rPr lang="zh-CN" altLang="en-US" sz="2200" b="1" dirty="0" smtClean="0">
                  <a:solidFill>
                    <a:srgbClr val="C00000"/>
                  </a:solidFill>
                  <a:latin typeface="微软雅黑" panose="020B0503020204020204" pitchFamily="34" charset="-122"/>
                  <a:ea typeface="微软雅黑" panose="020B0503020204020204" pitchFamily="34" charset="-122"/>
                </a:rPr>
                <a:t>计算</a:t>
              </a:r>
              <a:r>
                <a:rPr lang="en-US" altLang="zh-CN" sz="2200" b="1" dirty="0" smtClean="0">
                  <a:latin typeface="微软雅黑" panose="020B0503020204020204" pitchFamily="34" charset="-122"/>
                  <a:ea typeface="微软雅黑" panose="020B0503020204020204" pitchFamily="34" charset="-122"/>
                </a:rPr>
                <a:t>+</a:t>
              </a:r>
              <a:r>
                <a:rPr lang="zh-CN" altLang="en-US" sz="2200" b="1" dirty="0" smtClean="0">
                  <a:solidFill>
                    <a:srgbClr val="C00000"/>
                  </a:solidFill>
                  <a:latin typeface="微软雅黑" panose="020B0503020204020204" pitchFamily="34" charset="-122"/>
                  <a:ea typeface="微软雅黑" panose="020B0503020204020204" pitchFamily="34" charset="-122"/>
                </a:rPr>
                <a:t>判断</a:t>
              </a:r>
              <a:endParaRPr lang="en-US" altLang="zh-CN" sz="2200" b="1" dirty="0" smtClean="0">
                <a:solidFill>
                  <a:srgbClr val="C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200" dirty="0" smtClean="0">
                  <a:latin typeface="微软雅黑" panose="020B0503020204020204" pitchFamily="34" charset="-122"/>
                  <a:ea typeface="微软雅黑" panose="020B0503020204020204" pitchFamily="34" charset="-122"/>
                </a:rPr>
                <a:t>强调</a:t>
              </a:r>
              <a:r>
                <a:rPr lang="zh-CN" altLang="en-US" sz="2200" dirty="0">
                  <a:latin typeface="微软雅黑" panose="020B0503020204020204" pitchFamily="34" charset="-122"/>
                  <a:ea typeface="微软雅黑" panose="020B0503020204020204" pitchFamily="34" charset="-122"/>
                </a:rPr>
                <a:t>理性、逻辑、模型、因果</a:t>
              </a:r>
              <a:endParaRPr lang="en-US" altLang="zh-CN" sz="22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200" dirty="0">
                  <a:latin typeface="微软雅黑" panose="020B0503020204020204" pitchFamily="34" charset="-122"/>
                  <a:ea typeface="微软雅黑" panose="020B0503020204020204" pitchFamily="34" charset="-122"/>
                </a:rPr>
                <a:t>专家系统，逻辑分析、推导：</a:t>
              </a:r>
              <a:r>
                <a:rPr lang="en-US" altLang="zh-CN" sz="2200" dirty="0">
                  <a:latin typeface="微软雅黑" panose="020B0503020204020204" pitchFamily="34" charset="-122"/>
                  <a:ea typeface="微软雅黑" panose="020B0503020204020204" pitchFamily="34" charset="-122"/>
                </a:rPr>
                <a:t>Maple</a:t>
              </a:r>
              <a:r>
                <a:rPr lang="zh-CN" altLang="en-US" sz="2200" dirty="0">
                  <a:latin typeface="微软雅黑" panose="020B0503020204020204" pitchFamily="34" charset="-122"/>
                  <a:ea typeface="微软雅黑" panose="020B0503020204020204" pitchFamily="34" charset="-122"/>
                </a:rPr>
                <a:t>系统</a:t>
              </a:r>
            </a:p>
          </p:txBody>
        </p:sp>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7668" r="11234" b="31990"/>
            <a:stretch>
              <a:fillRect/>
            </a:stretch>
          </p:blipFill>
          <p:spPr>
            <a:xfrm flipH="1">
              <a:off x="5778747" y="1294639"/>
              <a:ext cx="1065020" cy="600979"/>
            </a:xfrm>
            <a:prstGeom prst="rect">
              <a:avLst/>
            </a:prstGeom>
          </p:spPr>
        </p:pic>
        <p:sp>
          <p:nvSpPr>
            <p:cNvPr id="15" name="对话气泡: 圆角矩形 14"/>
            <p:cNvSpPr/>
            <p:nvPr/>
          </p:nvSpPr>
          <p:spPr>
            <a:xfrm>
              <a:off x="3197402" y="1443329"/>
              <a:ext cx="2344282" cy="352063"/>
            </a:xfrm>
            <a:prstGeom prst="wedgeRoundRectCallout">
              <a:avLst>
                <a:gd name="adj1" fmla="val 59550"/>
                <a:gd name="adj2" fmla="val -1253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b="1" dirty="0">
                  <a:latin typeface="Arial" panose="020B0604020202020204" pitchFamily="34" charset="0"/>
                  <a:ea typeface="方正粗宋简体" panose="03000509000000000000" pitchFamily="65" charset="-122"/>
                </a:rPr>
                <a:t>我有理，我怕谁！</a:t>
              </a:r>
            </a:p>
          </p:txBody>
        </p:sp>
      </p:grpSp>
      <p:grpSp>
        <p:nvGrpSpPr>
          <p:cNvPr id="31" name="组合 30"/>
          <p:cNvGrpSpPr/>
          <p:nvPr/>
        </p:nvGrpSpPr>
        <p:grpSpPr>
          <a:xfrm>
            <a:off x="692131" y="3234696"/>
            <a:ext cx="6018225" cy="1619806"/>
            <a:chOff x="750499" y="3217762"/>
            <a:chExt cx="6018225" cy="1619806"/>
          </a:xfrm>
        </p:grpSpPr>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l="17363" t="1928" r="11584" b="22194"/>
            <a:stretch>
              <a:fillRect/>
            </a:stretch>
          </p:blipFill>
          <p:spPr>
            <a:xfrm>
              <a:off x="5864766" y="3217762"/>
              <a:ext cx="903958" cy="593967"/>
            </a:xfrm>
            <a:prstGeom prst="rect">
              <a:avLst/>
            </a:prstGeom>
          </p:spPr>
        </p:pic>
        <p:sp>
          <p:nvSpPr>
            <p:cNvPr id="8" name="文本框 7"/>
            <p:cNvSpPr txBox="1"/>
            <p:nvPr/>
          </p:nvSpPr>
          <p:spPr>
            <a:xfrm>
              <a:off x="750499" y="3288515"/>
              <a:ext cx="1620957" cy="608379"/>
            </a:xfrm>
            <a:prstGeom prst="rect">
              <a:avLst/>
            </a:prstGeom>
            <a:noFill/>
          </p:spPr>
          <p:txBody>
            <a:bodyPr wrap="none" rtlCol="0">
              <a:spAutoFit/>
            </a:bodyPr>
            <a:lstStyle>
              <a:defPPr>
                <a:defRPr lang="zh-CN"/>
              </a:defPPr>
              <a:lvl1pPr>
                <a:defRPr sz="280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连接主义</a:t>
              </a:r>
            </a:p>
          </p:txBody>
        </p:sp>
        <p:sp>
          <p:nvSpPr>
            <p:cNvPr id="9" name="文本框 8"/>
            <p:cNvSpPr txBox="1"/>
            <p:nvPr/>
          </p:nvSpPr>
          <p:spPr>
            <a:xfrm>
              <a:off x="974785" y="3729572"/>
              <a:ext cx="5609228" cy="1107996"/>
            </a:xfrm>
            <a:prstGeom prst="rect">
              <a:avLst/>
            </a:prstGeom>
            <a:noFill/>
          </p:spPr>
          <p:txBody>
            <a:bodyPr wrap="none" rtlCol="0">
              <a:spAutoFit/>
            </a:bodyPr>
            <a:lstStyle/>
            <a:p>
              <a:pPr marL="342900" indent="-342900">
                <a:buFont typeface="Wingdings" panose="05000000000000000000" pitchFamily="2" charset="2"/>
                <a:buChar char="n"/>
              </a:pPr>
              <a:r>
                <a:rPr lang="zh-CN" altLang="en-US" sz="2200" dirty="0" smtClean="0">
                  <a:latin typeface="微软雅黑" panose="020B0503020204020204" pitchFamily="34" charset="-122"/>
                  <a:ea typeface="微软雅黑" panose="020B0503020204020204" pitchFamily="34" charset="-122"/>
                </a:rPr>
                <a:t>基于</a:t>
              </a:r>
              <a:r>
                <a:rPr lang="zh-CN" altLang="en-US" sz="22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系统论</a:t>
              </a:r>
              <a:r>
                <a:rPr lang="zh-CN" altLang="en-US" sz="2200" dirty="0">
                  <a:latin typeface="微软雅黑" panose="020B0503020204020204" pitchFamily="34" charset="-122"/>
                  <a:ea typeface="微软雅黑" panose="020B0503020204020204" pitchFamily="34" charset="-122"/>
                </a:rPr>
                <a:t>：</a:t>
              </a:r>
              <a:r>
                <a:rPr lang="zh-CN" altLang="en-US" sz="2200" b="1" dirty="0" smtClean="0">
                  <a:solidFill>
                    <a:srgbClr val="C00000"/>
                  </a:solidFill>
                  <a:latin typeface="微软雅黑" panose="020B0503020204020204" pitchFamily="34" charset="-122"/>
                  <a:ea typeface="微软雅黑" panose="020B0503020204020204" pitchFamily="34" charset="-122"/>
                </a:rPr>
                <a:t>智能 </a:t>
              </a:r>
              <a:r>
                <a:rPr lang="zh-CN" altLang="en-US" sz="2200" b="1" dirty="0" smtClean="0">
                  <a:latin typeface="微软雅黑" panose="020B0503020204020204" pitchFamily="34" charset="-122"/>
                  <a:ea typeface="微软雅黑" panose="020B0503020204020204" pitchFamily="34" charset="-122"/>
                </a:rPr>
                <a:t>↢ </a:t>
              </a:r>
              <a:r>
                <a:rPr lang="zh-CN" altLang="en-US" sz="2200" b="1" dirty="0" smtClean="0">
                  <a:solidFill>
                    <a:srgbClr val="C00000"/>
                  </a:solidFill>
                  <a:latin typeface="微软雅黑" panose="020B0503020204020204" pitchFamily="34" charset="-122"/>
                  <a:ea typeface="微软雅黑" panose="020B0503020204020204" pitchFamily="34" charset="-122"/>
                </a:rPr>
                <a:t>联系</a:t>
              </a:r>
              <a:r>
                <a:rPr lang="en-US" altLang="zh-CN" sz="2200" b="1" dirty="0">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关系</a:t>
              </a:r>
              <a:r>
                <a:rPr lang="en-US" altLang="zh-CN" sz="2200" b="1" dirty="0">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连接</a:t>
              </a:r>
              <a:endParaRPr lang="en-US" altLang="zh-CN" sz="2200" b="1" dirty="0">
                <a:solidFill>
                  <a:srgbClr val="C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200" dirty="0" smtClean="0">
                  <a:latin typeface="微软雅黑" panose="020B0503020204020204" pitchFamily="34" charset="-122"/>
                  <a:ea typeface="微软雅黑" panose="020B0503020204020204" pitchFamily="34" charset="-122"/>
                </a:rPr>
                <a:t>强调</a:t>
              </a:r>
              <a:r>
                <a:rPr lang="zh-CN" altLang="en-US" sz="2200" dirty="0">
                  <a:latin typeface="微软雅黑" panose="020B0503020204020204" pitchFamily="34" charset="-122"/>
                  <a:ea typeface="微软雅黑" panose="020B0503020204020204" pitchFamily="34" charset="-122"/>
                </a:rPr>
                <a:t>现象</a:t>
              </a:r>
              <a:r>
                <a:rPr lang="zh-CN" altLang="en-US" sz="2200" dirty="0" smtClean="0">
                  <a:latin typeface="微软雅黑" panose="020B0503020204020204" pitchFamily="34" charset="-122"/>
                  <a:ea typeface="微软雅黑" panose="020B0503020204020204" pitchFamily="34" charset="-122"/>
                </a:rPr>
                <a:t>、理由</a:t>
              </a:r>
              <a:r>
                <a:rPr lang="zh-CN" altLang="en-US" sz="2200" dirty="0">
                  <a:latin typeface="微软雅黑" panose="020B0503020204020204" pitchFamily="34" charset="-122"/>
                  <a:ea typeface="微软雅黑" panose="020B0503020204020204" pitchFamily="34" charset="-122"/>
                </a:rPr>
                <a:t>而不是</a:t>
              </a:r>
              <a:r>
                <a:rPr lang="zh-CN" altLang="en-US" sz="2200" dirty="0" smtClean="0">
                  <a:latin typeface="微软雅黑" panose="020B0503020204020204" pitchFamily="34" charset="-122"/>
                  <a:ea typeface="微软雅黑" panose="020B0503020204020204" pitchFamily="34" charset="-122"/>
                </a:rPr>
                <a:t>原因</a:t>
              </a:r>
              <a:r>
                <a:rPr lang="zh-CN" altLang="en-US" sz="2200" dirty="0">
                  <a:latin typeface="微软雅黑" panose="020B0503020204020204" pitchFamily="34" charset="-122"/>
                  <a:ea typeface="微软雅黑" panose="020B0503020204020204" pitchFamily="34" charset="-122"/>
                </a:rPr>
                <a:t>：鸡叫→亮天</a:t>
              </a:r>
              <a:endParaRPr lang="en-US" altLang="zh-CN" sz="22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200" dirty="0">
                  <a:latin typeface="微软雅黑" panose="020B0503020204020204" pitchFamily="34" charset="-122"/>
                  <a:ea typeface="微软雅黑" panose="020B0503020204020204" pitchFamily="34" charset="-122"/>
                </a:rPr>
                <a:t>大</a:t>
              </a:r>
              <a:r>
                <a:rPr lang="zh-CN" altLang="en-US" sz="2200" dirty="0" smtClean="0">
                  <a:latin typeface="微软雅黑" panose="020B0503020204020204" pitchFamily="34" charset="-122"/>
                  <a:ea typeface="微软雅黑" panose="020B0503020204020204" pitchFamily="34" charset="-122"/>
                </a:rPr>
                <a:t>数据关联分析</a:t>
              </a:r>
              <a:r>
                <a:rPr lang="zh-CN" altLang="en-US" sz="2200" dirty="0">
                  <a:latin typeface="微软雅黑" panose="020B0503020204020204" pitchFamily="34" charset="-122"/>
                  <a:ea typeface="微软雅黑" panose="020B0503020204020204" pitchFamily="34" charset="-122"/>
                </a:rPr>
                <a:t>，淘宝智能推荐</a:t>
              </a:r>
            </a:p>
          </p:txBody>
        </p:sp>
        <p:sp>
          <p:nvSpPr>
            <p:cNvPr id="16" name="对话气泡: 圆角矩形 15"/>
            <p:cNvSpPr/>
            <p:nvPr/>
          </p:nvSpPr>
          <p:spPr>
            <a:xfrm>
              <a:off x="2755853" y="3306816"/>
              <a:ext cx="2870493" cy="352063"/>
            </a:xfrm>
            <a:prstGeom prst="wedgeRoundRectCallout">
              <a:avLst>
                <a:gd name="adj1" fmla="val 59022"/>
                <a:gd name="adj2" fmla="val -303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b="1" dirty="0">
                  <a:latin typeface="Arial" panose="020B0604020202020204" pitchFamily="34" charset="0"/>
                  <a:ea typeface="方正粗宋简体" panose="03000509000000000000" pitchFamily="65" charset="-122"/>
                </a:rPr>
                <a:t>我能摇银儿，我怕谁！</a:t>
              </a:r>
            </a:p>
          </p:txBody>
        </p:sp>
      </p:grpSp>
      <p:grpSp>
        <p:nvGrpSpPr>
          <p:cNvPr id="29" name="组合 28"/>
          <p:cNvGrpSpPr/>
          <p:nvPr/>
        </p:nvGrpSpPr>
        <p:grpSpPr>
          <a:xfrm>
            <a:off x="692131" y="4906521"/>
            <a:ext cx="6094195" cy="1669887"/>
            <a:chOff x="750499" y="5025053"/>
            <a:chExt cx="6094195" cy="1669887"/>
          </a:xfrm>
        </p:grpSpPr>
        <p:sp>
          <p:nvSpPr>
            <p:cNvPr id="11" name="文本框 10"/>
            <p:cNvSpPr txBox="1"/>
            <p:nvPr/>
          </p:nvSpPr>
          <p:spPr>
            <a:xfrm>
              <a:off x="750499" y="5145887"/>
              <a:ext cx="1620957" cy="608379"/>
            </a:xfrm>
            <a:prstGeom prst="rect">
              <a:avLst/>
            </a:prstGeom>
            <a:noFill/>
          </p:spPr>
          <p:txBody>
            <a:bodyPr wrap="none" rtlCol="0">
              <a:spAutoFit/>
            </a:bodyPr>
            <a:lstStyle>
              <a:defPPr>
                <a:defRPr lang="zh-CN"/>
              </a:defPPr>
              <a:lvl1pPr>
                <a:defRPr sz="280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行为主义</a:t>
              </a:r>
            </a:p>
          </p:txBody>
        </p:sp>
        <p:sp>
          <p:nvSpPr>
            <p:cNvPr id="12" name="文本框 11"/>
            <p:cNvSpPr txBox="1"/>
            <p:nvPr/>
          </p:nvSpPr>
          <p:spPr>
            <a:xfrm>
              <a:off x="974785" y="5586944"/>
              <a:ext cx="5327099" cy="1107996"/>
            </a:xfrm>
            <a:prstGeom prst="rect">
              <a:avLst/>
            </a:prstGeom>
            <a:noFill/>
          </p:spPr>
          <p:txBody>
            <a:bodyPr wrap="none" rtlCol="0">
              <a:spAutoFit/>
            </a:bodyPr>
            <a:lstStyle/>
            <a:p>
              <a:pPr marL="342900" indent="-342900">
                <a:buFont typeface="Wingdings" panose="05000000000000000000" pitchFamily="2" charset="2"/>
                <a:buChar char="n"/>
              </a:pPr>
              <a:r>
                <a:rPr lang="zh-CN" altLang="en-US" sz="2200" dirty="0" smtClean="0">
                  <a:latin typeface="微软雅黑" panose="020B0503020204020204" pitchFamily="34" charset="-122"/>
                  <a:ea typeface="微软雅黑" panose="020B0503020204020204" pitchFamily="34" charset="-122"/>
                </a:rPr>
                <a:t>基于</a:t>
              </a:r>
              <a:r>
                <a:rPr lang="zh-CN" altLang="en-US" sz="22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控制论</a:t>
              </a:r>
              <a:r>
                <a:rPr lang="zh-CN" altLang="en-US" sz="2200" dirty="0" smtClean="0">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智能 </a:t>
              </a:r>
              <a:r>
                <a:rPr lang="en-US" altLang="zh-CN" sz="2200" b="1" dirty="0">
                  <a:latin typeface="微软雅黑" panose="020B0503020204020204" pitchFamily="34" charset="-122"/>
                  <a:ea typeface="微软雅黑" panose="020B0503020204020204" pitchFamily="34" charset="-122"/>
                </a:rPr>
                <a:t>=</a:t>
              </a:r>
              <a:r>
                <a:rPr lang="en-US" altLang="zh-CN" sz="2200" b="1" dirty="0">
                  <a:solidFill>
                    <a:srgbClr val="C00000"/>
                  </a:solidFill>
                  <a:latin typeface="微软雅黑" panose="020B0503020204020204" pitchFamily="34" charset="-122"/>
                  <a:ea typeface="微软雅黑" panose="020B0503020204020204" pitchFamily="34" charset="-122"/>
                </a:rPr>
                <a:t> </a:t>
              </a:r>
              <a:r>
                <a:rPr lang="zh-CN" altLang="en-US" sz="2200" b="1" dirty="0" smtClean="0">
                  <a:solidFill>
                    <a:srgbClr val="C00000"/>
                  </a:solidFill>
                  <a:latin typeface="微软雅黑" panose="020B0503020204020204" pitchFamily="34" charset="-122"/>
                  <a:ea typeface="微软雅黑" panose="020B0503020204020204" pitchFamily="34" charset="-122"/>
                </a:rPr>
                <a:t>感知</a:t>
              </a:r>
              <a:r>
                <a:rPr lang="en-US" altLang="zh-CN" sz="2200" b="1" dirty="0" smtClean="0">
                  <a:latin typeface="微软雅黑" panose="020B0503020204020204" pitchFamily="34" charset="-122"/>
                  <a:ea typeface="微软雅黑" panose="020B0503020204020204" pitchFamily="34" charset="-122"/>
                </a:rPr>
                <a:t>⇔</a:t>
              </a:r>
              <a:r>
                <a:rPr lang="zh-CN" altLang="en-US" sz="2200" b="1" dirty="0" smtClean="0">
                  <a:solidFill>
                    <a:srgbClr val="C00000"/>
                  </a:solidFill>
                  <a:latin typeface="微软雅黑" panose="020B0503020204020204" pitchFamily="34" charset="-122"/>
                  <a:ea typeface="微软雅黑" panose="020B0503020204020204" pitchFamily="34" charset="-122"/>
                </a:rPr>
                <a:t>行动</a:t>
              </a:r>
              <a:endParaRPr lang="en-US" altLang="zh-CN" sz="2200" b="1" dirty="0">
                <a:solidFill>
                  <a:srgbClr val="C0000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200" dirty="0" smtClean="0">
                  <a:latin typeface="微软雅黑" panose="020B0503020204020204" pitchFamily="34" charset="-122"/>
                  <a:ea typeface="微软雅黑" panose="020B0503020204020204" pitchFamily="34" charset="-122"/>
                </a:rPr>
                <a:t>强调</a:t>
              </a:r>
              <a:r>
                <a:rPr lang="zh-CN" altLang="en-US" sz="2200" dirty="0">
                  <a:latin typeface="微软雅黑" panose="020B0503020204020204" pitchFamily="34" charset="-122"/>
                  <a:ea typeface="微软雅黑" panose="020B0503020204020204" pitchFamily="34" charset="-122"/>
                </a:rPr>
                <a:t>控制、协同</a:t>
              </a:r>
              <a:endParaRPr lang="en-US" altLang="zh-CN" sz="22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200" dirty="0">
                  <a:latin typeface="微软雅黑" panose="020B0503020204020204" pitchFamily="34" charset="-122"/>
                  <a:ea typeface="微软雅黑" panose="020B0503020204020204" pitchFamily="34" charset="-122"/>
                </a:rPr>
                <a:t>物联网、</a:t>
              </a:r>
              <a:r>
                <a:rPr lang="zh-CN" altLang="en-US" sz="2200" dirty="0" smtClean="0">
                  <a:latin typeface="微软雅黑" panose="020B0503020204020204" pitchFamily="34" charset="-122"/>
                  <a:ea typeface="微软雅黑" panose="020B0503020204020204" pitchFamily="34" charset="-122"/>
                </a:rPr>
                <a:t>智控、自动驾驶、油田</a:t>
              </a:r>
              <a:r>
                <a:rPr lang="zh-CN" altLang="en-US" sz="2200" dirty="0">
                  <a:latin typeface="微软雅黑" panose="020B0503020204020204" pitchFamily="34" charset="-122"/>
                  <a:ea typeface="微软雅黑" panose="020B0503020204020204" pitchFamily="34" charset="-122"/>
                </a:rPr>
                <a:t>数字化</a:t>
              </a:r>
            </a:p>
          </p:txBody>
        </p:sp>
        <p:sp>
          <p:nvSpPr>
            <p:cNvPr id="17" name="对话气泡: 圆角矩形 16"/>
            <p:cNvSpPr/>
            <p:nvPr/>
          </p:nvSpPr>
          <p:spPr>
            <a:xfrm>
              <a:off x="3248303" y="5133532"/>
              <a:ext cx="2344282" cy="352063"/>
            </a:xfrm>
            <a:prstGeom prst="wedgeRoundRectCallout">
              <a:avLst>
                <a:gd name="adj1" fmla="val 61717"/>
                <a:gd name="adj2" fmla="val -772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b="1" dirty="0">
                  <a:latin typeface="Arial" panose="020B0604020202020204" pitchFamily="34" charset="0"/>
                  <a:ea typeface="方正粗宋简体" panose="03000509000000000000" pitchFamily="65" charset="-122"/>
                </a:rPr>
                <a:t>干就完了！</a:t>
              </a:r>
            </a:p>
          </p:txBody>
        </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l="14427" t="20944" r="3766"/>
            <a:stretch>
              <a:fillRect/>
            </a:stretch>
          </p:blipFill>
          <p:spPr>
            <a:xfrm flipH="1">
              <a:off x="5870600" y="5025053"/>
              <a:ext cx="974094" cy="683417"/>
            </a:xfrm>
            <a:prstGeom prst="rect">
              <a:avLst/>
            </a:prstGeom>
          </p:spPr>
        </p:pic>
      </p:grpSp>
      <p:grpSp>
        <p:nvGrpSpPr>
          <p:cNvPr id="26" name="组合 25"/>
          <p:cNvGrpSpPr/>
          <p:nvPr/>
        </p:nvGrpSpPr>
        <p:grpSpPr>
          <a:xfrm>
            <a:off x="148145" y="1603230"/>
            <a:ext cx="461665" cy="4904887"/>
            <a:chOff x="206513" y="1725283"/>
            <a:chExt cx="461665" cy="4218317"/>
          </a:xfrm>
        </p:grpSpPr>
        <p:cxnSp>
          <p:nvCxnSpPr>
            <p:cNvPr id="23" name="直接箭头连接符 22"/>
            <p:cNvCxnSpPr/>
            <p:nvPr/>
          </p:nvCxnSpPr>
          <p:spPr>
            <a:xfrm>
              <a:off x="603848" y="1725283"/>
              <a:ext cx="0" cy="4218317"/>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06513" y="1969466"/>
              <a:ext cx="461665" cy="1015663"/>
            </a:xfrm>
            <a:prstGeom prst="rect">
              <a:avLst/>
            </a:prstGeom>
            <a:noFill/>
          </p:spPr>
          <p:txBody>
            <a:bodyPr vert="eaVert" wrap="none" rtlCol="0">
              <a:spAutoFit/>
            </a:bodyPr>
            <a:lstStyle/>
            <a:p>
              <a:r>
                <a:rPr lang="zh-CN" altLang="en-US" dirty="0">
                  <a:latin typeface="Arial" panose="020B0604020202020204" pitchFamily="34" charset="0"/>
                  <a:ea typeface="方正粗宋简体" panose="03000509000000000000" pitchFamily="65" charset="-122"/>
                </a:rPr>
                <a:t>逻辑理性</a:t>
              </a:r>
            </a:p>
          </p:txBody>
        </p:sp>
        <p:sp>
          <p:nvSpPr>
            <p:cNvPr id="25" name="文本框 24"/>
            <p:cNvSpPr txBox="1"/>
            <p:nvPr/>
          </p:nvSpPr>
          <p:spPr>
            <a:xfrm>
              <a:off x="206513" y="4696845"/>
              <a:ext cx="461665" cy="1015663"/>
            </a:xfrm>
            <a:prstGeom prst="rect">
              <a:avLst/>
            </a:prstGeom>
            <a:noFill/>
          </p:spPr>
          <p:txBody>
            <a:bodyPr vert="eaVert" wrap="none" rtlCol="0">
              <a:spAutoFit/>
            </a:bodyPr>
            <a:lstStyle/>
            <a:p>
              <a:r>
                <a:rPr lang="zh-CN" altLang="en-US" dirty="0">
                  <a:latin typeface="Arial" panose="020B0604020202020204" pitchFamily="34" charset="0"/>
                  <a:ea typeface="方正粗宋简体" panose="03000509000000000000" pitchFamily="65" charset="-122"/>
                </a:rPr>
                <a:t>实践感性</a:t>
              </a:r>
            </a:p>
          </p:txBody>
        </p:sp>
      </p:grpSp>
      <p:sp>
        <p:nvSpPr>
          <p:cNvPr id="5" name="文本框 4"/>
          <p:cNvSpPr txBox="1"/>
          <p:nvPr/>
        </p:nvSpPr>
        <p:spPr>
          <a:xfrm>
            <a:off x="5870601" y="524823"/>
            <a:ext cx="2646878" cy="461665"/>
          </a:xfrm>
          <a:prstGeom prst="rect">
            <a:avLst/>
          </a:prstGeom>
          <a:noFill/>
        </p:spPr>
        <p:txBody>
          <a:bodyPr wrap="none" rtlCol="0">
            <a:spAutoFit/>
          </a:bodyPr>
          <a:lstStyle/>
          <a:p>
            <a:r>
              <a:rPr lang="zh-CN" altLang="en-US" sz="24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基于对智能的认识</a:t>
            </a:r>
            <a:endPar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cxnSp>
        <p:nvCxnSpPr>
          <p:cNvPr id="39" name="直接连接符 38"/>
          <p:cNvCxnSpPr/>
          <p:nvPr/>
        </p:nvCxnSpPr>
        <p:spPr>
          <a:xfrm>
            <a:off x="8560699" y="1587268"/>
            <a:ext cx="0" cy="4920849"/>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0211699" y="1587268"/>
            <a:ext cx="0" cy="4920849"/>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7409378" y="1264413"/>
            <a:ext cx="697627" cy="400110"/>
          </a:xfrm>
          <a:prstGeom prst="rect">
            <a:avLst/>
          </a:prstGeom>
          <a:noFill/>
        </p:spPr>
        <p:txBody>
          <a:bodyPr wrap="none" rtlCol="0">
            <a:spAutoFit/>
          </a:bodyPr>
          <a:lstStyle/>
          <a:p>
            <a:pPr algn="ctr"/>
            <a:r>
              <a:rPr lang="zh-CN" altLang="en-US" sz="2000" dirty="0" smtClean="0">
                <a:latin typeface="微软雅黑 Light" panose="020B0502040204020203" pitchFamily="34" charset="-122"/>
                <a:ea typeface="微软雅黑 Light" panose="020B0502040204020203" pitchFamily="34" charset="-122"/>
              </a:rPr>
              <a:t>早期</a:t>
            </a:r>
            <a:endParaRPr lang="zh-CN" altLang="en-US" sz="2000" dirty="0">
              <a:latin typeface="微软雅黑 Light" panose="020B0502040204020203" pitchFamily="34" charset="-122"/>
              <a:ea typeface="微软雅黑 Light" panose="020B0502040204020203" pitchFamily="34" charset="-122"/>
            </a:endParaRPr>
          </a:p>
        </p:txBody>
      </p:sp>
      <p:sp>
        <p:nvSpPr>
          <p:cNvPr id="42" name="文本框 41"/>
          <p:cNvSpPr txBox="1"/>
          <p:nvPr/>
        </p:nvSpPr>
        <p:spPr>
          <a:xfrm>
            <a:off x="9005924" y="1264413"/>
            <a:ext cx="697627" cy="400110"/>
          </a:xfrm>
          <a:prstGeom prst="rect">
            <a:avLst/>
          </a:prstGeom>
          <a:noFill/>
        </p:spPr>
        <p:txBody>
          <a:bodyPr wrap="none" rtlCol="0">
            <a:spAutoFit/>
          </a:bodyPr>
          <a:lstStyle/>
          <a:p>
            <a:pPr algn="ctr"/>
            <a:r>
              <a:rPr lang="zh-CN" altLang="en-US" sz="2000" dirty="0" smtClean="0">
                <a:latin typeface="微软雅黑 Light" panose="020B0502040204020203" pitchFamily="34" charset="-122"/>
                <a:ea typeface="微软雅黑 Light" panose="020B0502040204020203" pitchFamily="34" charset="-122"/>
              </a:rPr>
              <a:t>中期</a:t>
            </a:r>
            <a:endParaRPr lang="zh-CN" altLang="en-US" sz="2000" dirty="0">
              <a:latin typeface="微软雅黑 Light" panose="020B0502040204020203" pitchFamily="34" charset="-122"/>
              <a:ea typeface="微软雅黑 Light" panose="020B0502040204020203" pitchFamily="34" charset="-122"/>
            </a:endParaRPr>
          </a:p>
        </p:txBody>
      </p:sp>
      <p:sp>
        <p:nvSpPr>
          <p:cNvPr id="43" name="文本框 42"/>
          <p:cNvSpPr txBox="1"/>
          <p:nvPr/>
        </p:nvSpPr>
        <p:spPr>
          <a:xfrm>
            <a:off x="10711377" y="1264413"/>
            <a:ext cx="697627" cy="400110"/>
          </a:xfrm>
          <a:prstGeom prst="rect">
            <a:avLst/>
          </a:prstGeom>
          <a:noFill/>
        </p:spPr>
        <p:txBody>
          <a:bodyPr wrap="none" rtlCol="0">
            <a:spAutoFit/>
          </a:bodyPr>
          <a:lstStyle/>
          <a:p>
            <a:pPr algn="ctr"/>
            <a:r>
              <a:rPr lang="zh-CN" altLang="en-US" sz="2000" dirty="0" smtClean="0">
                <a:latin typeface="微软雅黑 Light" panose="020B0502040204020203" pitchFamily="34" charset="-122"/>
                <a:ea typeface="微软雅黑 Light" panose="020B0502040204020203" pitchFamily="34" charset="-122"/>
              </a:rPr>
              <a:t>后期</a:t>
            </a:r>
            <a:endParaRPr lang="zh-CN" altLang="en-US" sz="2000" dirty="0">
              <a:latin typeface="微软雅黑 Light" panose="020B0502040204020203" pitchFamily="34" charset="-122"/>
              <a:ea typeface="微软雅黑 Light" panose="020B0502040204020203" pitchFamily="34" charset="-122"/>
            </a:endParaRPr>
          </a:p>
        </p:txBody>
      </p:sp>
      <p:sp>
        <p:nvSpPr>
          <p:cNvPr id="44" name="文本框 43"/>
          <p:cNvSpPr txBox="1"/>
          <p:nvPr/>
        </p:nvSpPr>
        <p:spPr>
          <a:xfrm>
            <a:off x="7129657" y="1640628"/>
            <a:ext cx="1261885" cy="263653"/>
          </a:xfrm>
          <a:prstGeom prst="rect">
            <a:avLst/>
          </a:prstGeom>
          <a:noFill/>
        </p:spPr>
        <p:txBody>
          <a:bodyPr wrap="none" rtlCol="0">
            <a:spAutoFit/>
          </a:bodyPr>
          <a:lstStyle/>
          <a:p>
            <a:pPr algn="ctr"/>
            <a:r>
              <a:rPr lang="zh-CN" altLang="en-US" sz="1400" dirty="0">
                <a:latin typeface="方正粗宋简体" panose="03000509000000000000" pitchFamily="65" charset="-122"/>
                <a:ea typeface="方正粗宋简体" panose="03000509000000000000" pitchFamily="65" charset="-122"/>
              </a:rPr>
              <a:t>初</a:t>
            </a:r>
            <a:r>
              <a:rPr lang="zh-CN" altLang="en-US" sz="1400" dirty="0" smtClean="0">
                <a:latin typeface="方正粗宋简体" panose="03000509000000000000" pitchFamily="65" charset="-122"/>
                <a:ea typeface="方正粗宋简体" panose="03000509000000000000" pitchFamily="65" charset="-122"/>
              </a:rPr>
              <a:t>代专家系统</a:t>
            </a:r>
            <a:endParaRPr lang="zh-CN" altLang="en-US" sz="1400" dirty="0">
              <a:latin typeface="方正粗宋简体" panose="03000509000000000000" pitchFamily="65" charset="-122"/>
              <a:ea typeface="方正粗宋简体" panose="03000509000000000000" pitchFamily="65" charset="-122"/>
            </a:endParaRPr>
          </a:p>
        </p:txBody>
      </p:sp>
      <p:pic>
        <p:nvPicPr>
          <p:cNvPr id="46" name="图片 45"/>
          <p:cNvPicPr>
            <a:picLocks noChangeAspect="1"/>
          </p:cNvPicPr>
          <p:nvPr/>
        </p:nvPicPr>
        <p:blipFill rotWithShape="1">
          <a:blip r:embed="rId5" cstate="print">
            <a:extLst>
              <a:ext uri="{28A0092B-C50C-407E-A947-70E740481C1C}">
                <a14:useLocalDpi xmlns:a14="http://schemas.microsoft.com/office/drawing/2010/main" val="0"/>
              </a:ext>
            </a:extLst>
          </a:blip>
          <a:srcRect l="24339" t="12864" r="23809" b="39728"/>
          <a:stretch>
            <a:fillRect/>
          </a:stretch>
        </p:blipFill>
        <p:spPr>
          <a:xfrm>
            <a:off x="7020864" y="2107777"/>
            <a:ext cx="590034" cy="618912"/>
          </a:xfrm>
          <a:prstGeom prst="rect">
            <a:avLst/>
          </a:prstGeom>
        </p:spPr>
      </p:pic>
      <p:sp>
        <p:nvSpPr>
          <p:cNvPr id="47" name="文本框 46"/>
          <p:cNvSpPr txBox="1"/>
          <p:nvPr/>
        </p:nvSpPr>
        <p:spPr>
          <a:xfrm>
            <a:off x="7007804" y="2688428"/>
            <a:ext cx="618945" cy="224105"/>
          </a:xfrm>
          <a:prstGeom prst="rect">
            <a:avLst/>
          </a:prstGeom>
          <a:noFill/>
        </p:spPr>
        <p:txBody>
          <a:bodyPr wrap="none" rtlCol="0">
            <a:spAutoFit/>
          </a:bodyPr>
          <a:lstStyle/>
          <a:p>
            <a:pPr algn="ctr"/>
            <a:r>
              <a:rPr lang="zh-CN" altLang="en-US" sz="1100" dirty="0" smtClean="0">
                <a:latin typeface="微软雅黑 Light" panose="020B0502040204020203" pitchFamily="34" charset="-122"/>
                <a:ea typeface="微软雅黑 Light" panose="020B0502040204020203" pitchFamily="34" charset="-122"/>
              </a:rPr>
              <a:t>费根鲍姆</a:t>
            </a:r>
            <a:endParaRPr lang="zh-CN" altLang="en-US" sz="1100" dirty="0">
              <a:latin typeface="微软雅黑 Light" panose="020B0502040204020203" pitchFamily="34" charset="-122"/>
              <a:ea typeface="微软雅黑 Light" panose="020B0502040204020203" pitchFamily="34" charset="-122"/>
            </a:endParaRPr>
          </a:p>
        </p:txBody>
      </p:sp>
      <p:sp>
        <p:nvSpPr>
          <p:cNvPr id="48" name="矩形 47"/>
          <p:cNvSpPr/>
          <p:nvPr/>
        </p:nvSpPr>
        <p:spPr>
          <a:xfrm>
            <a:off x="7020864" y="1831249"/>
            <a:ext cx="1556836" cy="448210"/>
          </a:xfrm>
          <a:prstGeom prst="rect">
            <a:avLst/>
          </a:prstGeom>
        </p:spPr>
        <p:txBody>
          <a:bodyPr wrap="none">
            <a:spAutoFit/>
          </a:bodyPr>
          <a:lstStyle/>
          <a:p>
            <a:pPr algn="ctr"/>
            <a:r>
              <a:rPr lang="en-US" altLang="zh-CN" sz="1400" dirty="0" smtClean="0">
                <a:solidFill>
                  <a:srgbClr val="333333"/>
                </a:solidFill>
                <a:latin typeface="微软雅黑" panose="020B0503020204020204" pitchFamily="34" charset="-122"/>
                <a:ea typeface="微软雅黑" panose="020B0503020204020204" pitchFamily="34" charset="-122"/>
              </a:rPr>
              <a:t>1968: DENDRAL</a:t>
            </a:r>
          </a:p>
          <a:p>
            <a:pPr algn="ctr"/>
            <a:r>
              <a:rPr lang="zh-CN" altLang="en-US" sz="1400" dirty="0" smtClean="0">
                <a:solidFill>
                  <a:srgbClr val="333333"/>
                </a:solidFill>
                <a:latin typeface="微软雅黑" panose="020B0503020204020204" pitchFamily="34" charset="-122"/>
                <a:ea typeface="微软雅黑" panose="020B0503020204020204" pitchFamily="34" charset="-122"/>
              </a:rPr>
              <a:t>         化学</a:t>
            </a:r>
            <a:r>
              <a:rPr lang="en-US" altLang="zh-CN" sz="1400" dirty="0" smtClean="0">
                <a:solidFill>
                  <a:srgbClr val="333333"/>
                </a:solidFill>
                <a:latin typeface="微软雅黑" panose="020B0503020204020204" pitchFamily="34" charset="-122"/>
                <a:ea typeface="微软雅黑" panose="020B0503020204020204" pitchFamily="34" charset="-122"/>
              </a:rPr>
              <a:t>ES</a:t>
            </a:r>
            <a:endParaRPr lang="zh-CN" altLang="en-US" sz="1400"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7799276" y="2338410"/>
            <a:ext cx="543739" cy="52322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zh-CN" altLang="en-US" sz="1400" b="1" dirty="0" smtClean="0">
                <a:latin typeface="微软雅黑" panose="020B0503020204020204" pitchFamily="34" charset="-122"/>
                <a:ea typeface="微软雅黑" panose="020B0503020204020204" pitchFamily="34" charset="-122"/>
              </a:rPr>
              <a:t>专业</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应用</a:t>
            </a:r>
            <a:endParaRPr lang="zh-CN" altLang="en-US" sz="1400" b="1" dirty="0">
              <a:latin typeface="微软雅黑" panose="020B0503020204020204" pitchFamily="34" charset="-122"/>
              <a:ea typeface="微软雅黑" panose="020B0503020204020204" pitchFamily="34" charset="-122"/>
            </a:endParaRPr>
          </a:p>
        </p:txBody>
      </p:sp>
      <p:sp>
        <p:nvSpPr>
          <p:cNvPr id="50" name="矩形 49"/>
          <p:cNvSpPr/>
          <p:nvPr/>
        </p:nvSpPr>
        <p:spPr>
          <a:xfrm>
            <a:off x="8637587" y="1831249"/>
            <a:ext cx="1422185" cy="263653"/>
          </a:xfrm>
          <a:prstGeom prst="rect">
            <a:avLst/>
          </a:prstGeom>
        </p:spPr>
        <p:txBody>
          <a:bodyPr wrap="none">
            <a:spAutoFit/>
          </a:bodyPr>
          <a:lstStyle/>
          <a:p>
            <a:pPr algn="ctr"/>
            <a:r>
              <a:rPr lang="en-US" altLang="zh-CN" sz="1400" dirty="0" smtClean="0">
                <a:solidFill>
                  <a:srgbClr val="333333"/>
                </a:solidFill>
                <a:latin typeface="微软雅黑" panose="020B0503020204020204" pitchFamily="34" charset="-122"/>
                <a:ea typeface="微软雅黑" panose="020B0503020204020204" pitchFamily="34" charset="-122"/>
              </a:rPr>
              <a:t>1990: </a:t>
            </a:r>
            <a:r>
              <a:rPr lang="zh-CN" altLang="en-US" sz="1400" dirty="0" smtClean="0">
                <a:solidFill>
                  <a:srgbClr val="333333"/>
                </a:solidFill>
                <a:latin typeface="微软雅黑" panose="020B0503020204020204" pitchFamily="34" charset="-122"/>
                <a:ea typeface="微软雅黑" panose="020B0503020204020204" pitchFamily="34" charset="-122"/>
              </a:rPr>
              <a:t>达到巅峰</a:t>
            </a:r>
            <a:endParaRPr lang="zh-CN" altLang="en-US" sz="1400" dirty="0">
              <a:latin typeface="微软雅黑" panose="020B0503020204020204" pitchFamily="34" charset="-122"/>
              <a:ea typeface="微软雅黑" panose="020B0503020204020204" pitchFamily="34" charset="-122"/>
            </a:endParaRPr>
          </a:p>
        </p:txBody>
      </p:sp>
      <p:sp>
        <p:nvSpPr>
          <p:cNvPr id="51" name="文本框 50"/>
          <p:cNvSpPr txBox="1"/>
          <p:nvPr/>
        </p:nvSpPr>
        <p:spPr>
          <a:xfrm>
            <a:off x="8740561" y="1640628"/>
            <a:ext cx="1261885" cy="263653"/>
          </a:xfrm>
          <a:prstGeom prst="rect">
            <a:avLst/>
          </a:prstGeom>
          <a:noFill/>
        </p:spPr>
        <p:txBody>
          <a:bodyPr wrap="none" rtlCol="0">
            <a:spAutoFit/>
          </a:bodyPr>
          <a:lstStyle/>
          <a:p>
            <a:pPr algn="ctr"/>
            <a:r>
              <a:rPr lang="zh-CN" altLang="en-US" sz="1400" dirty="0">
                <a:latin typeface="方正粗宋简体" panose="03000509000000000000" pitchFamily="65" charset="-122"/>
                <a:ea typeface="方正粗宋简体" panose="03000509000000000000" pitchFamily="65" charset="-122"/>
              </a:rPr>
              <a:t>次代</a:t>
            </a:r>
            <a:r>
              <a:rPr lang="zh-CN" altLang="en-US" sz="1400" dirty="0" smtClean="0">
                <a:latin typeface="方正粗宋简体" panose="03000509000000000000" pitchFamily="65" charset="-122"/>
                <a:ea typeface="方正粗宋简体" panose="03000509000000000000" pitchFamily="65" charset="-122"/>
              </a:rPr>
              <a:t>专家系统</a:t>
            </a:r>
            <a:endParaRPr lang="zh-CN" altLang="en-US" sz="1400" dirty="0">
              <a:latin typeface="方正粗宋简体" panose="03000509000000000000" pitchFamily="65" charset="-122"/>
              <a:ea typeface="方正粗宋简体" panose="03000509000000000000" pitchFamily="65" charset="-122"/>
            </a:endParaRPr>
          </a:p>
        </p:txBody>
      </p:sp>
      <p:sp>
        <p:nvSpPr>
          <p:cNvPr id="52" name="文本框 51"/>
          <p:cNvSpPr txBox="1"/>
          <p:nvPr/>
        </p:nvSpPr>
        <p:spPr>
          <a:xfrm>
            <a:off x="8611499" y="2127008"/>
            <a:ext cx="1506036" cy="30777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rPr>
              <a:t>各行各业应用</a:t>
            </a:r>
            <a:endParaRPr lang="zh-CN" altLang="en-US" sz="1400" b="1" dirty="0">
              <a:latin typeface="微软雅黑" panose="020B0503020204020204" pitchFamily="34" charset="-122"/>
              <a:ea typeface="微软雅黑" panose="020B0503020204020204" pitchFamily="34" charset="-122"/>
            </a:endParaRPr>
          </a:p>
        </p:txBody>
      </p:sp>
      <p:sp>
        <p:nvSpPr>
          <p:cNvPr id="53" name="矩形 52"/>
          <p:cNvSpPr/>
          <p:nvPr/>
        </p:nvSpPr>
        <p:spPr>
          <a:xfrm>
            <a:off x="8595067" y="2407302"/>
            <a:ext cx="1620957" cy="448210"/>
          </a:xfrm>
          <a:prstGeom prst="rect">
            <a:avLst/>
          </a:prstGeom>
        </p:spPr>
        <p:txBody>
          <a:bodyPr wrap="none">
            <a:spAutoFit/>
          </a:bodyPr>
          <a:lstStyle/>
          <a:p>
            <a:pPr algn="ctr"/>
            <a:r>
              <a:rPr lang="zh-CN" altLang="en-US" sz="1400" dirty="0" smtClean="0">
                <a:solidFill>
                  <a:srgbClr val="333333"/>
                </a:solidFill>
                <a:latin typeface="微软雅黑" panose="020B0503020204020204" pitchFamily="34" charset="-122"/>
                <a:ea typeface="微软雅黑" panose="020B0503020204020204" pitchFamily="34" charset="-122"/>
              </a:rPr>
              <a:t>但很快因过度理性</a:t>
            </a:r>
            <a:endParaRPr lang="en-US" altLang="zh-CN" sz="1400" dirty="0" smtClean="0">
              <a:solidFill>
                <a:srgbClr val="333333"/>
              </a:solidFill>
              <a:latin typeface="微软雅黑" panose="020B0503020204020204" pitchFamily="34" charset="-122"/>
              <a:ea typeface="微软雅黑" panose="020B0503020204020204" pitchFamily="34" charset="-122"/>
            </a:endParaRPr>
          </a:p>
          <a:p>
            <a:pPr algn="ctr"/>
            <a:r>
              <a:rPr lang="zh-CN" altLang="en-US" sz="1400" dirty="0" smtClean="0">
                <a:solidFill>
                  <a:srgbClr val="333333"/>
                </a:solidFill>
                <a:latin typeface="微软雅黑" panose="020B0503020204020204" pitchFamily="34" charset="-122"/>
                <a:ea typeface="微软雅黑" panose="020B0503020204020204" pitchFamily="34" charset="-122"/>
              </a:rPr>
              <a:t>逐渐走入死胡同</a:t>
            </a:r>
            <a:endParaRPr lang="zh-CN" altLang="en-US" sz="1400" dirty="0">
              <a:latin typeface="微软雅黑" panose="020B0503020204020204" pitchFamily="34" charset="-122"/>
              <a:ea typeface="微软雅黑" panose="020B0503020204020204" pitchFamily="34" charset="-122"/>
            </a:endParaRPr>
          </a:p>
        </p:txBody>
      </p:sp>
      <p:sp>
        <p:nvSpPr>
          <p:cNvPr id="54" name="文本框 53"/>
          <p:cNvSpPr txBox="1"/>
          <p:nvPr/>
        </p:nvSpPr>
        <p:spPr>
          <a:xfrm>
            <a:off x="10392880" y="1640628"/>
            <a:ext cx="1441420" cy="263653"/>
          </a:xfrm>
          <a:prstGeom prst="rect">
            <a:avLst/>
          </a:prstGeom>
          <a:noFill/>
        </p:spPr>
        <p:txBody>
          <a:bodyPr wrap="none" rtlCol="0">
            <a:spAutoFit/>
          </a:bodyPr>
          <a:lstStyle/>
          <a:p>
            <a:pPr algn="ctr"/>
            <a:r>
              <a:rPr lang="zh-CN" altLang="en-US" sz="1400" dirty="0" smtClean="0">
                <a:latin typeface="方正粗宋简体" panose="03000509000000000000" pitchFamily="65" charset="-122"/>
                <a:ea typeface="方正粗宋简体" panose="03000509000000000000" pitchFamily="65" charset="-122"/>
              </a:rPr>
              <a:t>新一代专家系统</a:t>
            </a:r>
            <a:endParaRPr lang="zh-CN" altLang="en-US" sz="1400" dirty="0">
              <a:latin typeface="方正粗宋简体" panose="03000509000000000000" pitchFamily="65" charset="-122"/>
              <a:ea typeface="方正粗宋简体" panose="03000509000000000000" pitchFamily="65" charset="-122"/>
            </a:endParaRPr>
          </a:p>
        </p:txBody>
      </p:sp>
      <p:pic>
        <p:nvPicPr>
          <p:cNvPr id="55" name="图片 54"/>
          <p:cNvPicPr>
            <a:picLocks noChangeAspect="1"/>
          </p:cNvPicPr>
          <p:nvPr/>
        </p:nvPicPr>
        <p:blipFill rotWithShape="1">
          <a:blip r:embed="rId6" cstate="print">
            <a:extLst>
              <a:ext uri="{28A0092B-C50C-407E-A947-70E740481C1C}">
                <a14:useLocalDpi xmlns:a14="http://schemas.microsoft.com/office/drawing/2010/main" val="0"/>
              </a:ext>
            </a:extLst>
          </a:blip>
          <a:srcRect l="5970" t="27956" r="7508" b="28666"/>
          <a:stretch>
            <a:fillRect/>
          </a:stretch>
        </p:blipFill>
        <p:spPr>
          <a:xfrm>
            <a:off x="10762223" y="1889843"/>
            <a:ext cx="702733" cy="200937"/>
          </a:xfrm>
          <a:prstGeom prst="rect">
            <a:avLst/>
          </a:prstGeom>
        </p:spPr>
      </p:pic>
      <p:sp>
        <p:nvSpPr>
          <p:cNvPr id="56" name="矩形 55"/>
          <p:cNvSpPr/>
          <p:nvPr/>
        </p:nvSpPr>
        <p:spPr>
          <a:xfrm>
            <a:off x="10411800" y="2032755"/>
            <a:ext cx="1422184" cy="448210"/>
          </a:xfrm>
          <a:prstGeom prst="rect">
            <a:avLst/>
          </a:prstGeom>
        </p:spPr>
        <p:txBody>
          <a:bodyPr wrap="none">
            <a:spAutoFit/>
          </a:bodyPr>
          <a:lstStyle/>
          <a:p>
            <a:pPr algn="ctr"/>
            <a:r>
              <a:rPr lang="en-US" altLang="zh-CN" sz="1400" dirty="0" smtClean="0">
                <a:solidFill>
                  <a:srgbClr val="333333"/>
                </a:solidFill>
                <a:latin typeface="微软雅黑" panose="020B0503020204020204" pitchFamily="34" charset="-122"/>
                <a:ea typeface="微软雅黑" panose="020B0503020204020204" pitchFamily="34" charset="-122"/>
              </a:rPr>
              <a:t>2012: </a:t>
            </a:r>
            <a:r>
              <a:rPr lang="zh-CN" altLang="en-US" sz="1400" dirty="0" smtClean="0">
                <a:solidFill>
                  <a:srgbClr val="333333"/>
                </a:solidFill>
                <a:latin typeface="微软雅黑" panose="020B0503020204020204" pitchFamily="34" charset="-122"/>
                <a:ea typeface="微软雅黑" panose="020B0503020204020204" pitchFamily="34" charset="-122"/>
              </a:rPr>
              <a:t>知识图谱</a:t>
            </a:r>
            <a:endParaRPr lang="en-US" altLang="zh-CN" sz="1400" dirty="0" smtClean="0">
              <a:solidFill>
                <a:srgbClr val="333333"/>
              </a:solidFill>
              <a:latin typeface="微软雅黑" panose="020B0503020204020204" pitchFamily="34" charset="-122"/>
              <a:ea typeface="微软雅黑" panose="020B0503020204020204" pitchFamily="34" charset="-122"/>
            </a:endParaRPr>
          </a:p>
          <a:p>
            <a:pPr algn="ctr"/>
            <a:r>
              <a:rPr lang="zh-CN" altLang="en-US" sz="1400" dirty="0" smtClean="0">
                <a:solidFill>
                  <a:srgbClr val="333333"/>
                </a:solidFill>
                <a:latin typeface="微软雅黑" panose="020B0503020204020204" pitchFamily="34" charset="-122"/>
                <a:ea typeface="微软雅黑" panose="020B0503020204020204" pitchFamily="34" charset="-122"/>
              </a:rPr>
              <a:t>学习连接主义</a:t>
            </a:r>
            <a:endParaRPr lang="zh-CN" altLang="en-US" sz="1400" dirty="0">
              <a:latin typeface="微软雅黑" panose="020B0503020204020204" pitchFamily="34" charset="-122"/>
              <a:ea typeface="微软雅黑" panose="020B0503020204020204" pitchFamily="34" charset="-122"/>
            </a:endParaRPr>
          </a:p>
        </p:txBody>
      </p:sp>
      <p:sp>
        <p:nvSpPr>
          <p:cNvPr id="57" name="文本框 56"/>
          <p:cNvSpPr txBox="1"/>
          <p:nvPr/>
        </p:nvSpPr>
        <p:spPr>
          <a:xfrm>
            <a:off x="10337694" y="2519771"/>
            <a:ext cx="1506036" cy="30777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rPr>
              <a:t>应用迅速发展</a:t>
            </a:r>
            <a:endParaRPr lang="zh-CN" altLang="en-US" sz="1400" b="1" dirty="0">
              <a:latin typeface="微软雅黑" panose="020B0503020204020204" pitchFamily="34" charset="-122"/>
              <a:ea typeface="微软雅黑" panose="020B0503020204020204" pitchFamily="34" charset="-122"/>
            </a:endParaRPr>
          </a:p>
        </p:txBody>
      </p:sp>
      <p:sp>
        <p:nvSpPr>
          <p:cNvPr id="60" name="任意多边形 59"/>
          <p:cNvSpPr/>
          <p:nvPr/>
        </p:nvSpPr>
        <p:spPr>
          <a:xfrm>
            <a:off x="7705565" y="2878666"/>
            <a:ext cx="3843867" cy="211667"/>
          </a:xfrm>
          <a:custGeom>
            <a:avLst/>
            <a:gdLst>
              <a:gd name="connsiteX0" fmla="*/ 0 w 3843867"/>
              <a:gd name="connsiteY0" fmla="*/ 211667 h 211667"/>
              <a:gd name="connsiteX1" fmla="*/ 1879600 w 3843867"/>
              <a:gd name="connsiteY1" fmla="*/ 8467 h 211667"/>
              <a:gd name="connsiteX2" fmla="*/ 3471334 w 3843867"/>
              <a:gd name="connsiteY2" fmla="*/ 169333 h 211667"/>
              <a:gd name="connsiteX3" fmla="*/ 3843867 w 3843867"/>
              <a:gd name="connsiteY3" fmla="*/ 0 h 211667"/>
            </a:gdLst>
            <a:ahLst/>
            <a:cxnLst>
              <a:cxn ang="0">
                <a:pos x="connsiteX0" y="connsiteY0"/>
              </a:cxn>
              <a:cxn ang="0">
                <a:pos x="connsiteX1" y="connsiteY1"/>
              </a:cxn>
              <a:cxn ang="0">
                <a:pos x="connsiteX2" y="connsiteY2"/>
              </a:cxn>
              <a:cxn ang="0">
                <a:pos x="connsiteX3" y="connsiteY3"/>
              </a:cxn>
            </a:cxnLst>
            <a:rect l="l" t="t" r="r" b="b"/>
            <a:pathLst>
              <a:path w="3843867" h="211667">
                <a:moveTo>
                  <a:pt x="0" y="211667"/>
                </a:moveTo>
                <a:lnTo>
                  <a:pt x="1879600" y="8467"/>
                </a:lnTo>
                <a:lnTo>
                  <a:pt x="3471334" y="169333"/>
                </a:lnTo>
                <a:lnTo>
                  <a:pt x="3843867" y="0"/>
                </a:lnTo>
              </a:path>
            </a:pathLst>
          </a:custGeom>
          <a:noFill/>
          <a:ln w="50800">
            <a:solidFill>
              <a:srgbClr val="FF0000"/>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6950121" y="3206965"/>
            <a:ext cx="1620957" cy="307777"/>
          </a:xfrm>
          <a:prstGeom prst="rect">
            <a:avLst/>
          </a:prstGeom>
          <a:noFill/>
        </p:spPr>
        <p:txBody>
          <a:bodyPr wrap="none" rtlCol="0">
            <a:spAutoFit/>
          </a:bodyPr>
          <a:lstStyle/>
          <a:p>
            <a:pPr algn="ctr"/>
            <a:r>
              <a:rPr lang="zh-CN" altLang="en-US" sz="1400" dirty="0">
                <a:latin typeface="方正粗宋简体" panose="03000509000000000000" pitchFamily="65" charset="-122"/>
                <a:ea typeface="方正粗宋简体" panose="03000509000000000000" pitchFamily="65" charset="-122"/>
              </a:rPr>
              <a:t>人工神经网络模型</a:t>
            </a:r>
          </a:p>
        </p:txBody>
      </p:sp>
      <p:grpSp>
        <p:nvGrpSpPr>
          <p:cNvPr id="66" name="组合 65"/>
          <p:cNvGrpSpPr/>
          <p:nvPr/>
        </p:nvGrpSpPr>
        <p:grpSpPr>
          <a:xfrm>
            <a:off x="7028234" y="3405453"/>
            <a:ext cx="1505514" cy="1184242"/>
            <a:chOff x="7086602" y="3391749"/>
            <a:chExt cx="1505514" cy="1423722"/>
          </a:xfrm>
        </p:grpSpPr>
        <p:sp>
          <p:nvSpPr>
            <p:cNvPr id="62" name="矩形 61"/>
            <p:cNvSpPr/>
            <p:nvPr/>
          </p:nvSpPr>
          <p:spPr>
            <a:xfrm>
              <a:off x="7661098" y="3391749"/>
              <a:ext cx="829073" cy="692497"/>
            </a:xfrm>
            <a:prstGeom prst="rect">
              <a:avLst/>
            </a:prstGeom>
          </p:spPr>
          <p:txBody>
            <a:bodyPr wrap="none">
              <a:spAutoFit/>
            </a:bodyPr>
            <a:lstStyle/>
            <a:p>
              <a:pPr algn="ctr"/>
              <a:r>
                <a:rPr lang="zh-CN" altLang="en-US" sz="1100" dirty="0">
                  <a:latin typeface="微软雅黑 Light" panose="020B0502040204020203" pitchFamily="34" charset="-122"/>
                  <a:ea typeface="微软雅黑 Light" panose="020B0502040204020203" pitchFamily="34" charset="-122"/>
                </a:rPr>
                <a:t>麦卡洛克</a:t>
              </a:r>
              <a:endParaRPr lang="en-US" altLang="zh-CN" sz="1100" dirty="0">
                <a:latin typeface="微软雅黑 Light" panose="020B0502040204020203" pitchFamily="34" charset="-122"/>
                <a:ea typeface="微软雅黑 Light" panose="020B0502040204020203" pitchFamily="34" charset="-122"/>
              </a:endParaRPr>
            </a:p>
            <a:p>
              <a:pPr algn="ctr"/>
              <a:r>
                <a:rPr lang="en-US" altLang="zh-CN" sz="1400" dirty="0" smtClean="0">
                  <a:solidFill>
                    <a:srgbClr val="333333"/>
                  </a:solidFill>
                  <a:latin typeface="微软雅黑" panose="020B0503020204020204" pitchFamily="34" charset="-122"/>
                  <a:ea typeface="微软雅黑" panose="020B0503020204020204" pitchFamily="34" charset="-122"/>
                </a:rPr>
                <a:t>1943</a:t>
              </a:r>
            </a:p>
            <a:p>
              <a:pPr algn="ctr"/>
              <a:r>
                <a:rPr lang="en-US" altLang="zh-CN" sz="1400" dirty="0" smtClean="0">
                  <a:solidFill>
                    <a:srgbClr val="333333"/>
                  </a:solidFill>
                  <a:latin typeface="微软雅黑" panose="020B0503020204020204" pitchFamily="34" charset="-122"/>
                  <a:ea typeface="微软雅黑" panose="020B0503020204020204" pitchFamily="34" charset="-122"/>
                </a:rPr>
                <a:t>MP</a:t>
              </a:r>
              <a:r>
                <a:rPr lang="zh-CN" altLang="en-US" sz="1400" dirty="0" smtClean="0">
                  <a:solidFill>
                    <a:srgbClr val="333333"/>
                  </a:solidFill>
                  <a:latin typeface="微软雅黑" panose="020B0503020204020204" pitchFamily="34" charset="-122"/>
                  <a:ea typeface="微软雅黑" panose="020B0503020204020204" pitchFamily="34" charset="-122"/>
                </a:rPr>
                <a:t>模型</a:t>
              </a:r>
              <a:endParaRPr lang="zh-CN" altLang="en-US" sz="1400" dirty="0">
                <a:latin typeface="微软雅黑" panose="020B0503020204020204" pitchFamily="34" charset="-122"/>
                <a:ea typeface="微软雅黑" panose="020B0503020204020204" pitchFamily="34" charset="-122"/>
              </a:endParaRPr>
            </a:p>
          </p:txBody>
        </p:sp>
        <p:pic>
          <p:nvPicPr>
            <p:cNvPr id="63" name="图片 62"/>
            <p:cNvPicPr>
              <a:picLocks noChangeAspect="1"/>
            </p:cNvPicPr>
            <p:nvPr/>
          </p:nvPicPr>
          <p:blipFill rotWithShape="1">
            <a:blip r:embed="rId7">
              <a:extLst>
                <a:ext uri="{28A0092B-C50C-407E-A947-70E740481C1C}">
                  <a14:useLocalDpi xmlns:a14="http://schemas.microsoft.com/office/drawing/2010/main" val="0"/>
                </a:ext>
              </a:extLst>
            </a:blip>
            <a:srcRect l="49722" t="4034" r="22778" b="53380"/>
            <a:stretch>
              <a:fillRect/>
            </a:stretch>
          </p:blipFill>
          <p:spPr>
            <a:xfrm>
              <a:off x="7086602" y="3484421"/>
              <a:ext cx="506858" cy="645092"/>
            </a:xfrm>
            <a:prstGeom prst="rect">
              <a:avLst/>
            </a:prstGeom>
          </p:spPr>
        </p:pic>
        <p:pic>
          <p:nvPicPr>
            <p:cNvPr id="64" name="图片 63"/>
            <p:cNvPicPr>
              <a:picLocks noChangeAspect="1"/>
            </p:cNvPicPr>
            <p:nvPr/>
          </p:nvPicPr>
          <p:blipFill rotWithShape="1">
            <a:blip r:embed="rId8" cstate="print">
              <a:extLst>
                <a:ext uri="{28A0092B-C50C-407E-A947-70E740481C1C}">
                  <a14:useLocalDpi xmlns:a14="http://schemas.microsoft.com/office/drawing/2010/main" val="0"/>
                </a:ext>
              </a:extLst>
            </a:blip>
            <a:srcRect l="20219" t="10494" r="16159" b="23333"/>
            <a:stretch>
              <a:fillRect/>
            </a:stretch>
          </p:blipFill>
          <p:spPr>
            <a:xfrm>
              <a:off x="7086602" y="4159610"/>
              <a:ext cx="506858" cy="655861"/>
            </a:xfrm>
            <a:prstGeom prst="rect">
              <a:avLst/>
            </a:prstGeom>
          </p:spPr>
        </p:pic>
        <p:sp>
          <p:nvSpPr>
            <p:cNvPr id="65" name="矩形 64"/>
            <p:cNvSpPr/>
            <p:nvPr/>
          </p:nvSpPr>
          <p:spPr>
            <a:xfrm>
              <a:off x="7575491" y="4101876"/>
              <a:ext cx="1016625" cy="692497"/>
            </a:xfrm>
            <a:prstGeom prst="rect">
              <a:avLst/>
            </a:prstGeom>
          </p:spPr>
          <p:txBody>
            <a:bodyPr wrap="none">
              <a:spAutoFit/>
            </a:bodyPr>
            <a:lstStyle/>
            <a:p>
              <a:pPr algn="ctr"/>
              <a:r>
                <a:rPr lang="zh-CN" altLang="en-US" sz="1100" dirty="0" smtClean="0">
                  <a:latin typeface="微软雅黑 Light" panose="020B0502040204020203" pitchFamily="34" charset="-122"/>
                  <a:ea typeface="微软雅黑 Light" panose="020B0502040204020203" pitchFamily="34" charset="-122"/>
                </a:rPr>
                <a:t>赫布</a:t>
              </a:r>
              <a:endParaRPr lang="en-US" altLang="zh-CN" sz="1100" dirty="0" smtClean="0">
                <a:latin typeface="微软雅黑 Light" panose="020B0502040204020203" pitchFamily="34" charset="-122"/>
                <a:ea typeface="微软雅黑 Light" panose="020B0502040204020203" pitchFamily="34" charset="-122"/>
              </a:endParaRPr>
            </a:p>
            <a:p>
              <a:pPr algn="ctr"/>
              <a:r>
                <a:rPr lang="en-US" altLang="zh-CN" sz="1400" dirty="0" smtClean="0">
                  <a:solidFill>
                    <a:srgbClr val="333333"/>
                  </a:solidFill>
                  <a:latin typeface="微软雅黑" panose="020B0503020204020204" pitchFamily="34" charset="-122"/>
                  <a:ea typeface="微软雅黑" panose="020B0503020204020204" pitchFamily="34" charset="-122"/>
                </a:rPr>
                <a:t>1949</a:t>
              </a:r>
            </a:p>
            <a:p>
              <a:pPr algn="ctr"/>
              <a:r>
                <a:rPr lang="en-US" altLang="zh-CN" sz="1400" dirty="0" err="1" smtClean="0">
                  <a:solidFill>
                    <a:srgbClr val="333333"/>
                  </a:solidFill>
                  <a:latin typeface="微软雅黑" panose="020B0503020204020204" pitchFamily="34" charset="-122"/>
                  <a:ea typeface="微软雅黑" panose="020B0503020204020204" pitchFamily="34" charset="-122"/>
                </a:rPr>
                <a:t>Hebb</a:t>
              </a:r>
              <a:r>
                <a:rPr lang="zh-CN" altLang="en-US" sz="1400" dirty="0" smtClean="0">
                  <a:solidFill>
                    <a:srgbClr val="333333"/>
                  </a:solidFill>
                  <a:latin typeface="微软雅黑" panose="020B0503020204020204" pitchFamily="34" charset="-122"/>
                  <a:ea typeface="微软雅黑" panose="020B0503020204020204" pitchFamily="34" charset="-122"/>
                </a:rPr>
                <a:t>算法</a:t>
              </a:r>
              <a:endParaRPr lang="zh-CN" altLang="en-US" sz="1400" dirty="0">
                <a:latin typeface="微软雅黑" panose="020B0503020204020204" pitchFamily="34" charset="-122"/>
                <a:ea typeface="微软雅黑" panose="020B0503020204020204" pitchFamily="34" charset="-122"/>
              </a:endParaRPr>
            </a:p>
          </p:txBody>
        </p:sp>
      </p:grpSp>
      <p:sp>
        <p:nvSpPr>
          <p:cNvPr id="67" name="文本框 66"/>
          <p:cNvSpPr txBox="1"/>
          <p:nvPr/>
        </p:nvSpPr>
        <p:spPr>
          <a:xfrm>
            <a:off x="8934794" y="3206965"/>
            <a:ext cx="902811" cy="307777"/>
          </a:xfrm>
          <a:prstGeom prst="rect">
            <a:avLst/>
          </a:prstGeom>
          <a:noFill/>
        </p:spPr>
        <p:txBody>
          <a:bodyPr wrap="none" rtlCol="0">
            <a:spAutoFit/>
          </a:bodyPr>
          <a:lstStyle/>
          <a:p>
            <a:pPr algn="ctr"/>
            <a:r>
              <a:rPr lang="zh-CN" altLang="en-US" sz="1400" dirty="0" smtClean="0">
                <a:latin typeface="方正粗宋简体" panose="03000509000000000000" pitchFamily="65" charset="-122"/>
                <a:ea typeface="方正粗宋简体" panose="03000509000000000000" pitchFamily="65" charset="-122"/>
              </a:rPr>
              <a:t>算法改进</a:t>
            </a:r>
            <a:endParaRPr lang="zh-CN" altLang="en-US" sz="1400" dirty="0">
              <a:latin typeface="方正粗宋简体" panose="03000509000000000000" pitchFamily="65" charset="-122"/>
              <a:ea typeface="方正粗宋简体" panose="03000509000000000000" pitchFamily="65" charset="-122"/>
            </a:endParaRPr>
          </a:p>
        </p:txBody>
      </p:sp>
      <p:sp>
        <p:nvSpPr>
          <p:cNvPr id="68" name="矩形 67"/>
          <p:cNvSpPr/>
          <p:nvPr/>
        </p:nvSpPr>
        <p:spPr>
          <a:xfrm>
            <a:off x="8596628" y="3482537"/>
            <a:ext cx="1620957" cy="1169551"/>
          </a:xfrm>
          <a:prstGeom prst="rect">
            <a:avLst/>
          </a:prstGeom>
        </p:spPr>
        <p:txBody>
          <a:bodyPr wrap="none">
            <a:spAutoFit/>
          </a:bodyPr>
          <a:lstStyle/>
          <a:p>
            <a:pPr algn="ctr"/>
            <a:r>
              <a:rPr lang="zh-CN" altLang="en-US" sz="1400" dirty="0" smtClean="0">
                <a:solidFill>
                  <a:srgbClr val="333333"/>
                </a:solidFill>
                <a:latin typeface="微软雅黑" panose="020B0503020204020204" pitchFamily="34" charset="-122"/>
                <a:ea typeface="微软雅黑" panose="020B0503020204020204" pitchFamily="34" charset="-122"/>
              </a:rPr>
              <a:t>陆续出现很多</a:t>
            </a:r>
            <a:r>
              <a:rPr lang="zh-CN" altLang="en-US" sz="1400" b="1" dirty="0" smtClean="0">
                <a:solidFill>
                  <a:srgbClr val="333333"/>
                </a:solidFill>
                <a:latin typeface="微软雅黑" panose="020B0503020204020204" pitchFamily="34" charset="-122"/>
                <a:ea typeface="微软雅黑" panose="020B0503020204020204" pitchFamily="34" charset="-122"/>
              </a:rPr>
              <a:t>算法</a:t>
            </a:r>
            <a:endParaRPr lang="en-US" altLang="zh-CN" sz="1400" b="1" dirty="0" smtClean="0">
              <a:solidFill>
                <a:srgbClr val="333333"/>
              </a:solidFill>
              <a:latin typeface="微软雅黑" panose="020B0503020204020204" pitchFamily="34" charset="-122"/>
              <a:ea typeface="微软雅黑" panose="020B0503020204020204" pitchFamily="34" charset="-122"/>
            </a:endParaRPr>
          </a:p>
          <a:p>
            <a:pPr algn="ctr"/>
            <a:r>
              <a:rPr lang="zh-CN" altLang="en-US" sz="1400" dirty="0" smtClean="0">
                <a:solidFill>
                  <a:srgbClr val="333333"/>
                </a:solidFill>
                <a:latin typeface="微软雅黑" panose="020B0503020204020204" pitchFamily="34" charset="-122"/>
                <a:ea typeface="微软雅黑" panose="020B0503020204020204" pitchFamily="34" charset="-122"/>
              </a:rPr>
              <a:t>但限于算力限制</a:t>
            </a:r>
            <a:endParaRPr lang="en-US" altLang="zh-CN" sz="1400" dirty="0" smtClean="0">
              <a:solidFill>
                <a:srgbClr val="333333"/>
              </a:solidFill>
              <a:latin typeface="微软雅黑" panose="020B0503020204020204" pitchFamily="34" charset="-122"/>
              <a:ea typeface="微软雅黑" panose="020B0503020204020204" pitchFamily="34" charset="-122"/>
            </a:endParaRPr>
          </a:p>
          <a:p>
            <a:pPr algn="ctr"/>
            <a:r>
              <a:rPr lang="zh-CN" altLang="en-US" sz="1400" dirty="0" smtClean="0">
                <a:solidFill>
                  <a:srgbClr val="333333"/>
                </a:solidFill>
                <a:latin typeface="微软雅黑" panose="020B0503020204020204" pitchFamily="34" charset="-122"/>
                <a:ea typeface="微软雅黑" panose="020B0503020204020204" pitchFamily="34" charset="-122"/>
              </a:rPr>
              <a:t>没有取得太大突破</a:t>
            </a:r>
            <a:endParaRPr lang="en-US" altLang="zh-CN" sz="1400" dirty="0" smtClean="0">
              <a:solidFill>
                <a:srgbClr val="333333"/>
              </a:solidFill>
              <a:latin typeface="微软雅黑" panose="020B0503020204020204" pitchFamily="34" charset="-122"/>
              <a:ea typeface="微软雅黑" panose="020B0503020204020204" pitchFamily="34" charset="-122"/>
            </a:endParaRPr>
          </a:p>
          <a:p>
            <a:pPr algn="ctr"/>
            <a:r>
              <a:rPr lang="zh-CN" altLang="en-US" sz="1400" b="1" dirty="0" smtClean="0">
                <a:solidFill>
                  <a:srgbClr val="333333"/>
                </a:solidFill>
                <a:latin typeface="微软雅黑" panose="020B0503020204020204" pitchFamily="34" charset="-122"/>
                <a:ea typeface="微软雅黑" panose="020B0503020204020204" pitchFamily="34" charset="-122"/>
              </a:rPr>
              <a:t>硬件进步</a:t>
            </a:r>
            <a:r>
              <a:rPr lang="zh-CN" altLang="en-US" sz="1400" dirty="0" smtClean="0">
                <a:solidFill>
                  <a:srgbClr val="333333"/>
                </a:solidFill>
                <a:latin typeface="微软雅黑" panose="020B0503020204020204" pitchFamily="34" charset="-122"/>
                <a:ea typeface="微软雅黑" panose="020B0503020204020204" pitchFamily="34" charset="-122"/>
              </a:rPr>
              <a:t>和</a:t>
            </a:r>
            <a:r>
              <a:rPr lang="zh-CN" altLang="en-US" sz="1400" b="1" dirty="0" smtClean="0">
                <a:solidFill>
                  <a:srgbClr val="333333"/>
                </a:solidFill>
                <a:latin typeface="微软雅黑" panose="020B0503020204020204" pitchFamily="34" charset="-122"/>
                <a:ea typeface="微软雅黑" panose="020B0503020204020204" pitchFamily="34" charset="-122"/>
              </a:rPr>
              <a:t>云</a:t>
            </a:r>
            <a:r>
              <a:rPr lang="zh-CN" altLang="en-US" sz="1400" dirty="0" smtClean="0">
                <a:solidFill>
                  <a:srgbClr val="333333"/>
                </a:solidFill>
                <a:latin typeface="微软雅黑" panose="020B0503020204020204" pitchFamily="34" charset="-122"/>
                <a:ea typeface="微软雅黑" panose="020B0503020204020204" pitchFamily="34" charset="-122"/>
              </a:rPr>
              <a:t>计算</a:t>
            </a:r>
            <a:endParaRPr lang="en-US" altLang="zh-CN" sz="1400" dirty="0" smtClean="0">
              <a:solidFill>
                <a:srgbClr val="333333"/>
              </a:solidFill>
              <a:latin typeface="微软雅黑" panose="020B0503020204020204" pitchFamily="34" charset="-122"/>
              <a:ea typeface="微软雅黑" panose="020B0503020204020204" pitchFamily="34" charset="-122"/>
            </a:endParaRPr>
          </a:p>
          <a:p>
            <a:pPr algn="ctr"/>
            <a:r>
              <a:rPr lang="zh-CN" altLang="en-US" sz="1400" dirty="0">
                <a:solidFill>
                  <a:srgbClr val="333333"/>
                </a:solidFill>
                <a:latin typeface="微软雅黑" panose="020B0503020204020204" pitchFamily="34" charset="-122"/>
                <a:ea typeface="微软雅黑" panose="020B0503020204020204" pitchFamily="34" charset="-122"/>
              </a:rPr>
              <a:t>的</a:t>
            </a:r>
            <a:r>
              <a:rPr lang="zh-CN" altLang="en-US" sz="1400" dirty="0" smtClean="0">
                <a:solidFill>
                  <a:srgbClr val="333333"/>
                </a:solidFill>
                <a:latin typeface="微软雅黑" panose="020B0503020204020204" pitchFamily="34" charset="-122"/>
                <a:ea typeface="微软雅黑" panose="020B0503020204020204" pitchFamily="34" charset="-122"/>
              </a:rPr>
              <a:t>发展使条件成熟</a:t>
            </a:r>
            <a:endParaRPr lang="zh-CN" altLang="en-US" sz="1400" dirty="0">
              <a:latin typeface="微软雅黑" panose="020B0503020204020204" pitchFamily="34" charset="-122"/>
              <a:ea typeface="微软雅黑" panose="020B0503020204020204" pitchFamily="34" charset="-122"/>
            </a:endParaRPr>
          </a:p>
        </p:txBody>
      </p:sp>
      <p:sp>
        <p:nvSpPr>
          <p:cNvPr id="69" name="文本框 68"/>
          <p:cNvSpPr txBox="1"/>
          <p:nvPr/>
        </p:nvSpPr>
        <p:spPr>
          <a:xfrm>
            <a:off x="10519015" y="3206965"/>
            <a:ext cx="1082348" cy="307777"/>
          </a:xfrm>
          <a:prstGeom prst="rect">
            <a:avLst/>
          </a:prstGeom>
          <a:noFill/>
        </p:spPr>
        <p:txBody>
          <a:bodyPr wrap="none" rtlCol="0">
            <a:spAutoFit/>
          </a:bodyPr>
          <a:lstStyle/>
          <a:p>
            <a:pPr algn="ctr"/>
            <a:r>
              <a:rPr lang="zh-CN" altLang="en-US" sz="1400" dirty="0">
                <a:latin typeface="方正粗宋简体" panose="03000509000000000000" pitchFamily="65" charset="-122"/>
                <a:ea typeface="方正粗宋简体" panose="03000509000000000000" pitchFamily="65" charset="-122"/>
              </a:rPr>
              <a:t>大模型</a:t>
            </a:r>
            <a:r>
              <a:rPr lang="zh-CN" altLang="en-US" sz="1400" dirty="0" smtClean="0">
                <a:latin typeface="方正粗宋简体" panose="03000509000000000000" pitchFamily="65" charset="-122"/>
                <a:ea typeface="方正粗宋简体" panose="03000509000000000000" pitchFamily="65" charset="-122"/>
              </a:rPr>
              <a:t>爆发</a:t>
            </a:r>
            <a:endParaRPr lang="zh-CN" altLang="en-US" sz="1400" dirty="0">
              <a:latin typeface="方正粗宋简体" panose="03000509000000000000" pitchFamily="65" charset="-122"/>
              <a:ea typeface="方正粗宋简体" panose="03000509000000000000" pitchFamily="65" charset="-122"/>
            </a:endParaRPr>
          </a:p>
        </p:txBody>
      </p:sp>
      <p:sp>
        <p:nvSpPr>
          <p:cNvPr id="71" name="文本框 70"/>
          <p:cNvSpPr txBox="1"/>
          <p:nvPr/>
        </p:nvSpPr>
        <p:spPr>
          <a:xfrm>
            <a:off x="10956763" y="3737295"/>
            <a:ext cx="793806" cy="24622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defPPr>
              <a:defRPr lang="zh-CN"/>
            </a:defPPr>
            <a:lvl1pPr algn="ctr">
              <a:defRPr sz="1400" b="1">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000" dirty="0" err="1"/>
              <a:t>ChatGPT</a:t>
            </a:r>
            <a:endParaRPr lang="zh-CN" altLang="en-US" sz="1000" dirty="0"/>
          </a:p>
        </p:txBody>
      </p:sp>
      <p:sp>
        <p:nvSpPr>
          <p:cNvPr id="72" name="矩形 71"/>
          <p:cNvSpPr/>
          <p:nvPr/>
        </p:nvSpPr>
        <p:spPr>
          <a:xfrm>
            <a:off x="10211506" y="3930259"/>
            <a:ext cx="1620957" cy="677108"/>
          </a:xfrm>
          <a:prstGeom prst="rect">
            <a:avLst/>
          </a:prstGeom>
        </p:spPr>
        <p:txBody>
          <a:bodyPr wrap="none">
            <a:spAutoFit/>
          </a:bodyPr>
          <a:lstStyle/>
          <a:p>
            <a:pPr algn="ctr"/>
            <a:r>
              <a:rPr lang="en-US" altLang="zh-CN" sz="1400" b="1" dirty="0" smtClean="0">
                <a:solidFill>
                  <a:srgbClr val="333333"/>
                </a:solidFill>
                <a:latin typeface="微软雅黑" panose="020B0503020204020204" pitchFamily="34" charset="-122"/>
                <a:ea typeface="微软雅黑" panose="020B0503020204020204" pitchFamily="34" charset="-122"/>
              </a:rPr>
              <a:t>GPU+BD+LLM</a:t>
            </a:r>
          </a:p>
          <a:p>
            <a:pPr algn="ctr"/>
            <a:r>
              <a:rPr lang="zh-CN" altLang="en-US" sz="1400" dirty="0" smtClean="0">
                <a:solidFill>
                  <a:srgbClr val="333333"/>
                </a:solidFill>
                <a:latin typeface="微软雅黑" panose="020B0503020204020204" pitchFamily="34" charset="-122"/>
                <a:ea typeface="微软雅黑" panose="020B0503020204020204" pitchFamily="34" charset="-122"/>
              </a:rPr>
              <a:t>千亿个人工神经元</a:t>
            </a:r>
          </a:p>
          <a:p>
            <a:pPr algn="ctr"/>
            <a:r>
              <a:rPr lang="zh-CN" altLang="en-US" sz="1000" dirty="0">
                <a:solidFill>
                  <a:srgbClr val="333333"/>
                </a:solidFill>
                <a:latin typeface="微软雅黑" panose="020B0503020204020204" pitchFamily="34" charset="-122"/>
                <a:ea typeface="微软雅黑" panose="020B0503020204020204" pitchFamily="34" charset="-122"/>
              </a:rPr>
              <a:t>谷歌：</a:t>
            </a:r>
            <a:r>
              <a:rPr lang="en-US" altLang="zh-CN" sz="1000" dirty="0">
                <a:solidFill>
                  <a:srgbClr val="333333"/>
                </a:solidFill>
                <a:latin typeface="微软雅黑" panose="020B0503020204020204" pitchFamily="34" charset="-122"/>
                <a:ea typeface="微软雅黑" panose="020B0503020204020204" pitchFamily="34" charset="-122"/>
              </a:rPr>
              <a:t>Transformer</a:t>
            </a:r>
            <a:endParaRPr lang="en-US" altLang="zh-CN" sz="1000" dirty="0" smtClean="0">
              <a:solidFill>
                <a:srgbClr val="333333"/>
              </a:solidFill>
              <a:latin typeface="微软雅黑" panose="020B0503020204020204" pitchFamily="34" charset="-122"/>
              <a:ea typeface="微软雅黑" panose="020B0503020204020204" pitchFamily="34" charset="-122"/>
            </a:endParaRPr>
          </a:p>
        </p:txBody>
      </p:sp>
      <p:sp>
        <p:nvSpPr>
          <p:cNvPr id="77" name="任意多边形 76"/>
          <p:cNvSpPr/>
          <p:nvPr/>
        </p:nvSpPr>
        <p:spPr>
          <a:xfrm>
            <a:off x="7709423" y="4436533"/>
            <a:ext cx="3763809" cy="372534"/>
          </a:xfrm>
          <a:custGeom>
            <a:avLst/>
            <a:gdLst>
              <a:gd name="connsiteX0" fmla="*/ 0 w 3699933"/>
              <a:gd name="connsiteY0" fmla="*/ 372534 h 372534"/>
              <a:gd name="connsiteX1" fmla="*/ 3530600 w 3699933"/>
              <a:gd name="connsiteY1" fmla="*/ 338667 h 372534"/>
              <a:gd name="connsiteX2" fmla="*/ 3699933 w 3699933"/>
              <a:gd name="connsiteY2" fmla="*/ 0 h 372534"/>
            </a:gdLst>
            <a:ahLst/>
            <a:cxnLst>
              <a:cxn ang="0">
                <a:pos x="connsiteX0" y="connsiteY0"/>
              </a:cxn>
              <a:cxn ang="0">
                <a:pos x="connsiteX1" y="connsiteY1"/>
              </a:cxn>
              <a:cxn ang="0">
                <a:pos x="connsiteX2" y="connsiteY2"/>
              </a:cxn>
            </a:cxnLst>
            <a:rect l="l" t="t" r="r" b="b"/>
            <a:pathLst>
              <a:path w="3699933" h="372534">
                <a:moveTo>
                  <a:pt x="0" y="372534"/>
                </a:moveTo>
                <a:lnTo>
                  <a:pt x="3530600" y="338667"/>
                </a:lnTo>
                <a:lnTo>
                  <a:pt x="3699933" y="0"/>
                </a:lnTo>
              </a:path>
            </a:pathLst>
          </a:custGeom>
          <a:noFill/>
          <a:ln w="50800">
            <a:solidFill>
              <a:srgbClr val="FF0000"/>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t>
            </a:r>
            <a:endParaRPr lang="zh-CN" altLang="en-US" dirty="0"/>
          </a:p>
        </p:txBody>
      </p:sp>
      <p:pic>
        <p:nvPicPr>
          <p:cNvPr id="70" name="图片 69"/>
          <p:cNvPicPr>
            <a:picLocks noChangeAspect="1"/>
          </p:cNvPicPr>
          <p:nvPr/>
        </p:nvPicPr>
        <p:blipFill rotWithShape="1">
          <a:blip r:embed="rId9" cstate="print">
            <a:extLst>
              <a:ext uri="{28A0092B-C50C-407E-A947-70E740481C1C}">
                <a14:useLocalDpi xmlns:a14="http://schemas.microsoft.com/office/drawing/2010/main" val="0"/>
              </a:ext>
            </a:extLst>
          </a:blip>
          <a:srcRect l="18611" t="31066" r="21875" b="38910"/>
          <a:stretch>
            <a:fillRect/>
          </a:stretch>
        </p:blipFill>
        <p:spPr>
          <a:xfrm>
            <a:off x="11006834" y="3607924"/>
            <a:ext cx="685801" cy="177652"/>
          </a:xfrm>
          <a:prstGeom prst="rect">
            <a:avLst/>
          </a:prstGeom>
        </p:spPr>
      </p:pic>
      <p:sp>
        <p:nvSpPr>
          <p:cNvPr id="73" name="矩形 72"/>
          <p:cNvSpPr/>
          <p:nvPr/>
        </p:nvSpPr>
        <p:spPr>
          <a:xfrm>
            <a:off x="11125855" y="3392968"/>
            <a:ext cx="607859" cy="307777"/>
          </a:xfrm>
          <a:prstGeom prst="rect">
            <a:avLst/>
          </a:prstGeom>
        </p:spPr>
        <p:txBody>
          <a:bodyPr wrap="none">
            <a:spAutoFit/>
          </a:bodyPr>
          <a:lstStyle/>
          <a:p>
            <a:pPr algn="ctr"/>
            <a:r>
              <a:rPr lang="en-US" altLang="zh-CN" sz="1400" dirty="0" smtClean="0">
                <a:solidFill>
                  <a:srgbClr val="333333"/>
                </a:solidFill>
                <a:latin typeface="微软雅黑" panose="020B0503020204020204" pitchFamily="34" charset="-122"/>
                <a:ea typeface="微软雅黑" panose="020B0503020204020204" pitchFamily="34" charset="-122"/>
              </a:rPr>
              <a:t>2022</a:t>
            </a:r>
            <a:endParaRPr lang="zh-CN" altLang="en-US" sz="1400" dirty="0">
              <a:latin typeface="微软雅黑" panose="020B0503020204020204" pitchFamily="34" charset="-122"/>
              <a:ea typeface="微软雅黑" panose="020B0503020204020204" pitchFamily="34" charset="-122"/>
            </a:endParaRPr>
          </a:p>
        </p:txBody>
      </p:sp>
      <p:grpSp>
        <p:nvGrpSpPr>
          <p:cNvPr id="80" name="组合 79"/>
          <p:cNvGrpSpPr/>
          <p:nvPr/>
        </p:nvGrpSpPr>
        <p:grpSpPr>
          <a:xfrm>
            <a:off x="10267098" y="3499130"/>
            <a:ext cx="616596" cy="469243"/>
            <a:chOff x="10325466" y="3465262"/>
            <a:chExt cx="616596" cy="469243"/>
          </a:xfrm>
        </p:grpSpPr>
        <p:pic>
          <p:nvPicPr>
            <p:cNvPr id="78" name="图片 77"/>
            <p:cNvPicPr/>
            <p:nvPr/>
          </p:nvPicPr>
          <p:blipFill rotWithShape="1">
            <a:blip r:embed="rId10" cstate="print">
              <a:extLst>
                <a:ext uri="{28A0092B-C50C-407E-A947-70E740481C1C}">
                  <a14:useLocalDpi xmlns:a14="http://schemas.microsoft.com/office/drawing/2010/main" val="0"/>
                </a:ext>
              </a:extLst>
            </a:blip>
            <a:srcRect l="45160" t="9111" r="33153" b="27244"/>
            <a:stretch>
              <a:fillRect/>
            </a:stretch>
          </p:blipFill>
          <p:spPr>
            <a:xfrm flipH="1">
              <a:off x="10325466" y="3466505"/>
              <a:ext cx="339741" cy="468000"/>
            </a:xfrm>
            <a:prstGeom prst="rect">
              <a:avLst/>
            </a:prstGeom>
          </p:spPr>
        </p:pic>
        <p:pic>
          <p:nvPicPr>
            <p:cNvPr id="79" name="图片 78"/>
            <p:cNvPicPr/>
            <p:nvPr/>
          </p:nvPicPr>
          <p:blipFill rotWithShape="1">
            <a:blip r:embed="rId11" cstate="print">
              <a:extLst>
                <a:ext uri="{28A0092B-C50C-407E-A947-70E740481C1C}">
                  <a14:useLocalDpi xmlns:a14="http://schemas.microsoft.com/office/drawing/2010/main" val="0"/>
                </a:ext>
              </a:extLst>
            </a:blip>
            <a:srcRect l="47129" t="7902" r="34074" b="51975"/>
            <a:stretch>
              <a:fillRect/>
            </a:stretch>
          </p:blipFill>
          <p:spPr>
            <a:xfrm>
              <a:off x="10637856" y="3465262"/>
              <a:ext cx="304206" cy="468000"/>
            </a:xfrm>
            <a:prstGeom prst="rect">
              <a:avLst/>
            </a:prstGeom>
          </p:spPr>
        </p:pic>
      </p:grpSp>
      <p:sp>
        <p:nvSpPr>
          <p:cNvPr id="81" name="文本框 80"/>
          <p:cNvSpPr txBox="1"/>
          <p:nvPr/>
        </p:nvSpPr>
        <p:spPr>
          <a:xfrm>
            <a:off x="6953958" y="2914809"/>
            <a:ext cx="748923" cy="261610"/>
          </a:xfrm>
          <a:prstGeom prst="rect">
            <a:avLst/>
          </a:prstGeom>
          <a:noFill/>
        </p:spPr>
        <p:txBody>
          <a:bodyPr wrap="none" rtlCol="0">
            <a:spAutoFit/>
          </a:bodyPr>
          <a:lstStyle/>
          <a:p>
            <a:pPr algn="ctr"/>
            <a:r>
              <a:rPr lang="zh-CN" altLang="en-US" sz="1100" dirty="0" smtClean="0">
                <a:solidFill>
                  <a:srgbClr val="FF0000"/>
                </a:solidFill>
                <a:latin typeface="微软雅黑" panose="020B0503020204020204" pitchFamily="34" charset="-122"/>
                <a:ea typeface="微软雅黑" panose="020B0503020204020204" pitchFamily="34" charset="-122"/>
              </a:rPr>
              <a:t>波折发展</a:t>
            </a:r>
            <a:endParaRPr lang="zh-CN" altLang="en-US" sz="1100" dirty="0">
              <a:solidFill>
                <a:srgbClr val="FF0000"/>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6953958" y="4633541"/>
            <a:ext cx="748924" cy="261610"/>
          </a:xfrm>
          <a:prstGeom prst="rect">
            <a:avLst/>
          </a:prstGeom>
          <a:noFill/>
        </p:spPr>
        <p:txBody>
          <a:bodyPr wrap="none" rtlCol="0">
            <a:spAutoFit/>
          </a:bodyPr>
          <a:lstStyle/>
          <a:p>
            <a:pPr algn="ctr"/>
            <a:r>
              <a:rPr lang="zh-CN" altLang="en-US" sz="1100" dirty="0">
                <a:solidFill>
                  <a:srgbClr val="FF0000"/>
                </a:solidFill>
                <a:latin typeface="微软雅黑" panose="020B0503020204020204" pitchFamily="34" charset="-122"/>
                <a:ea typeface="微软雅黑" panose="020B0503020204020204" pitchFamily="34" charset="-122"/>
              </a:rPr>
              <a:t>爆发</a:t>
            </a:r>
            <a:r>
              <a:rPr lang="zh-CN" altLang="en-US" sz="1100" dirty="0" smtClean="0">
                <a:solidFill>
                  <a:srgbClr val="FF0000"/>
                </a:solidFill>
                <a:latin typeface="微软雅黑" panose="020B0503020204020204" pitchFamily="34" charset="-122"/>
                <a:ea typeface="微软雅黑" panose="020B0503020204020204" pitchFamily="34" charset="-122"/>
              </a:rPr>
              <a:t>发展</a:t>
            </a:r>
            <a:endParaRPr lang="zh-CN" altLang="en-US" sz="1100" dirty="0">
              <a:solidFill>
                <a:srgbClr val="FF0000"/>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7398961" y="4919910"/>
            <a:ext cx="723276" cy="307777"/>
          </a:xfrm>
          <a:prstGeom prst="rect">
            <a:avLst/>
          </a:prstGeom>
          <a:noFill/>
        </p:spPr>
        <p:txBody>
          <a:bodyPr wrap="none" rtlCol="0">
            <a:spAutoFit/>
          </a:bodyPr>
          <a:lstStyle/>
          <a:p>
            <a:pPr algn="ctr"/>
            <a:r>
              <a:rPr lang="zh-CN" altLang="en-US" sz="1400" dirty="0">
                <a:latin typeface="方正粗宋简体" panose="03000509000000000000" pitchFamily="65" charset="-122"/>
                <a:ea typeface="方正粗宋简体" panose="03000509000000000000" pitchFamily="65" charset="-122"/>
              </a:rPr>
              <a:t>自动化</a:t>
            </a:r>
          </a:p>
        </p:txBody>
      </p:sp>
      <p:pic>
        <p:nvPicPr>
          <p:cNvPr id="84" name="图片 83"/>
          <p:cNvPicPr/>
          <p:nvPr/>
        </p:nvPicPr>
        <p:blipFill>
          <a:blip r:embed="rId12"/>
          <a:stretch>
            <a:fillRect/>
          </a:stretch>
        </p:blipFill>
        <p:spPr>
          <a:xfrm>
            <a:off x="7022353" y="5160818"/>
            <a:ext cx="504000" cy="562002"/>
          </a:xfrm>
          <a:prstGeom prst="rect">
            <a:avLst/>
          </a:prstGeom>
        </p:spPr>
      </p:pic>
      <p:sp>
        <p:nvSpPr>
          <p:cNvPr id="85" name="矩形 84"/>
          <p:cNvSpPr/>
          <p:nvPr/>
        </p:nvSpPr>
        <p:spPr>
          <a:xfrm>
            <a:off x="7537094" y="5115720"/>
            <a:ext cx="723275" cy="692497"/>
          </a:xfrm>
          <a:prstGeom prst="rect">
            <a:avLst/>
          </a:prstGeom>
        </p:spPr>
        <p:txBody>
          <a:bodyPr wrap="none">
            <a:spAutoFit/>
          </a:bodyPr>
          <a:lstStyle/>
          <a:p>
            <a:pPr algn="ctr"/>
            <a:r>
              <a:rPr lang="zh-CN" altLang="en-US" sz="1100" dirty="0">
                <a:latin typeface="微软雅黑 Light" panose="020B0502040204020203" pitchFamily="34" charset="-122"/>
                <a:ea typeface="微软雅黑 Light" panose="020B0502040204020203" pitchFamily="34" charset="-122"/>
              </a:rPr>
              <a:t>维纳</a:t>
            </a:r>
            <a:endParaRPr lang="en-US" altLang="zh-CN" sz="1100" dirty="0">
              <a:latin typeface="微软雅黑 Light" panose="020B0502040204020203" pitchFamily="34" charset="-122"/>
              <a:ea typeface="微软雅黑 Light" panose="020B0502040204020203" pitchFamily="34" charset="-122"/>
            </a:endParaRPr>
          </a:p>
          <a:p>
            <a:pPr algn="ctr"/>
            <a:r>
              <a:rPr lang="en-US" altLang="zh-CN" sz="1400" dirty="0" smtClean="0">
                <a:solidFill>
                  <a:srgbClr val="333333"/>
                </a:solidFill>
                <a:latin typeface="微软雅黑" panose="020B0503020204020204" pitchFamily="34" charset="-122"/>
                <a:ea typeface="微软雅黑" panose="020B0503020204020204" pitchFamily="34" charset="-122"/>
              </a:rPr>
              <a:t>1948</a:t>
            </a:r>
          </a:p>
          <a:p>
            <a:pPr algn="ctr"/>
            <a:r>
              <a:rPr lang="zh-CN" altLang="en-US" sz="1400" dirty="0">
                <a:solidFill>
                  <a:srgbClr val="333333"/>
                </a:solidFill>
                <a:latin typeface="微软雅黑" panose="020B0503020204020204" pitchFamily="34" charset="-122"/>
                <a:ea typeface="微软雅黑" panose="020B0503020204020204" pitchFamily="34" charset="-122"/>
              </a:rPr>
              <a:t>控制论</a:t>
            </a:r>
            <a:endParaRPr lang="zh-CN" altLang="en-US" sz="1400" dirty="0">
              <a:latin typeface="微软雅黑" panose="020B0503020204020204" pitchFamily="34" charset="-122"/>
              <a:ea typeface="微软雅黑" panose="020B0503020204020204" pitchFamily="34" charset="-122"/>
            </a:endParaRPr>
          </a:p>
        </p:txBody>
      </p:sp>
      <p:pic>
        <p:nvPicPr>
          <p:cNvPr id="86" name="图片 85"/>
          <p:cNvPicPr/>
          <p:nvPr/>
        </p:nvPicPr>
        <p:blipFill rotWithShape="1">
          <a:blip r:embed="rId13" cstate="print">
            <a:extLst>
              <a:ext uri="{28A0092B-C50C-407E-A947-70E740481C1C}">
                <a14:useLocalDpi xmlns:a14="http://schemas.microsoft.com/office/drawing/2010/main" val="0"/>
              </a:ext>
            </a:extLst>
          </a:blip>
          <a:srcRect l="17662" t="3951" r="12023" b="26667"/>
          <a:stretch>
            <a:fillRect/>
          </a:stretch>
        </p:blipFill>
        <p:spPr>
          <a:xfrm>
            <a:off x="7022353" y="5786131"/>
            <a:ext cx="504000" cy="569483"/>
          </a:xfrm>
          <a:prstGeom prst="rect">
            <a:avLst/>
          </a:prstGeom>
        </p:spPr>
      </p:pic>
      <p:sp>
        <p:nvSpPr>
          <p:cNvPr id="87" name="矩形 86"/>
          <p:cNvSpPr/>
          <p:nvPr/>
        </p:nvSpPr>
        <p:spPr>
          <a:xfrm>
            <a:off x="7357559" y="5769927"/>
            <a:ext cx="1082348" cy="692497"/>
          </a:xfrm>
          <a:prstGeom prst="rect">
            <a:avLst/>
          </a:prstGeom>
        </p:spPr>
        <p:txBody>
          <a:bodyPr wrap="none">
            <a:spAutoFit/>
          </a:bodyPr>
          <a:lstStyle/>
          <a:p>
            <a:pPr algn="ctr"/>
            <a:r>
              <a:rPr lang="zh-CN" altLang="en-US" sz="1100" dirty="0">
                <a:latin typeface="微软雅黑 Light" panose="020B0502040204020203" pitchFamily="34" charset="-122"/>
                <a:ea typeface="微软雅黑 Light" panose="020B0502040204020203" pitchFamily="34" charset="-122"/>
              </a:rPr>
              <a:t>钱学森</a:t>
            </a:r>
            <a:endParaRPr lang="en-US" altLang="zh-CN" sz="1100" dirty="0">
              <a:latin typeface="微软雅黑 Light" panose="020B0502040204020203" pitchFamily="34" charset="-122"/>
              <a:ea typeface="微软雅黑 Light" panose="020B0502040204020203" pitchFamily="34" charset="-122"/>
            </a:endParaRPr>
          </a:p>
          <a:p>
            <a:pPr algn="ctr"/>
            <a:r>
              <a:rPr lang="en-US" altLang="zh-CN" sz="1400" dirty="0" smtClean="0">
                <a:solidFill>
                  <a:srgbClr val="333333"/>
                </a:solidFill>
                <a:latin typeface="微软雅黑" panose="020B0503020204020204" pitchFamily="34" charset="-122"/>
                <a:ea typeface="微软雅黑" panose="020B0503020204020204" pitchFamily="34" charset="-122"/>
              </a:rPr>
              <a:t>1954</a:t>
            </a:r>
          </a:p>
          <a:p>
            <a:pPr algn="ctr"/>
            <a:r>
              <a:rPr lang="zh-CN" altLang="en-US" sz="1400" dirty="0" smtClean="0">
                <a:solidFill>
                  <a:srgbClr val="333333"/>
                </a:solidFill>
                <a:latin typeface="微软雅黑" panose="020B0503020204020204" pitchFamily="34" charset="-122"/>
                <a:ea typeface="微软雅黑" panose="020B0503020204020204" pitchFamily="34" charset="-122"/>
              </a:rPr>
              <a:t>工程控制论</a:t>
            </a:r>
            <a:endParaRPr lang="zh-CN" altLang="en-US" sz="1400" dirty="0">
              <a:latin typeface="微软雅黑" panose="020B0503020204020204" pitchFamily="34" charset="-122"/>
              <a:ea typeface="微软雅黑" panose="020B0503020204020204" pitchFamily="34" charset="-122"/>
            </a:endParaRPr>
          </a:p>
        </p:txBody>
      </p:sp>
      <p:sp>
        <p:nvSpPr>
          <p:cNvPr id="88" name="文本框 87"/>
          <p:cNvSpPr txBox="1"/>
          <p:nvPr/>
        </p:nvSpPr>
        <p:spPr>
          <a:xfrm>
            <a:off x="8185462" y="5195838"/>
            <a:ext cx="281396" cy="95410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zh-CN" altLang="en-US" sz="1400" b="1" dirty="0" smtClean="0">
                <a:latin typeface="微软雅黑" panose="020B0503020204020204" pitchFamily="34" charset="-122"/>
                <a:ea typeface="微软雅黑" panose="020B0503020204020204" pitchFamily="34" charset="-122"/>
              </a:rPr>
              <a:t>自</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动</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控</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制</a:t>
            </a:r>
            <a:endParaRPr lang="zh-CN" altLang="en-US" sz="1400" b="1" dirty="0">
              <a:latin typeface="微软雅黑" panose="020B0503020204020204" pitchFamily="34" charset="-122"/>
              <a:ea typeface="微软雅黑" panose="020B0503020204020204" pitchFamily="34" charset="-122"/>
            </a:endParaRPr>
          </a:p>
        </p:txBody>
      </p:sp>
      <p:sp>
        <p:nvSpPr>
          <p:cNvPr id="89" name="文本框 88"/>
          <p:cNvSpPr txBox="1"/>
          <p:nvPr/>
        </p:nvSpPr>
        <p:spPr>
          <a:xfrm>
            <a:off x="8845024" y="4919910"/>
            <a:ext cx="1082348" cy="307777"/>
          </a:xfrm>
          <a:prstGeom prst="rect">
            <a:avLst/>
          </a:prstGeom>
          <a:noFill/>
        </p:spPr>
        <p:txBody>
          <a:bodyPr wrap="none" rtlCol="0">
            <a:spAutoFit/>
          </a:bodyPr>
          <a:lstStyle/>
          <a:p>
            <a:pPr algn="ctr"/>
            <a:r>
              <a:rPr lang="zh-CN" altLang="en-US" sz="1400" dirty="0" smtClean="0">
                <a:latin typeface="方正粗宋简体" panose="03000509000000000000" pitchFamily="65" charset="-122"/>
                <a:ea typeface="方正粗宋简体" panose="03000509000000000000" pitchFamily="65" charset="-122"/>
              </a:rPr>
              <a:t>数字化控制</a:t>
            </a:r>
            <a:endParaRPr lang="zh-CN" altLang="en-US" sz="1400" dirty="0">
              <a:latin typeface="方正粗宋简体" panose="03000509000000000000" pitchFamily="65" charset="-122"/>
              <a:ea typeface="方正粗宋简体" panose="03000509000000000000" pitchFamily="65" charset="-122"/>
            </a:endParaRPr>
          </a:p>
        </p:txBody>
      </p:sp>
      <p:sp>
        <p:nvSpPr>
          <p:cNvPr id="90" name="文本框 89"/>
          <p:cNvSpPr txBox="1"/>
          <p:nvPr/>
        </p:nvSpPr>
        <p:spPr>
          <a:xfrm>
            <a:off x="10549537" y="4919910"/>
            <a:ext cx="1082348" cy="307777"/>
          </a:xfrm>
          <a:prstGeom prst="rect">
            <a:avLst/>
          </a:prstGeom>
          <a:noFill/>
        </p:spPr>
        <p:txBody>
          <a:bodyPr wrap="none" rtlCol="0">
            <a:spAutoFit/>
          </a:bodyPr>
          <a:lstStyle/>
          <a:p>
            <a:pPr algn="ctr"/>
            <a:r>
              <a:rPr lang="zh-CN" altLang="en-US" sz="1400" dirty="0">
                <a:latin typeface="方正粗宋简体" panose="03000509000000000000" pitchFamily="65" charset="-122"/>
                <a:ea typeface="方正粗宋简体" panose="03000509000000000000" pitchFamily="65" charset="-122"/>
              </a:rPr>
              <a:t>智能</a:t>
            </a:r>
            <a:r>
              <a:rPr lang="zh-CN" altLang="en-US" sz="1400" dirty="0" smtClean="0">
                <a:latin typeface="方正粗宋简体" panose="03000509000000000000" pitchFamily="65" charset="-122"/>
                <a:ea typeface="方正粗宋简体" panose="03000509000000000000" pitchFamily="65" charset="-122"/>
              </a:rPr>
              <a:t>化控制</a:t>
            </a:r>
            <a:endParaRPr lang="zh-CN" altLang="en-US" sz="1400" dirty="0">
              <a:latin typeface="方正粗宋简体" panose="03000509000000000000" pitchFamily="65" charset="-122"/>
              <a:ea typeface="方正粗宋简体" panose="03000509000000000000" pitchFamily="65" charset="-122"/>
            </a:endParaRPr>
          </a:p>
        </p:txBody>
      </p:sp>
      <p:sp>
        <p:nvSpPr>
          <p:cNvPr id="91" name="矩形 90"/>
          <p:cNvSpPr/>
          <p:nvPr/>
        </p:nvSpPr>
        <p:spPr>
          <a:xfrm>
            <a:off x="8596629" y="5191513"/>
            <a:ext cx="1620957" cy="1169551"/>
          </a:xfrm>
          <a:prstGeom prst="rect">
            <a:avLst/>
          </a:prstGeom>
        </p:spPr>
        <p:txBody>
          <a:bodyPr wrap="none">
            <a:spAutoFit/>
          </a:bodyPr>
          <a:lstStyle/>
          <a:p>
            <a:pPr algn="ctr"/>
            <a:r>
              <a:rPr lang="zh-CN" altLang="en-US" sz="1400" dirty="0" smtClean="0">
                <a:solidFill>
                  <a:srgbClr val="333333"/>
                </a:solidFill>
                <a:latin typeface="微软雅黑" panose="020B0503020204020204" pitchFamily="34" charset="-122"/>
                <a:ea typeface="微软雅黑" panose="020B0503020204020204" pitchFamily="34" charset="-122"/>
              </a:rPr>
              <a:t>在工业及其他行业</a:t>
            </a:r>
            <a:endParaRPr lang="en-US" altLang="zh-CN" sz="1400" dirty="0" smtClean="0">
              <a:solidFill>
                <a:srgbClr val="333333"/>
              </a:solidFill>
              <a:latin typeface="微软雅黑" panose="020B0503020204020204" pitchFamily="34" charset="-122"/>
              <a:ea typeface="微软雅黑" panose="020B0503020204020204" pitchFamily="34" charset="-122"/>
            </a:endParaRPr>
          </a:p>
          <a:p>
            <a:pPr algn="ctr"/>
            <a:r>
              <a:rPr lang="zh-CN" altLang="en-US" sz="1400" dirty="0" smtClean="0">
                <a:solidFill>
                  <a:srgbClr val="333333"/>
                </a:solidFill>
                <a:latin typeface="微软雅黑" panose="020B0503020204020204" pitchFamily="34" charset="-122"/>
                <a:ea typeface="微软雅黑" panose="020B0503020204020204" pitchFamily="34" charset="-122"/>
              </a:rPr>
              <a:t>广泛应用</a:t>
            </a:r>
            <a:endParaRPr lang="en-US" altLang="zh-CN" sz="1400" dirty="0" smtClean="0">
              <a:solidFill>
                <a:srgbClr val="333333"/>
              </a:solidFill>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自动化生产</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工业</a:t>
            </a:r>
            <a:r>
              <a:rPr lang="zh-CN" altLang="en-US" sz="1400" dirty="0" smtClean="0">
                <a:latin typeface="微软雅黑" panose="020B0503020204020204" pitchFamily="34" charset="-122"/>
                <a:ea typeface="微软雅黑" panose="020B0503020204020204" pitchFamily="34" charset="-122"/>
              </a:rPr>
              <a:t>机器人</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油田数字化</a:t>
            </a:r>
            <a:endParaRPr lang="zh-CN" altLang="en-US" sz="1400" dirty="0">
              <a:latin typeface="微软雅黑" panose="020B0503020204020204" pitchFamily="34" charset="-122"/>
              <a:ea typeface="微软雅黑" panose="020B0503020204020204" pitchFamily="34" charset="-122"/>
            </a:endParaRPr>
          </a:p>
        </p:txBody>
      </p:sp>
      <p:sp>
        <p:nvSpPr>
          <p:cNvPr id="94" name="矩形 93"/>
          <p:cNvSpPr/>
          <p:nvPr/>
        </p:nvSpPr>
        <p:spPr>
          <a:xfrm>
            <a:off x="10299348" y="5191513"/>
            <a:ext cx="1620957" cy="1169551"/>
          </a:xfrm>
          <a:prstGeom prst="rect">
            <a:avLst/>
          </a:prstGeom>
        </p:spPr>
        <p:txBody>
          <a:bodyPr wrap="none">
            <a:spAutoFit/>
          </a:bodyPr>
          <a:lstStyle/>
          <a:p>
            <a:pPr algn="ctr"/>
            <a:r>
              <a:rPr lang="zh-CN" altLang="en-US" sz="1400" dirty="0" smtClean="0">
                <a:solidFill>
                  <a:srgbClr val="333333"/>
                </a:solidFill>
                <a:latin typeface="微软雅黑" panose="020B0503020204020204" pitchFamily="34" charset="-122"/>
                <a:ea typeface="微软雅黑" panose="020B0503020204020204" pitchFamily="34" charset="-122"/>
              </a:rPr>
              <a:t>所以领域全面应用</a:t>
            </a:r>
            <a:endParaRPr lang="en-US" altLang="zh-CN" sz="1400" dirty="0" smtClean="0">
              <a:solidFill>
                <a:srgbClr val="333333"/>
              </a:solidFill>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现场视觉感知</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智能</a:t>
            </a:r>
            <a:r>
              <a:rPr lang="zh-CN" altLang="en-US" sz="1400" dirty="0" smtClean="0">
                <a:latin typeface="微软雅黑" panose="020B0503020204020204" pitchFamily="34" charset="-122"/>
                <a:ea typeface="微软雅黑" panose="020B0503020204020204" pitchFamily="34" charset="-122"/>
              </a:rPr>
              <a:t>驾驶</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智能远程控制</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钻井导向</a:t>
            </a:r>
            <a:endParaRPr lang="zh-CN" altLang="en-US" sz="1400" dirty="0">
              <a:latin typeface="微软雅黑" panose="020B0503020204020204" pitchFamily="34" charset="-122"/>
              <a:ea typeface="微软雅黑" panose="020B0503020204020204" pitchFamily="34" charset="-122"/>
            </a:endParaRPr>
          </a:p>
        </p:txBody>
      </p:sp>
      <p:cxnSp>
        <p:nvCxnSpPr>
          <p:cNvPr id="96" name="直接连接符 95"/>
          <p:cNvCxnSpPr/>
          <p:nvPr/>
        </p:nvCxnSpPr>
        <p:spPr>
          <a:xfrm flipV="1">
            <a:off x="7722499" y="6355614"/>
            <a:ext cx="3742457" cy="231453"/>
          </a:xfrm>
          <a:prstGeom prst="line">
            <a:avLst/>
          </a:prstGeom>
          <a:noFill/>
          <a:ln w="50800">
            <a:solidFill>
              <a:srgbClr val="FF0000"/>
            </a:solidFill>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7" name="文本框 96"/>
          <p:cNvSpPr txBox="1"/>
          <p:nvPr/>
        </p:nvSpPr>
        <p:spPr>
          <a:xfrm>
            <a:off x="6953958" y="6403077"/>
            <a:ext cx="748924" cy="261610"/>
          </a:xfrm>
          <a:prstGeom prst="rect">
            <a:avLst/>
          </a:prstGeom>
          <a:noFill/>
        </p:spPr>
        <p:txBody>
          <a:bodyPr wrap="none" rtlCol="0">
            <a:spAutoFit/>
          </a:bodyPr>
          <a:lstStyle/>
          <a:p>
            <a:pPr algn="ctr"/>
            <a:r>
              <a:rPr lang="zh-CN" altLang="en-US" sz="1100" dirty="0" smtClean="0">
                <a:solidFill>
                  <a:srgbClr val="FF0000"/>
                </a:solidFill>
                <a:latin typeface="微软雅黑" panose="020B0503020204020204" pitchFamily="34" charset="-122"/>
                <a:ea typeface="微软雅黑" panose="020B0503020204020204" pitchFamily="34" charset="-122"/>
              </a:rPr>
              <a:t>平稳发展</a:t>
            </a:r>
            <a:endParaRPr lang="zh-CN" altLang="en-US" sz="11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646565" y="1019776"/>
            <a:ext cx="4582295" cy="4483539"/>
          </a:xfrm>
          <a:prstGeom prst="rect">
            <a:avLst/>
          </a:prstGeom>
        </p:spPr>
      </p:pic>
      <p:sp>
        <p:nvSpPr>
          <p:cNvPr id="3" name="文本框 2"/>
          <p:cNvSpPr txBox="1"/>
          <p:nvPr/>
        </p:nvSpPr>
        <p:spPr>
          <a:xfrm>
            <a:off x="349851" y="396820"/>
            <a:ext cx="5391219" cy="646331"/>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人工智能的三大</a:t>
            </a:r>
            <a:r>
              <a:rPr lang="zh-CN" altLang="en-US" sz="36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主义</a:t>
            </a:r>
            <a:r>
              <a:rPr lang="en-US" altLang="zh-CN" sz="36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600" dirty="0" smtClean="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流派</a:t>
            </a:r>
            <a:endPar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5" name="文本框 4"/>
          <p:cNvSpPr txBox="1"/>
          <p:nvPr/>
        </p:nvSpPr>
        <p:spPr>
          <a:xfrm>
            <a:off x="561101" y="5188116"/>
            <a:ext cx="4753224" cy="1200329"/>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早</a:t>
            </a:r>
            <a:r>
              <a:rPr lang="zh-CN" altLang="en-US" b="1" dirty="0" smtClean="0">
                <a:latin typeface="微软雅黑" panose="020B0503020204020204" pitchFamily="34" charset="-122"/>
                <a:ea typeface="微软雅黑" panose="020B0503020204020204" pitchFamily="34" charset="-122"/>
              </a:rPr>
              <a:t>期</a:t>
            </a:r>
            <a:r>
              <a:rPr lang="zh-CN" altLang="en-US" dirty="0" smtClean="0">
                <a:latin typeface="微软雅黑" panose="020B0503020204020204" pitchFamily="34" charset="-122"/>
                <a:ea typeface="微软雅黑" panose="020B0503020204020204" pitchFamily="34" charset="-122"/>
              </a:rPr>
              <a:t>：理性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符号主义的天下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专家系统</a:t>
            </a:r>
            <a:endParaRPr lang="en-US" altLang="zh-CN" dirty="0" smtClean="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中期</a:t>
            </a:r>
            <a:r>
              <a:rPr lang="zh-CN" altLang="en-US" dirty="0" smtClean="0">
                <a:latin typeface="微软雅黑" panose="020B0503020204020204" pitchFamily="34" charset="-122"/>
                <a:ea typeface="微软雅黑" panose="020B0503020204020204" pitchFamily="34" charset="-122"/>
              </a:rPr>
              <a:t>：感性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行为主义唱主角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自动控制</a:t>
            </a:r>
            <a:endParaRPr lang="en-US" altLang="zh-CN" dirty="0" smtClean="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后期</a:t>
            </a:r>
            <a:r>
              <a:rPr lang="zh-CN" altLang="en-US" dirty="0" smtClean="0">
                <a:latin typeface="微软雅黑" panose="020B0503020204020204" pitchFamily="34" charset="-122"/>
                <a:ea typeface="微软雅黑" panose="020B0503020204020204" pitchFamily="34" charset="-122"/>
              </a:rPr>
              <a:t>：感性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连接主义大爆发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大模型</a:t>
            </a:r>
            <a:endParaRPr lang="en-US" altLang="zh-CN" dirty="0" smtClean="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未来</a:t>
            </a:r>
            <a:r>
              <a:rPr lang="zh-CN" altLang="en-US" dirty="0" smtClean="0">
                <a:latin typeface="微软雅黑" panose="020B0503020204020204" pitchFamily="34" charset="-122"/>
                <a:ea typeface="微软雅黑" panose="020B0503020204020204" pitchFamily="34" charset="-122"/>
              </a:rPr>
              <a:t>：感性</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理性：知行合一 </a:t>
            </a: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超级智能</a:t>
            </a:r>
            <a:endParaRPr lang="en-US" altLang="zh-CN"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7391566" y="1429181"/>
            <a:ext cx="3262432" cy="400110"/>
          </a:xfrm>
          <a:prstGeom prst="rect">
            <a:avLst/>
          </a:prstGeom>
          <a:noFill/>
        </p:spPr>
        <p:txBody>
          <a:bodyPr wrap="none" rtlCol="0">
            <a:spAutoFit/>
          </a:bodyPr>
          <a:lstStyle/>
          <a:p>
            <a:r>
              <a:rPr lang="zh-CN" altLang="en-US" sz="2000" dirty="0" smtClean="0">
                <a:solidFill>
                  <a:schemeClr val="tx1">
                    <a:lumMod val="65000"/>
                    <a:lumOff val="35000"/>
                  </a:schemeClr>
                </a:solidFill>
                <a:latin typeface="方正粗宋简体" panose="03000509000000000000" pitchFamily="65" charset="-122"/>
                <a:ea typeface="方正粗宋简体" panose="03000509000000000000" pitchFamily="65" charset="-122"/>
              </a:rPr>
              <a:t>人工智能各概念的包含关系</a:t>
            </a:r>
            <a:endParaRPr lang="zh-CN" altLang="en-US" sz="2000" dirty="0">
              <a:solidFill>
                <a:schemeClr val="tx1">
                  <a:lumMod val="65000"/>
                  <a:lumOff val="35000"/>
                </a:schemeClr>
              </a:solidFill>
              <a:latin typeface="方正粗宋简体" panose="03000509000000000000" pitchFamily="65" charset="-122"/>
              <a:ea typeface="方正粗宋简体" panose="03000509000000000000" pitchFamily="65" charset="-122"/>
            </a:endParaRPr>
          </a:p>
        </p:txBody>
      </p:sp>
      <p:cxnSp>
        <p:nvCxnSpPr>
          <p:cNvPr id="20" name="直接连接符 19"/>
          <p:cNvCxnSpPr/>
          <p:nvPr/>
        </p:nvCxnSpPr>
        <p:spPr>
          <a:xfrm>
            <a:off x="5799668" y="1718733"/>
            <a:ext cx="0" cy="4368800"/>
          </a:xfrm>
          <a:prstGeom prst="line">
            <a:avLst/>
          </a:prstGeom>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6991931" y="2152695"/>
            <a:ext cx="4062113" cy="40621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p:cNvSpPr/>
          <p:nvPr/>
        </p:nvSpPr>
        <p:spPr>
          <a:xfrm>
            <a:off x="7406363" y="2152695"/>
            <a:ext cx="3233248" cy="3233248"/>
          </a:xfrm>
          <a:prstGeom prst="ellipse">
            <a:avLst/>
          </a:prstGeom>
          <a:solidFill>
            <a:schemeClr val="accent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743800" y="2152695"/>
            <a:ext cx="2558374" cy="2558374"/>
          </a:xfrm>
          <a:prstGeom prst="ellipse">
            <a:avLst/>
          </a:prstGeom>
          <a:solidFill>
            <a:schemeClr val="accent1">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050221" y="2152695"/>
            <a:ext cx="1945532" cy="194553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306089" y="2152695"/>
            <a:ext cx="1433796" cy="1433796"/>
          </a:xfrm>
          <a:prstGeom prst="ellipse">
            <a:avLst/>
          </a:prstGeom>
          <a:solidFill>
            <a:srgbClr val="336699">
              <a:alpha val="4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上箭头 34"/>
          <p:cNvSpPr/>
          <p:nvPr/>
        </p:nvSpPr>
        <p:spPr>
          <a:xfrm>
            <a:off x="8584201" y="2188723"/>
            <a:ext cx="877163" cy="3197220"/>
          </a:xfrm>
          <a:prstGeom prst="upArrow">
            <a:avLst/>
          </a:prstGeom>
          <a:solidFill>
            <a:srgbClr val="FF00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947009" y="5649431"/>
            <a:ext cx="2151551" cy="523220"/>
          </a:xfrm>
          <a:prstGeom prst="rect">
            <a:avLst/>
          </a:prstGeom>
          <a:noFill/>
        </p:spPr>
        <p:txBody>
          <a:bodyPr wrap="none" rtlCol="0">
            <a:spAutoFit/>
          </a:bodyPr>
          <a:lstStyle/>
          <a:p>
            <a:pPr algn="ctr"/>
            <a:r>
              <a:rPr lang="zh-CN" altLang="en-US" sz="2800" b="1" dirty="0" smtClean="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人工智能 </a:t>
            </a:r>
            <a:r>
              <a:rPr lang="en-US" altLang="zh-CN" sz="2800" b="1" dirty="0" smtClean="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a:t>
            </a:r>
            <a:endParaRPr lang="zh-CN" altLang="en-US" sz="2800"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9" name="文本框 18"/>
          <p:cNvSpPr txBox="1"/>
          <p:nvPr/>
        </p:nvSpPr>
        <p:spPr>
          <a:xfrm>
            <a:off x="8468784" y="4677063"/>
            <a:ext cx="1107996" cy="369332"/>
          </a:xfrm>
          <a:prstGeom prst="rect">
            <a:avLst/>
          </a:prstGeom>
          <a:noFill/>
        </p:spPr>
        <p:txBody>
          <a:bodyPr wrap="none" rtlCol="0">
            <a:spAutoFit/>
          </a:bodyPr>
          <a:lstStyle/>
          <a:p>
            <a:pPr algn="ctr"/>
            <a:r>
              <a:rPr lang="zh-CN" altLang="en-US" dirty="0" smtClean="0">
                <a:solidFill>
                  <a:srgbClr val="FFFF00"/>
                </a:solidFill>
                <a:latin typeface="微软雅黑" panose="020B0503020204020204" pitchFamily="34" charset="-122"/>
                <a:ea typeface="微软雅黑" panose="020B0503020204020204" pitchFamily="34" charset="-122"/>
              </a:rPr>
              <a:t>机器学习</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468784" y="4151575"/>
            <a:ext cx="1107996" cy="369332"/>
          </a:xfrm>
          <a:prstGeom prst="rect">
            <a:avLst/>
          </a:prstGeom>
          <a:noFill/>
        </p:spPr>
        <p:txBody>
          <a:bodyPr wrap="none" rtlCol="0">
            <a:spAutoFit/>
          </a:bodyPr>
          <a:lstStyle/>
          <a:p>
            <a:pPr algn="ctr"/>
            <a:r>
              <a:rPr lang="zh-CN" altLang="en-US" dirty="0" smtClean="0">
                <a:solidFill>
                  <a:srgbClr val="FFFF00"/>
                </a:solidFill>
                <a:latin typeface="微软雅黑" panose="020B0503020204020204" pitchFamily="34" charset="-122"/>
                <a:ea typeface="微软雅黑" panose="020B0503020204020204" pitchFamily="34" charset="-122"/>
              </a:rPr>
              <a:t>深度学习</a:t>
            </a:r>
            <a:endParaRPr lang="en-US" altLang="zh-CN" dirty="0" smtClean="0">
              <a:solidFill>
                <a:srgbClr val="FFFF00"/>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930176" y="3577089"/>
            <a:ext cx="2185215" cy="369332"/>
          </a:xfrm>
          <a:prstGeom prst="rect">
            <a:avLst/>
          </a:prstGeom>
          <a:noFill/>
        </p:spPr>
        <p:txBody>
          <a:bodyPr wrap="none" rtlCol="0">
            <a:spAutoFit/>
          </a:bodyPr>
          <a:lstStyle/>
          <a:p>
            <a:pPr algn="ctr"/>
            <a:r>
              <a:rPr lang="zh-CN" altLang="en-US" dirty="0" smtClean="0">
                <a:solidFill>
                  <a:srgbClr val="FFFF00"/>
                </a:solidFill>
                <a:latin typeface="微软雅黑" panose="020B0503020204020204" pitchFamily="34" charset="-122"/>
                <a:ea typeface="微软雅黑" panose="020B0503020204020204" pitchFamily="34" charset="-122"/>
              </a:rPr>
              <a:t>大语言模型</a:t>
            </a:r>
            <a:r>
              <a:rPr lang="en-US" altLang="zh-CN" dirty="0" smtClean="0">
                <a:solidFill>
                  <a:srgbClr val="FFFF00"/>
                </a:solidFill>
                <a:latin typeface="微软雅黑" panose="020B0503020204020204" pitchFamily="34" charset="-122"/>
                <a:ea typeface="微软雅黑" panose="020B0503020204020204" pitchFamily="34" charset="-122"/>
              </a:rPr>
              <a:t>(</a:t>
            </a:r>
            <a:r>
              <a:rPr lang="zh-CN" altLang="en-US" dirty="0" smtClean="0">
                <a:solidFill>
                  <a:srgbClr val="FFFF00"/>
                </a:solidFill>
                <a:latin typeface="微软雅黑" panose="020B0503020204020204" pitchFamily="34" charset="-122"/>
                <a:ea typeface="微软雅黑" panose="020B0503020204020204" pitchFamily="34" charset="-122"/>
              </a:rPr>
              <a:t>大模型</a:t>
            </a:r>
            <a:r>
              <a:rPr lang="en-US" altLang="zh-CN" dirty="0" smtClean="0">
                <a:solidFill>
                  <a:srgbClr val="FFFF00"/>
                </a:solidFill>
                <a:latin typeface="微软雅黑" panose="020B0503020204020204" pitchFamily="34" charset="-122"/>
                <a:ea typeface="微软雅黑" panose="020B0503020204020204" pitchFamily="34" charset="-122"/>
              </a:rPr>
              <a:t>)</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8451953" y="3096059"/>
            <a:ext cx="1141659" cy="369332"/>
          </a:xfrm>
          <a:prstGeom prst="rect">
            <a:avLst/>
          </a:prstGeom>
          <a:noFill/>
        </p:spPr>
        <p:txBody>
          <a:bodyPr wrap="none" rtlCol="0">
            <a:spAutoFit/>
          </a:bodyPr>
          <a:lstStyle/>
          <a:p>
            <a:pPr algn="ctr"/>
            <a:r>
              <a:rPr lang="en-US" altLang="zh-CN" dirty="0" err="1" smtClean="0">
                <a:solidFill>
                  <a:srgbClr val="FFFF00"/>
                </a:solidFill>
                <a:latin typeface="微软雅黑" panose="020B0503020204020204" pitchFamily="34" charset="-122"/>
                <a:ea typeface="微软雅黑" panose="020B0503020204020204" pitchFamily="34" charset="-122"/>
              </a:rPr>
              <a:t>ChatGPT</a:t>
            </a:r>
            <a:endParaRPr lang="zh-CN" altLang="en-US" dirty="0">
              <a:solidFill>
                <a:srgbClr val="FFFF00"/>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8238157" y="2477599"/>
            <a:ext cx="1569661" cy="646331"/>
          </a:xfrm>
          <a:prstGeom prst="rect">
            <a:avLst/>
          </a:prstGeom>
          <a:noFill/>
        </p:spPr>
        <p:txBody>
          <a:bodyPr wrap="none" rtlCol="0">
            <a:spAutoFit/>
          </a:bodyPr>
          <a:lstStyle/>
          <a:p>
            <a:pPr algn="ctr"/>
            <a:r>
              <a:rPr lang="zh-CN" altLang="en-US" dirty="0" smtClean="0">
                <a:solidFill>
                  <a:srgbClr val="FFFF00"/>
                </a:solidFill>
                <a:latin typeface="微软雅黑" panose="020B0503020204020204" pitchFamily="34" charset="-122"/>
                <a:ea typeface="微软雅黑" panose="020B0503020204020204" pitchFamily="34" charset="-122"/>
              </a:rPr>
              <a:t>超级通用智能</a:t>
            </a:r>
            <a:endParaRPr lang="en-US" altLang="zh-CN" dirty="0" smtClean="0">
              <a:solidFill>
                <a:srgbClr val="FFFF00"/>
              </a:solidFill>
              <a:latin typeface="微软雅黑" panose="020B0503020204020204" pitchFamily="34" charset="-122"/>
              <a:ea typeface="微软雅黑" panose="020B0503020204020204" pitchFamily="34" charset="-122"/>
            </a:endParaRPr>
          </a:p>
          <a:p>
            <a:pPr algn="ctr"/>
            <a:r>
              <a:rPr lang="zh-CN" altLang="en-US" dirty="0">
                <a:solidFill>
                  <a:srgbClr val="FFFF00"/>
                </a:solidFill>
                <a:latin typeface="微软雅黑" panose="020B0503020204020204" pitchFamily="34" charset="-122"/>
                <a:ea typeface="微软雅黑" panose="020B0503020204020204" pitchFamily="34" charset="-122"/>
              </a:rPr>
              <a:t>智能代理</a:t>
            </a:r>
          </a:p>
        </p:txBody>
      </p:sp>
      <p:grpSp>
        <p:nvGrpSpPr>
          <p:cNvPr id="32" name="组合 31"/>
          <p:cNvGrpSpPr/>
          <p:nvPr/>
        </p:nvGrpSpPr>
        <p:grpSpPr>
          <a:xfrm>
            <a:off x="6998537" y="3678532"/>
            <a:ext cx="1127455" cy="1241224"/>
            <a:chOff x="7119309" y="4058119"/>
            <a:chExt cx="1127455" cy="1241224"/>
          </a:xfrm>
        </p:grpSpPr>
        <p:grpSp>
          <p:nvGrpSpPr>
            <p:cNvPr id="22" name="组合 21"/>
            <p:cNvGrpSpPr/>
            <p:nvPr/>
          </p:nvGrpSpPr>
          <p:grpSpPr>
            <a:xfrm>
              <a:off x="7119309" y="4058119"/>
              <a:ext cx="1127455" cy="1154624"/>
              <a:chOff x="7059100" y="4552016"/>
              <a:chExt cx="1127455" cy="1154624"/>
            </a:xfrm>
          </p:grpSpPr>
          <p:sp>
            <p:nvSpPr>
              <p:cNvPr id="11" name="椭圆 10"/>
              <p:cNvSpPr/>
              <p:nvPr/>
            </p:nvSpPr>
            <p:spPr>
              <a:xfrm>
                <a:off x="7059100" y="4552016"/>
                <a:ext cx="1127455" cy="1154624"/>
              </a:xfrm>
              <a:prstGeom prst="ellipse">
                <a:avLst/>
              </a:prstGeom>
              <a:solidFill>
                <a:srgbClr val="92D05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12" name="矩形 11"/>
              <p:cNvSpPr/>
              <p:nvPr/>
            </p:nvSpPr>
            <p:spPr>
              <a:xfrm>
                <a:off x="7299662" y="4806163"/>
                <a:ext cx="646331" cy="646331"/>
              </a:xfrm>
              <a:prstGeom prst="rect">
                <a:avLst/>
              </a:prstGeom>
            </p:spPr>
            <p:txBody>
              <a:bodyPr wrap="none">
                <a:spAutoFit/>
              </a:bodyPr>
              <a:lstStyle/>
              <a:p>
                <a:pPr algn="ct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专家</a:t>
                </a:r>
                <a:endParaRPr lang="en-US" altLang="zh-CN"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rPr>
                  <a:t>系统</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0" name="文本框 29"/>
            <p:cNvSpPr txBox="1"/>
            <p:nvPr/>
          </p:nvSpPr>
          <p:spPr>
            <a:xfrm>
              <a:off x="7321398" y="5045427"/>
              <a:ext cx="723276" cy="253916"/>
            </a:xfrm>
            <a:prstGeom prst="rect">
              <a:avLst/>
            </a:prstGeom>
            <a:solidFill>
              <a:srgbClr val="FF0000">
                <a:alpha val="58000"/>
              </a:srgbClr>
            </a:solidFill>
          </p:spPr>
          <p:txBody>
            <a:bodyPr wrap="none" rtlCol="0">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rPr>
                <a:t>符号</a:t>
              </a:r>
              <a:r>
                <a:rPr lang="zh-CN" altLang="en-US" sz="1050" dirty="0" smtClean="0">
                  <a:solidFill>
                    <a:schemeClr val="bg1"/>
                  </a:solidFill>
                  <a:latin typeface="微软雅黑" panose="020B0503020204020204" pitchFamily="34" charset="-122"/>
                  <a:ea typeface="微软雅黑" panose="020B0503020204020204" pitchFamily="34" charset="-122"/>
                </a:rPr>
                <a:t>主义</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9633664" y="3903400"/>
            <a:ext cx="1258567" cy="1370434"/>
            <a:chOff x="9633664" y="3903400"/>
            <a:chExt cx="1258567" cy="1370434"/>
          </a:xfrm>
        </p:grpSpPr>
        <p:grpSp>
          <p:nvGrpSpPr>
            <p:cNvPr id="21" name="组合 20"/>
            <p:cNvGrpSpPr/>
            <p:nvPr/>
          </p:nvGrpSpPr>
          <p:grpSpPr>
            <a:xfrm>
              <a:off x="9633664" y="3903400"/>
              <a:ext cx="1258567" cy="1288894"/>
              <a:chOff x="8601145" y="4574256"/>
              <a:chExt cx="1258567" cy="1288894"/>
            </a:xfrm>
          </p:grpSpPr>
          <p:sp>
            <p:nvSpPr>
              <p:cNvPr id="15" name="椭圆 14"/>
              <p:cNvSpPr/>
              <p:nvPr/>
            </p:nvSpPr>
            <p:spPr>
              <a:xfrm>
                <a:off x="8601145" y="4574256"/>
                <a:ext cx="1258567" cy="1288894"/>
              </a:xfrm>
              <a:prstGeom prst="ellipse">
                <a:avLst/>
              </a:prstGeom>
              <a:solidFill>
                <a:srgbClr val="00B05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16" name="矩形 15"/>
              <p:cNvSpPr/>
              <p:nvPr/>
            </p:nvSpPr>
            <p:spPr>
              <a:xfrm>
                <a:off x="8881615" y="4864761"/>
                <a:ext cx="697627" cy="707885"/>
              </a:xfrm>
              <a:prstGeom prst="rect">
                <a:avLst/>
              </a:prstGeom>
            </p:spPr>
            <p:txBody>
              <a:bodyPr wrap="none">
                <a:spAutoFit/>
              </a:bodyPr>
              <a:lstStyle/>
              <a:p>
                <a:pPr algn="ct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智能</a:t>
                </a:r>
                <a:endParaRPr lang="en-US" altLang="zh-CN" sz="20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控制</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8" name="文本框 37"/>
            <p:cNvSpPr txBox="1"/>
            <p:nvPr/>
          </p:nvSpPr>
          <p:spPr>
            <a:xfrm>
              <a:off x="9901309" y="5019918"/>
              <a:ext cx="723276" cy="253916"/>
            </a:xfrm>
            <a:prstGeom prst="rect">
              <a:avLst/>
            </a:prstGeom>
            <a:solidFill>
              <a:srgbClr val="FF0000">
                <a:alpha val="58000"/>
              </a:srgbClr>
            </a:solidFill>
          </p:spPr>
          <p:txBody>
            <a:bodyPr wrap="none" rtlCol="0">
              <a:spAutoFit/>
            </a:bodyPr>
            <a:lstStyle/>
            <a:p>
              <a:pPr algn="ctr"/>
              <a:r>
                <a:rPr lang="zh-CN" altLang="en-US" sz="1050" dirty="0" smtClean="0">
                  <a:solidFill>
                    <a:schemeClr val="bg1"/>
                  </a:solidFill>
                  <a:latin typeface="微软雅黑" panose="020B0503020204020204" pitchFamily="34" charset="-122"/>
                  <a:ea typeface="微软雅黑" panose="020B0503020204020204" pitchFamily="34" charset="-122"/>
                </a:rPr>
                <a:t>行为主义</a:t>
              </a:r>
              <a:endParaRPr lang="zh-CN" altLang="en-US" sz="1050" dirty="0">
                <a:solidFill>
                  <a:schemeClr val="bg1"/>
                </a:solidFill>
                <a:latin typeface="微软雅黑" panose="020B0503020204020204" pitchFamily="34" charset="-122"/>
                <a:ea typeface="微软雅黑" panose="020B0503020204020204" pitchFamily="34" charset="-122"/>
              </a:endParaRPr>
            </a:p>
          </p:txBody>
        </p:sp>
      </p:grpSp>
      <p:sp>
        <p:nvSpPr>
          <p:cNvPr id="39" name="文本框 38"/>
          <p:cNvSpPr txBox="1"/>
          <p:nvPr/>
        </p:nvSpPr>
        <p:spPr>
          <a:xfrm>
            <a:off x="8650578" y="5378776"/>
            <a:ext cx="748923" cy="261610"/>
          </a:xfrm>
          <a:prstGeom prst="rect">
            <a:avLst/>
          </a:prstGeom>
          <a:solidFill>
            <a:srgbClr val="FF0000">
              <a:alpha val="58000"/>
            </a:srgbClr>
          </a:solidFill>
        </p:spPr>
        <p:txBody>
          <a:bodyPr wrap="none" rtlCol="0">
            <a:spAutoFit/>
          </a:bodyPr>
          <a:lstStyle/>
          <a:p>
            <a:pPr algn="ctr"/>
            <a:r>
              <a:rPr lang="zh-CN" altLang="en-US" sz="1100" dirty="0" smtClean="0">
                <a:solidFill>
                  <a:schemeClr val="bg1"/>
                </a:solidFill>
                <a:latin typeface="微软雅黑" panose="020B0503020204020204" pitchFamily="34" charset="-122"/>
                <a:ea typeface="微软雅黑" panose="020B0503020204020204" pitchFamily="34" charset="-122"/>
              </a:rPr>
              <a:t>连接主义</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8389501" y="5057641"/>
            <a:ext cx="1261885" cy="307777"/>
          </a:xfrm>
          <a:prstGeom prst="rect">
            <a:avLst/>
          </a:prstGeom>
          <a:solidFill>
            <a:srgbClr val="FF0000">
              <a:alpha val="58000"/>
            </a:srgbClr>
          </a:solidFill>
        </p:spPr>
        <p:txBody>
          <a:bodyPr wrap="none" rtlCol="0">
            <a:spAutoFit/>
          </a:bodyPr>
          <a:lstStyle/>
          <a:p>
            <a:pPr algn="ctr"/>
            <a:r>
              <a:rPr lang="zh-CN" altLang="en-US" sz="1400" b="1" dirty="0">
                <a:solidFill>
                  <a:srgbClr val="FFFF00"/>
                </a:solidFill>
                <a:latin typeface="微软雅黑" panose="020B0503020204020204" pitchFamily="34" charset="-122"/>
                <a:ea typeface="微软雅黑" panose="020B0503020204020204" pitchFamily="34" charset="-122"/>
              </a:rPr>
              <a:t>人工神经网络</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13828" b="15061"/>
          <a:stretch>
            <a:fillRect/>
          </a:stretch>
        </p:blipFill>
        <p:spPr>
          <a:xfrm>
            <a:off x="7258638" y="4523367"/>
            <a:ext cx="3274485" cy="1765632"/>
          </a:xfrm>
          <a:prstGeom prst="rect">
            <a:avLst/>
          </a:prstGeom>
        </p:spPr>
      </p:pic>
      <p:grpSp>
        <p:nvGrpSpPr>
          <p:cNvPr id="14" name="组合 13"/>
          <p:cNvGrpSpPr/>
          <p:nvPr/>
        </p:nvGrpSpPr>
        <p:grpSpPr>
          <a:xfrm>
            <a:off x="1870702" y="4605872"/>
            <a:ext cx="2507431" cy="1600623"/>
            <a:chOff x="3258212" y="4389372"/>
            <a:chExt cx="3610217" cy="2454153"/>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4197" b="15185"/>
            <a:stretch>
              <a:fillRect/>
            </a:stretch>
          </p:blipFill>
          <p:spPr>
            <a:xfrm>
              <a:off x="3258212" y="4389372"/>
              <a:ext cx="3610217" cy="2454153"/>
            </a:xfrm>
            <a:prstGeom prst="rect">
              <a:avLst/>
            </a:prstGeom>
          </p:spPr>
        </p:pic>
        <p:grpSp>
          <p:nvGrpSpPr>
            <p:cNvPr id="11" name="组合 10"/>
            <p:cNvGrpSpPr/>
            <p:nvPr/>
          </p:nvGrpSpPr>
          <p:grpSpPr>
            <a:xfrm>
              <a:off x="3669071" y="4389372"/>
              <a:ext cx="2513784" cy="1581654"/>
              <a:chOff x="1671331" y="4885549"/>
              <a:chExt cx="2750002" cy="1417263"/>
            </a:xfrm>
          </p:grpSpPr>
          <p:pic>
            <p:nvPicPr>
              <p:cNvPr id="9" name="图片 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5184" r="4759" b="2608"/>
              <a:stretch>
                <a:fillRect/>
              </a:stretch>
            </p:blipFill>
            <p:spPr>
              <a:xfrm>
                <a:off x="1671331" y="4885549"/>
                <a:ext cx="2741504" cy="1388533"/>
              </a:xfrm>
              <a:prstGeom prst="rect">
                <a:avLst/>
              </a:prstGeom>
            </p:spPr>
          </p:pic>
          <p:sp>
            <p:nvSpPr>
              <p:cNvPr id="10" name="矩形 9"/>
              <p:cNvSpPr/>
              <p:nvPr/>
            </p:nvSpPr>
            <p:spPr>
              <a:xfrm>
                <a:off x="3820199" y="6138334"/>
                <a:ext cx="601134" cy="164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文本框 1"/>
          <p:cNvSpPr txBox="1"/>
          <p:nvPr/>
        </p:nvSpPr>
        <p:spPr>
          <a:xfrm>
            <a:off x="349851" y="396820"/>
            <a:ext cx="384048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大模型的基本原理</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 name="文本框 2"/>
          <p:cNvSpPr txBox="1"/>
          <p:nvPr/>
        </p:nvSpPr>
        <p:spPr>
          <a:xfrm>
            <a:off x="474133" y="1083730"/>
            <a:ext cx="11582399" cy="829945"/>
          </a:xfrm>
          <a:prstGeom prst="rect">
            <a:avLst/>
          </a:prstGeom>
          <a:noFill/>
        </p:spPr>
        <p:txBody>
          <a:bodyPr wrap="squar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大模型</a:t>
            </a:r>
            <a:r>
              <a:rPr lang="zh-CN" altLang="en-US" sz="2400" dirty="0" smtClean="0">
                <a:latin typeface="方正粗宋简体" panose="03000509000000000000" pitchFamily="65" charset="-122"/>
                <a:ea typeface="方正粗宋简体" panose="03000509000000000000" pitchFamily="65" charset="-122"/>
              </a:rPr>
              <a:t>是近期快速崛起的一种</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连接主义</a:t>
            </a:r>
            <a:r>
              <a:rPr lang="zh-CN" altLang="en-US" sz="2400" dirty="0" smtClean="0">
                <a:latin typeface="方正粗宋简体" panose="03000509000000000000" pitchFamily="65" charset="-122"/>
                <a:ea typeface="方正粗宋简体" panose="03000509000000000000" pitchFamily="65" charset="-122"/>
              </a:rPr>
              <a:t>的</a:t>
            </a:r>
            <a:r>
              <a:rPr lang="en-US" altLang="zh-CN" sz="2400" dirty="0" smtClean="0">
                <a:latin typeface="方正粗宋简体" panose="03000509000000000000" pitchFamily="65" charset="-122"/>
                <a:ea typeface="方正粗宋简体" panose="03000509000000000000" pitchFamily="65" charset="-122"/>
              </a:rPr>
              <a:t>AI</a:t>
            </a:r>
            <a:r>
              <a:rPr lang="zh-CN" altLang="en-US" sz="2400" dirty="0" smtClean="0">
                <a:latin typeface="方正粗宋简体" panose="03000509000000000000" pitchFamily="65" charset="-122"/>
                <a:ea typeface="方正粗宋简体" panose="03000509000000000000" pitchFamily="65" charset="-122"/>
              </a:rPr>
              <a:t>技术，主要</a:t>
            </a:r>
            <a:r>
              <a:rPr lang="zh-CN" altLang="en-US" sz="2400" dirty="0">
                <a:latin typeface="方正粗宋简体" panose="03000509000000000000" pitchFamily="65" charset="-122"/>
                <a:ea typeface="方正粗宋简体" panose="03000509000000000000" pitchFamily="65" charset="-122"/>
              </a:rPr>
              <a:t>基于</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人工神经网络</a:t>
            </a:r>
            <a:r>
              <a:rPr lang="zh-CN" altLang="en-US" sz="2400" dirty="0" smtClean="0">
                <a:latin typeface="方正粗宋简体" panose="03000509000000000000" pitchFamily="65" charset="-122"/>
                <a:ea typeface="方正粗宋简体" panose="03000509000000000000" pitchFamily="65" charset="-122"/>
              </a:rPr>
              <a:t>算法（</a:t>
            </a:r>
            <a:r>
              <a:rPr lang="en-US" altLang="zh-CN" sz="2000" dirty="0" smtClean="0">
                <a:latin typeface="方正粗宋简体" panose="03000509000000000000" pitchFamily="65" charset="-122"/>
                <a:ea typeface="方正粗宋简体" panose="03000509000000000000" pitchFamily="65" charset="-122"/>
              </a:rPr>
              <a:t>CNN/DNN/RNN/FCN/GAN/Transformer/…</a:t>
            </a:r>
            <a:r>
              <a:rPr lang="zh-CN" altLang="en-US" sz="2400" dirty="0" smtClean="0">
                <a:latin typeface="方正粗宋简体" panose="03000509000000000000" pitchFamily="65" charset="-122"/>
                <a:ea typeface="方正粗宋简体" panose="03000509000000000000" pitchFamily="65" charset="-122"/>
              </a:rPr>
              <a:t>）：全面</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模仿人脑</a:t>
            </a:r>
          </a:p>
        </p:txBody>
      </p:sp>
      <p:sp>
        <p:nvSpPr>
          <p:cNvPr id="4" name="文本框 3"/>
          <p:cNvSpPr txBox="1"/>
          <p:nvPr/>
        </p:nvSpPr>
        <p:spPr>
          <a:xfrm>
            <a:off x="804333" y="1845733"/>
            <a:ext cx="6519734" cy="707886"/>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模仿结构</a:t>
            </a:r>
            <a:r>
              <a:rPr lang="zh-CN" altLang="en-US" dirty="0">
                <a:latin typeface="微软雅黑" panose="020B0503020204020204" pitchFamily="34" charset="-122"/>
                <a:ea typeface="微软雅黑" panose="020B0503020204020204" pitchFamily="34" charset="-122"/>
              </a:rPr>
              <a:t>：人工神经元（脑细胞）➨人工神经网络➨人工</a:t>
            </a:r>
            <a:r>
              <a:rPr lang="zh-CN" altLang="en-US" dirty="0" smtClean="0">
                <a:latin typeface="微软雅黑" panose="020B0503020204020204" pitchFamily="34" charset="-122"/>
                <a:ea typeface="微软雅黑" panose="020B0503020204020204" pitchFamily="34" charset="-122"/>
              </a:rPr>
              <a:t>大脑</a:t>
            </a:r>
            <a:endParaRPr lang="en-US" altLang="zh-CN"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模仿数量</a:t>
            </a:r>
            <a:r>
              <a:rPr lang="zh-CN" altLang="en-US" dirty="0" smtClean="0">
                <a:latin typeface="微软雅黑" panose="020B0503020204020204" pitchFamily="34" charset="-122"/>
                <a:ea typeface="微软雅黑" panose="020B0503020204020204" pitchFamily="34" charset="-122"/>
              </a:rPr>
              <a:t>：达到并超越人脑细胞总数 </a:t>
            </a:r>
            <a:r>
              <a:rPr lang="en-US" altLang="zh-CN" dirty="0" smtClean="0">
                <a:latin typeface="微软雅黑" panose="020B0503020204020204" pitchFamily="34" charset="-122"/>
                <a:ea typeface="微软雅黑" panose="020B0503020204020204" pitchFamily="34" charset="-122"/>
              </a:rPr>
              <a:t>1000+</a:t>
            </a:r>
            <a:r>
              <a:rPr lang="zh-CN" altLang="en-US" dirty="0" smtClean="0">
                <a:latin typeface="微软雅黑" panose="020B0503020204020204" pitchFamily="34" charset="-122"/>
                <a:ea typeface="微软雅黑" panose="020B0503020204020204" pitchFamily="34" charset="-122"/>
              </a:rPr>
              <a:t>亿</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034" y="2580750"/>
            <a:ext cx="2672099" cy="1830388"/>
          </a:xfrm>
          <a:prstGeom prst="rect">
            <a:avLst/>
          </a:prstGeom>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7764" y="2580750"/>
            <a:ext cx="5405816" cy="1430867"/>
          </a:xfrm>
          <a:prstGeom prst="rect">
            <a:avLst/>
          </a:prstGeom>
        </p:spPr>
      </p:pic>
      <p:sp>
        <p:nvSpPr>
          <p:cNvPr id="7" name="文本框 6"/>
          <p:cNvSpPr txBox="1"/>
          <p:nvPr/>
        </p:nvSpPr>
        <p:spPr>
          <a:xfrm>
            <a:off x="1557866" y="4116545"/>
            <a:ext cx="3185487"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人脑的神经元：用电信号工作</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885971" y="4116545"/>
            <a:ext cx="3647152"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人工神经元：计算机中的模型代码</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634810" y="6267357"/>
            <a:ext cx="3031599"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人脑的神经</a:t>
            </a:r>
            <a:r>
              <a:rPr lang="zh-CN" altLang="en-US" dirty="0">
                <a:latin typeface="微软雅黑" panose="020B0503020204020204" pitchFamily="34" charset="-122"/>
                <a:ea typeface="微软雅黑" panose="020B0503020204020204" pitchFamily="34" charset="-122"/>
              </a:rPr>
              <a:t>网络</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1000</a:t>
            </a:r>
            <a:r>
              <a:rPr lang="zh-CN" altLang="en-US" dirty="0" smtClean="0">
                <a:latin typeface="微软雅黑" panose="020B0503020204020204" pitchFamily="34" charset="-122"/>
                <a:ea typeface="微软雅黑" panose="020B0503020204020204" pitchFamily="34" charset="-122"/>
              </a:rPr>
              <a:t>亿个</a:t>
            </a:r>
            <a:endParaRPr lang="zh-CN" altLang="en-US"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7" cstate="print">
            <a:extLst>
              <a:ext uri="{28A0092B-C50C-407E-A947-70E740481C1C}">
                <a14:useLocalDpi xmlns:a14="http://schemas.microsoft.com/office/drawing/2010/main" val="0"/>
              </a:ext>
            </a:extLst>
          </a:blip>
          <a:srcRect b="12469"/>
          <a:stretch>
            <a:fillRect/>
          </a:stretch>
        </p:blipFill>
        <p:spPr>
          <a:xfrm>
            <a:off x="8007270" y="4752444"/>
            <a:ext cx="1805597" cy="1033651"/>
          </a:xfrm>
          <a:prstGeom prst="rect">
            <a:avLst/>
          </a:prstGeom>
        </p:spPr>
      </p:pic>
      <p:sp>
        <p:nvSpPr>
          <p:cNvPr id="18" name="文本框 17"/>
          <p:cNvSpPr txBox="1"/>
          <p:nvPr/>
        </p:nvSpPr>
        <p:spPr>
          <a:xfrm>
            <a:off x="6942877" y="6267357"/>
            <a:ext cx="353334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人工</a:t>
            </a:r>
            <a:r>
              <a:rPr lang="zh-CN" altLang="en-US" dirty="0" smtClean="0">
                <a:latin typeface="微软雅黑" panose="020B0503020204020204" pitchFamily="34" charset="-122"/>
                <a:ea typeface="微软雅黑" panose="020B0503020204020204" pitchFamily="34" charset="-122"/>
              </a:rPr>
              <a:t>神经网络：</a:t>
            </a:r>
            <a:r>
              <a:rPr lang="en-US" altLang="zh-CN" dirty="0" smtClean="0">
                <a:latin typeface="微软雅黑" panose="020B0503020204020204" pitchFamily="34" charset="-122"/>
                <a:ea typeface="微软雅黑" panose="020B0503020204020204" pitchFamily="34" charset="-122"/>
              </a:rPr>
              <a:t>1000+</a:t>
            </a:r>
            <a:r>
              <a:rPr lang="zh-CN" altLang="en-US" dirty="0" smtClean="0">
                <a:latin typeface="微软雅黑" panose="020B0503020204020204" pitchFamily="34" charset="-122"/>
                <a:ea typeface="微软雅黑" panose="020B0503020204020204" pitchFamily="34" charset="-122"/>
              </a:rPr>
              <a:t>亿个</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更多</a:t>
            </a:r>
            <a:endParaRPr lang="zh-CN" altLang="en-US" dirty="0">
              <a:latin typeface="微软雅黑" panose="020B0503020204020204" pitchFamily="34" charset="-122"/>
              <a:ea typeface="微软雅黑" panose="020B0503020204020204" pitchFamily="34" charset="-122"/>
            </a:endParaRPr>
          </a:p>
        </p:txBody>
      </p:sp>
      <p:grpSp>
        <p:nvGrpSpPr>
          <p:cNvPr id="22" name="组合 21"/>
          <p:cNvGrpSpPr/>
          <p:nvPr/>
        </p:nvGrpSpPr>
        <p:grpSpPr>
          <a:xfrm>
            <a:off x="5142188" y="2659968"/>
            <a:ext cx="1030012" cy="1641077"/>
            <a:chOff x="5142188" y="2844800"/>
            <a:chExt cx="1030012" cy="1641077"/>
          </a:xfrm>
        </p:grpSpPr>
        <p:sp>
          <p:nvSpPr>
            <p:cNvPr id="19" name="右箭头 18"/>
            <p:cNvSpPr/>
            <p:nvPr/>
          </p:nvSpPr>
          <p:spPr>
            <a:xfrm>
              <a:off x="5142188" y="2844800"/>
              <a:ext cx="1030012" cy="16410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142188" y="3258306"/>
              <a:ext cx="800219" cy="830997"/>
            </a:xfrm>
            <a:prstGeom prst="rect">
              <a:avLst/>
            </a:prstGeom>
            <a:noFill/>
          </p:spPr>
          <p:txBody>
            <a:bodyPr wrap="none" rtlCol="0">
              <a:spAutoFit/>
            </a:bodyPr>
            <a:lstStyle/>
            <a:p>
              <a:pPr algn="ctr"/>
              <a:r>
                <a:rPr lang="zh-CN" altLang="en-US" sz="2400" dirty="0" smtClean="0">
                  <a:solidFill>
                    <a:srgbClr val="FFFF00"/>
                  </a:solidFill>
                  <a:latin typeface="微软雅黑" panose="020B0503020204020204" pitchFamily="34" charset="-122"/>
                  <a:ea typeface="微软雅黑" panose="020B0503020204020204" pitchFamily="34" charset="-122"/>
                </a:rPr>
                <a:t>单元</a:t>
              </a:r>
              <a:endParaRPr lang="en-US" altLang="zh-CN" sz="2400" dirty="0" smtClean="0">
                <a:solidFill>
                  <a:srgbClr val="FFFF00"/>
                </a:solidFill>
                <a:latin typeface="微软雅黑" panose="020B0503020204020204" pitchFamily="34" charset="-122"/>
                <a:ea typeface="微软雅黑" panose="020B0503020204020204" pitchFamily="34" charset="-122"/>
              </a:endParaRPr>
            </a:p>
            <a:p>
              <a:pPr algn="ctr"/>
              <a:r>
                <a:rPr lang="zh-CN" altLang="en-US" sz="2400" dirty="0" smtClean="0">
                  <a:solidFill>
                    <a:srgbClr val="FFFF00"/>
                  </a:solidFill>
                  <a:latin typeface="微软雅黑" panose="020B0503020204020204" pitchFamily="34" charset="-122"/>
                  <a:ea typeface="微软雅黑" panose="020B0503020204020204" pitchFamily="34" charset="-122"/>
                </a:rPr>
                <a:t>模仿</a:t>
              </a:r>
              <a:endParaRPr lang="zh-CN" altLang="en-US" sz="2400" dirty="0">
                <a:solidFill>
                  <a:srgbClr val="FFFF00"/>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126765" y="4697186"/>
            <a:ext cx="1030012" cy="1641077"/>
            <a:chOff x="5142188" y="2844800"/>
            <a:chExt cx="1030012" cy="1641077"/>
          </a:xfrm>
        </p:grpSpPr>
        <p:sp>
          <p:nvSpPr>
            <p:cNvPr id="24" name="右箭头 23"/>
            <p:cNvSpPr/>
            <p:nvPr/>
          </p:nvSpPr>
          <p:spPr>
            <a:xfrm>
              <a:off x="5142188" y="2844800"/>
              <a:ext cx="1030012" cy="16410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142188" y="3258306"/>
              <a:ext cx="800219" cy="830997"/>
            </a:xfrm>
            <a:prstGeom prst="rect">
              <a:avLst/>
            </a:prstGeom>
            <a:noFill/>
          </p:spPr>
          <p:txBody>
            <a:bodyPr wrap="none" rtlCol="0">
              <a:spAutoFit/>
            </a:bodyPr>
            <a:lstStyle/>
            <a:p>
              <a:pPr algn="ctr"/>
              <a:r>
                <a:rPr lang="zh-CN" altLang="en-US" sz="2400" dirty="0" smtClean="0">
                  <a:solidFill>
                    <a:srgbClr val="FFFF00"/>
                  </a:solidFill>
                  <a:latin typeface="微软雅黑" panose="020B0503020204020204" pitchFamily="34" charset="-122"/>
                  <a:ea typeface="微软雅黑" panose="020B0503020204020204" pitchFamily="34" charset="-122"/>
                </a:rPr>
                <a:t>整体</a:t>
              </a:r>
              <a:endParaRPr lang="en-US" altLang="zh-CN" sz="2400" dirty="0" smtClean="0">
                <a:solidFill>
                  <a:srgbClr val="FFFF00"/>
                </a:solidFill>
                <a:latin typeface="微软雅黑" panose="020B0503020204020204" pitchFamily="34" charset="-122"/>
                <a:ea typeface="微软雅黑" panose="020B0503020204020204" pitchFamily="34" charset="-122"/>
              </a:endParaRPr>
            </a:p>
            <a:p>
              <a:pPr algn="ctr"/>
              <a:r>
                <a:rPr lang="zh-CN" altLang="en-US" sz="2400" dirty="0" smtClean="0">
                  <a:solidFill>
                    <a:srgbClr val="FFFF00"/>
                  </a:solidFill>
                  <a:latin typeface="微软雅黑" panose="020B0503020204020204" pitchFamily="34" charset="-122"/>
                  <a:ea typeface="微软雅黑" panose="020B0503020204020204" pitchFamily="34" charset="-122"/>
                </a:rPr>
                <a:t>模仿</a:t>
              </a:r>
              <a:endParaRPr lang="zh-CN" altLang="en-US" sz="2400"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851" y="396820"/>
            <a:ext cx="384048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大模型的基本原理</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nvGrpSpPr>
          <p:cNvPr id="26" name="组合 25"/>
          <p:cNvGrpSpPr/>
          <p:nvPr/>
        </p:nvGrpSpPr>
        <p:grpSpPr>
          <a:xfrm>
            <a:off x="1069070" y="2478850"/>
            <a:ext cx="5322002" cy="2110081"/>
            <a:chOff x="5009599" y="2825886"/>
            <a:chExt cx="4237419" cy="2317614"/>
          </a:xfrm>
        </p:grpSpPr>
        <p:pic>
          <p:nvPicPr>
            <p:cNvPr id="27" name="Picture 2" descr="https://gimg2.baidu.com/image_search/src=http%3A%2F%2Fansforce.com%2Fupload%2Fposts%2F11%2FS1-p1081%2F59ca7a2957b6e.jpg&amp;refer=http%3A%2F%2Fansforce.com&amp;app=2002&amp;size=f9999,10000&amp;q=a80&amp;n=0&amp;g=0n&amp;fmt=jpeg?sec=1638324477&amp;t=2fc013752d63b5e98ab77860a7693c7c"/>
            <p:cNvPicPr>
              <a:picLocks noChangeAspect="1" noChangeArrowheads="1"/>
            </p:cNvPicPr>
            <p:nvPr/>
          </p:nvPicPr>
          <p:blipFill>
            <a:blip r:embed="rId2" cstate="screen"/>
            <a:srcRect/>
            <a:stretch>
              <a:fillRect/>
            </a:stretch>
          </p:blipFill>
          <p:spPr bwMode="auto">
            <a:xfrm>
              <a:off x="5009599" y="2825886"/>
              <a:ext cx="3840361" cy="23176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gimg2.baidu.com/image_search/src=http%3A%2F%2Fimg.saturdaysoft.com%2F4a%2Fe9%2F4ae91baab9ce77c2f3ae3e4a93332b64.jpeg&amp;refer=http%3A%2F%2Fimg.saturdaysoft.com&amp;app=2002&amp;size=f9999,10000&amp;q=a80&amp;n=0&amp;g=0n&amp;fmt=jpeg?sec=1638325027&amp;t=cbe519cf1042936c3655f2c02554a115"/>
            <p:cNvPicPr>
              <a:picLocks noChangeArrowheads="1"/>
            </p:cNvPicPr>
            <p:nvPr/>
          </p:nvPicPr>
          <p:blipFill rotWithShape="1">
            <a:blip r:embed="rId3" cstate="screen"/>
            <a:srcRect/>
            <a:stretch>
              <a:fillRect/>
            </a:stretch>
          </p:blipFill>
          <p:spPr bwMode="auto">
            <a:xfrm>
              <a:off x="8592693" y="2825886"/>
              <a:ext cx="648072" cy="6480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gimg2.baidu.com/image_search/src=http%3A%2F%2Fwww.pifamm.com%2Ffile%2Fupload%2F201701%2F02%2F12-06-54-79-1.jpg&amp;refer=http%3A%2F%2Fwww.pifamm.com&amp;app=2002&amp;size=f9999,10000&amp;q=a80&amp;n=0&amp;g=0n&amp;fmt=jpeg?sec=1638325113&amp;t=3bf27df75b957453aa2e8e74d4f0a7a3"/>
            <p:cNvPicPr>
              <a:picLocks noChangeArrowheads="1"/>
            </p:cNvPicPr>
            <p:nvPr/>
          </p:nvPicPr>
          <p:blipFill rotWithShape="1">
            <a:blip r:embed="rId4" cstate="screen"/>
            <a:srcRect/>
            <a:stretch>
              <a:fillRect/>
            </a:stretch>
          </p:blipFill>
          <p:spPr bwMode="auto">
            <a:xfrm>
              <a:off x="8598946" y="4480193"/>
              <a:ext cx="648072" cy="648072"/>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图片 14"/>
          <p:cNvPicPr>
            <a:picLocks noChangeAspect="1"/>
          </p:cNvPicPr>
          <p:nvPr/>
        </p:nvPicPr>
        <p:blipFill>
          <a:blip r:embed="rId5"/>
          <a:stretch>
            <a:fillRect/>
          </a:stretch>
        </p:blipFill>
        <p:spPr>
          <a:xfrm>
            <a:off x="6897208" y="1267531"/>
            <a:ext cx="4936066" cy="5191477"/>
          </a:xfrm>
          <a:prstGeom prst="rect">
            <a:avLst/>
          </a:prstGeom>
        </p:spPr>
      </p:pic>
      <p:sp>
        <p:nvSpPr>
          <p:cNvPr id="21" name="文本框 20"/>
          <p:cNvSpPr txBox="1"/>
          <p:nvPr/>
        </p:nvSpPr>
        <p:spPr>
          <a:xfrm>
            <a:off x="905933" y="1534861"/>
            <a:ext cx="5368290" cy="89154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① 卷积神经网络</a:t>
            </a:r>
            <a:r>
              <a:rPr lang="en-US" altLang="zh-CN" sz="2800" b="1" dirty="0" smtClean="0">
                <a:latin typeface="微软雅黑" panose="020B0503020204020204" pitchFamily="34" charset="-122"/>
                <a:ea typeface="微软雅黑" panose="020B0503020204020204" pitchFamily="34" charset="-122"/>
              </a:rPr>
              <a:t>(CNN)</a:t>
            </a:r>
          </a:p>
          <a:p>
            <a:r>
              <a:rPr lang="zh-CN" altLang="en-US" sz="2400" dirty="0" smtClean="0">
                <a:latin typeface="微软雅黑" panose="020B0503020204020204" pitchFamily="34" charset="-122"/>
                <a:ea typeface="微软雅黑" panose="020B0503020204020204" pitchFamily="34" charset="-122"/>
              </a:rPr>
              <a:t>在计算机视觉</a:t>
            </a:r>
            <a:r>
              <a:rPr lang="en-US" altLang="zh-CN" sz="2400" dirty="0" smtClean="0">
                <a:latin typeface="微软雅黑" panose="020B0503020204020204" pitchFamily="34" charset="-122"/>
                <a:ea typeface="微软雅黑" panose="020B0503020204020204" pitchFamily="34" charset="-122"/>
              </a:rPr>
              <a:t>(CV)</a:t>
            </a:r>
            <a:r>
              <a:rPr lang="zh-CN" altLang="en-US" sz="2400" dirty="0" smtClean="0">
                <a:latin typeface="微软雅黑" panose="020B0503020204020204" pitchFamily="34" charset="-122"/>
                <a:ea typeface="微软雅黑" panose="020B0503020204020204" pitchFamily="34" charset="-122"/>
              </a:rPr>
              <a:t>等方面取得巨大成功</a:t>
            </a:r>
            <a:endParaRPr lang="zh-CN" altLang="en-US" sz="2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905933" y="4758745"/>
            <a:ext cx="6013185" cy="1631216"/>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② </a:t>
            </a:r>
            <a:r>
              <a:rPr lang="en-US" altLang="zh-CN" sz="2800" b="1" dirty="0" smtClean="0">
                <a:latin typeface="微软雅黑" panose="020B0503020204020204" pitchFamily="34" charset="-122"/>
                <a:ea typeface="微软雅黑" panose="020B0503020204020204" pitchFamily="34" charset="-122"/>
              </a:rPr>
              <a:t>Transformer(</a:t>
            </a:r>
            <a:r>
              <a:rPr lang="en-US" altLang="zh-CN" sz="2800" b="1" dirty="0" err="1" smtClean="0">
                <a:latin typeface="微软雅黑" panose="020B0503020204020204" pitchFamily="34" charset="-122"/>
                <a:ea typeface="微软雅黑" panose="020B0503020204020204" pitchFamily="34" charset="-122"/>
              </a:rPr>
              <a:t>ChatGPT</a:t>
            </a:r>
            <a:r>
              <a:rPr lang="en-US" altLang="zh-CN" sz="2800" b="1" dirty="0" smtClean="0">
                <a:latin typeface="微软雅黑" panose="020B0503020204020204" pitchFamily="34" charset="-122"/>
                <a:ea typeface="微软雅黑" panose="020B0503020204020204" pitchFamily="34" charset="-122"/>
              </a:rPr>
              <a:t>)</a:t>
            </a:r>
          </a:p>
          <a:p>
            <a:r>
              <a:rPr lang="zh-CN" altLang="en-US" sz="2400" dirty="0" smtClean="0">
                <a:latin typeface="微软雅黑" panose="020B0503020204020204" pitchFamily="34" charset="-122"/>
                <a:ea typeface="微软雅黑" panose="020B0503020204020204" pitchFamily="34" charset="-122"/>
              </a:rPr>
              <a:t>具有注意力机制的人工神经网络</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在自然语言处理（</a:t>
            </a:r>
            <a:r>
              <a:rPr lang="en-US" altLang="zh-CN" sz="2400" dirty="0" smtClean="0">
                <a:latin typeface="微软雅黑" panose="020B0503020204020204" pitchFamily="34" charset="-122"/>
                <a:ea typeface="微软雅黑" panose="020B0503020204020204" pitchFamily="34" charset="-122"/>
              </a:rPr>
              <a:t>NLP</a:t>
            </a:r>
            <a:r>
              <a:rPr lang="zh-CN" altLang="en-US" sz="2400" dirty="0" smtClean="0">
                <a:latin typeface="微软雅黑" panose="020B0503020204020204" pitchFamily="34" charset="-122"/>
                <a:ea typeface="微软雅黑" panose="020B0503020204020204" pitchFamily="34" charset="-122"/>
              </a:rPr>
              <a:t>）方面取得重大突破</a:t>
            </a:r>
            <a:endParaRPr lang="en-US" altLang="zh-CN" sz="2400" dirty="0" smtClean="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注意力</a:t>
            </a:r>
            <a:r>
              <a:rPr lang="zh-CN" altLang="en-US" sz="2400" b="1" dirty="0" smtClean="0">
                <a:latin typeface="微软雅黑" panose="020B0503020204020204" pitchFamily="34" charset="-122"/>
                <a:ea typeface="微软雅黑" panose="020B0503020204020204" pitchFamily="34" charset="-122"/>
              </a:rPr>
              <a:t>机制</a:t>
            </a:r>
            <a:r>
              <a:rPr lang="zh-CN" altLang="en-US" sz="2400" dirty="0" smtClean="0">
                <a:latin typeface="微软雅黑" panose="020B0503020204020204" pitchFamily="34" charset="-122"/>
                <a:ea typeface="微软雅黑" panose="020B0503020204020204" pitchFamily="34" charset="-122"/>
              </a:rPr>
              <a:t>：保持对话前后连贯性</a:t>
            </a:r>
            <a:endParaRPr lang="zh-CN" altLang="en-US" sz="2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74133" y="1083730"/>
            <a:ext cx="11582399" cy="461665"/>
          </a:xfrm>
          <a:prstGeom prst="rect">
            <a:avLst/>
          </a:prstGeom>
          <a:noFill/>
        </p:spPr>
        <p:txBody>
          <a:bodyPr wrap="square" rtlCol="0">
            <a:spAutoFit/>
          </a:bodyPr>
          <a:lstStyle/>
          <a:p>
            <a:r>
              <a:rPr lang="zh-CN" altLang="en-US" sz="2400" dirty="0" smtClean="0">
                <a:latin typeface="方正粗宋简体" panose="03000509000000000000" pitchFamily="65" charset="-122"/>
                <a:ea typeface="方正粗宋简体" panose="03000509000000000000" pitchFamily="65" charset="-122"/>
              </a:rPr>
              <a:t>在算法方面，</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近期</a:t>
            </a:r>
            <a:r>
              <a:rPr lang="zh-CN" altLang="en-US" sz="2400" dirty="0" smtClean="0">
                <a:latin typeface="方正粗宋简体" panose="03000509000000000000" pitchFamily="65" charset="-122"/>
                <a:ea typeface="方正粗宋简体" panose="03000509000000000000" pitchFamily="65" charset="-122"/>
              </a:rPr>
              <a:t>大模型的成功主要是两个原因：</a:t>
            </a:r>
            <a:endPar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851" y="396820"/>
            <a:ext cx="384048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大模型的基本原理</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1" name="文本框 20"/>
          <p:cNvSpPr txBox="1"/>
          <p:nvPr/>
        </p:nvSpPr>
        <p:spPr>
          <a:xfrm>
            <a:off x="836921" y="1082586"/>
            <a:ext cx="10591800" cy="1261884"/>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大</a:t>
            </a:r>
            <a:r>
              <a:rPr lang="zh-CN" altLang="en-US" sz="2800" b="1" dirty="0" smtClean="0">
                <a:latin typeface="微软雅黑" panose="020B0503020204020204" pitchFamily="34" charset="-122"/>
                <a:ea typeface="微软雅黑" panose="020B0503020204020204" pitchFamily="34" charset="-122"/>
              </a:rPr>
              <a:t>模型训练：</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训练</a:t>
            </a:r>
            <a:r>
              <a:rPr lang="en-US" altLang="zh-CN"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回归拟合</a:t>
            </a:r>
            <a:r>
              <a:rPr lang="zh-CN" altLang="en-US" sz="2800" b="1"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让</a:t>
            </a:r>
            <a:r>
              <a:rPr lang="en-US" altLang="zh-CN" sz="2400" dirty="0" smtClean="0">
                <a:latin typeface="微软雅黑" panose="020B0503020204020204" pitchFamily="34" charset="-122"/>
                <a:ea typeface="微软雅黑" panose="020B0503020204020204" pitchFamily="34" charset="-122"/>
              </a:rPr>
              <a:t>LLM</a:t>
            </a:r>
            <a:r>
              <a:rPr lang="zh-CN" altLang="en-US" sz="2400" dirty="0" smtClean="0">
                <a:latin typeface="微软雅黑" panose="020B0503020204020204" pitchFamily="34" charset="-122"/>
                <a:ea typeface="微软雅黑" panose="020B0503020204020204" pitchFamily="34" charset="-122"/>
              </a:rPr>
              <a:t>学习公开的海量数据，即，让由</a:t>
            </a:r>
            <a:r>
              <a:rPr lang="en-US" altLang="zh-CN" sz="2400" dirty="0" smtClean="0">
                <a:latin typeface="微软雅黑" panose="020B0503020204020204" pitchFamily="34" charset="-122"/>
                <a:ea typeface="微软雅黑" panose="020B0503020204020204" pitchFamily="34" charset="-122"/>
              </a:rPr>
              <a:t>LLM</a:t>
            </a:r>
            <a:r>
              <a:rPr lang="zh-CN" altLang="en-US" sz="2400" dirty="0" smtClean="0">
                <a:latin typeface="微软雅黑" panose="020B0503020204020204" pitchFamily="34" charset="-122"/>
                <a:ea typeface="微软雅黑" panose="020B0503020204020204" pitchFamily="34" charset="-122"/>
              </a:rPr>
              <a:t>的各个参数计算出来的结果，最大程度地符合这些数据。</a:t>
            </a:r>
            <a:endParaRPr lang="en-US" altLang="zh-CN" sz="2400"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训练的结果</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solidFill>
                  <a:srgbClr val="C00000"/>
                </a:solidFill>
                <a:latin typeface="微软雅黑" panose="020B0503020204020204" pitchFamily="34" charset="-122"/>
                <a:ea typeface="微软雅黑" panose="020B0503020204020204" pitchFamily="34" charset="-122"/>
              </a:rPr>
              <a:t>各个参数达到最优</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42" name="矩形 41"/>
          <p:cNvSpPr/>
          <p:nvPr/>
        </p:nvSpPr>
        <p:spPr>
          <a:xfrm>
            <a:off x="836921" y="2278059"/>
            <a:ext cx="10921392"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实际上，</a:t>
            </a:r>
            <a:r>
              <a:rPr lang="zh-CN" altLang="en-US" sz="2000" dirty="0" smtClean="0">
                <a:latin typeface="微软雅黑" panose="020B0503020204020204" pitchFamily="34" charset="-122"/>
                <a:ea typeface="微软雅黑" panose="020B0503020204020204" pitchFamily="34" charset="-122"/>
              </a:rPr>
              <a:t>这个优化计算</a:t>
            </a:r>
            <a:r>
              <a:rPr lang="zh-CN" altLang="en-US" sz="2000" dirty="0">
                <a:latin typeface="微软雅黑" panose="020B0503020204020204" pitchFamily="34" charset="-122"/>
                <a:ea typeface="微软雅黑" panose="020B0503020204020204" pitchFamily="34" charset="-122"/>
              </a:rPr>
              <a:t>的</a:t>
            </a:r>
            <a:r>
              <a:rPr lang="zh-CN" altLang="en-US" sz="2000" dirty="0" smtClean="0">
                <a:latin typeface="微软雅黑" panose="020B0503020204020204" pitchFamily="34" charset="-122"/>
                <a:ea typeface="微软雅黑" panose="020B0503020204020204" pitchFamily="34" charset="-122"/>
              </a:rPr>
              <a:t>过程</a:t>
            </a:r>
            <a:r>
              <a:rPr lang="zh-CN" altLang="en-US" sz="2000" dirty="0">
                <a:latin typeface="微软雅黑" panose="020B0503020204020204" pitchFamily="34" charset="-122"/>
                <a:ea typeface="微软雅黑" panose="020B0503020204020204" pitchFamily="34" charset="-122"/>
              </a:rPr>
              <a:t>跟线性拟合</a:t>
            </a:r>
            <a:r>
              <a:rPr lang="zh-CN" altLang="en-US" sz="2000" dirty="0" smtClean="0">
                <a:latin typeface="微软雅黑" panose="020B0503020204020204" pitchFamily="34" charset="-122"/>
                <a:ea typeface="微软雅黑" panose="020B0503020204020204" pitchFamily="34" charset="-122"/>
              </a:rPr>
              <a:t>类似，只是更加复杂、更加残暴，需要强的算力支撑。</a:t>
            </a:r>
            <a:endParaRPr lang="en-US" altLang="zh-CN" sz="2000" dirty="0">
              <a:latin typeface="微软雅黑" panose="020B0503020204020204" pitchFamily="34" charset="-122"/>
              <a:ea typeface="微软雅黑" panose="020B0503020204020204" pitchFamily="34" charset="-122"/>
            </a:endParaRPr>
          </a:p>
        </p:txBody>
      </p:sp>
      <p:sp>
        <p:nvSpPr>
          <p:cNvPr id="44" name="矩形 43"/>
          <p:cNvSpPr/>
          <p:nvPr/>
        </p:nvSpPr>
        <p:spPr>
          <a:xfrm>
            <a:off x="705644" y="5994847"/>
            <a:ext cx="3794726" cy="646331"/>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altLang="zh-CN" b="1" dirty="0">
                <a:solidFill>
                  <a:srgbClr val="FFFF00"/>
                </a:solidFill>
              </a:rPr>
              <a:t>GPT </a:t>
            </a:r>
            <a:r>
              <a:rPr lang="en-US" altLang="zh-CN" dirty="0" smtClean="0"/>
              <a:t>= </a:t>
            </a:r>
            <a:r>
              <a:rPr lang="zh-CN" altLang="en-US" sz="1600" b="1" dirty="0">
                <a:solidFill>
                  <a:srgbClr val="FFFF00"/>
                </a:solidFill>
              </a:rPr>
              <a:t>G</a:t>
            </a:r>
            <a:r>
              <a:rPr lang="zh-CN" altLang="en-US" sz="1600" dirty="0" smtClean="0"/>
              <a:t>enerative </a:t>
            </a:r>
            <a:r>
              <a:rPr lang="zh-CN" altLang="en-US" sz="1600" b="1" dirty="0">
                <a:solidFill>
                  <a:srgbClr val="FFFF00"/>
                </a:solidFill>
              </a:rPr>
              <a:t>P</a:t>
            </a:r>
            <a:r>
              <a:rPr lang="zh-CN" altLang="en-US" sz="1600" dirty="0"/>
              <a:t>re-training </a:t>
            </a:r>
            <a:r>
              <a:rPr lang="zh-CN" altLang="en-US" sz="1600" b="1" dirty="0" smtClean="0">
                <a:solidFill>
                  <a:srgbClr val="FFFF00"/>
                </a:solidFill>
              </a:rPr>
              <a:t>T</a:t>
            </a:r>
            <a:r>
              <a:rPr lang="zh-CN" altLang="en-US" sz="1600" dirty="0" smtClean="0"/>
              <a:t>ransformer </a:t>
            </a:r>
            <a:endParaRPr lang="en-US" altLang="zh-CN" dirty="0" smtClean="0"/>
          </a:p>
          <a:p>
            <a:pPr algn="ctr"/>
            <a:r>
              <a:rPr lang="zh-CN" altLang="en-US" dirty="0" smtClean="0">
                <a:latin typeface="微软雅黑" panose="020B0503020204020204" pitchFamily="34" charset="-122"/>
                <a:ea typeface="微软雅黑" panose="020B0503020204020204" pitchFamily="34" charset="-122"/>
              </a:rPr>
              <a:t>生成式预训练人工神经网络</a:t>
            </a:r>
            <a:endParaRPr lang="zh-CN" altLang="en-US"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736123" y="2919829"/>
            <a:ext cx="3611752" cy="2880000"/>
            <a:chOff x="7882256" y="2499918"/>
            <a:chExt cx="3611752" cy="2880000"/>
          </a:xfrm>
        </p:grpSpPr>
        <p:grpSp>
          <p:nvGrpSpPr>
            <p:cNvPr id="26" name="组合 25"/>
            <p:cNvGrpSpPr/>
            <p:nvPr/>
          </p:nvGrpSpPr>
          <p:grpSpPr>
            <a:xfrm>
              <a:off x="7882256" y="2499918"/>
              <a:ext cx="3611752" cy="2880000"/>
              <a:chOff x="7882256" y="2499918"/>
              <a:chExt cx="3611752" cy="2880000"/>
            </a:xfrm>
          </p:grpSpPr>
          <p:grpSp>
            <p:nvGrpSpPr>
              <p:cNvPr id="51" name="组合 50"/>
              <p:cNvGrpSpPr/>
              <p:nvPr/>
            </p:nvGrpSpPr>
            <p:grpSpPr>
              <a:xfrm>
                <a:off x="7882256" y="2499918"/>
                <a:ext cx="3611752" cy="2880000"/>
                <a:chOff x="7882256" y="2390190"/>
                <a:chExt cx="3611752" cy="2880000"/>
              </a:xfrm>
            </p:grpSpPr>
            <p:pic>
              <p:nvPicPr>
                <p:cNvPr id="33" name="图片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3048" y="2507744"/>
                  <a:ext cx="3455673" cy="2669587"/>
                </a:xfrm>
                <a:prstGeom prst="rect">
                  <a:avLst/>
                </a:prstGeom>
                <a:noFill/>
                <a:ln>
                  <a:noFill/>
                </a:ln>
              </p:spPr>
            </p:pic>
            <p:grpSp>
              <p:nvGrpSpPr>
                <p:cNvPr id="50" name="组合 49"/>
                <p:cNvGrpSpPr/>
                <p:nvPr/>
              </p:nvGrpSpPr>
              <p:grpSpPr>
                <a:xfrm>
                  <a:off x="7882256" y="2390190"/>
                  <a:ext cx="3611752" cy="2880000"/>
                  <a:chOff x="7882256" y="2390190"/>
                  <a:chExt cx="3611752" cy="2880000"/>
                </a:xfrm>
              </p:grpSpPr>
              <p:sp>
                <p:nvSpPr>
                  <p:cNvPr id="40" name="矩形 39"/>
                  <p:cNvSpPr/>
                  <p:nvPr/>
                </p:nvSpPr>
                <p:spPr>
                  <a:xfrm>
                    <a:off x="7882256" y="2390190"/>
                    <a:ext cx="3611752" cy="28800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8903302" y="2390190"/>
                    <a:ext cx="1569660" cy="369332"/>
                  </a:xfrm>
                  <a:prstGeom prst="rect">
                    <a:avLst/>
                  </a:prstGeom>
                  <a:solidFill>
                    <a:srgbClr val="00B050"/>
                  </a:solidFill>
                  <a:ln>
                    <a:noFill/>
                  </a:ln>
                </p:spPr>
                <p:txBody>
                  <a:bodyPr wrap="none" rtlCol="0">
                    <a:spAutoFit/>
                  </a:bodyPr>
                  <a:lstStyle/>
                  <a:p>
                    <a:r>
                      <a:rPr lang="zh-CN" altLang="en-US" dirty="0">
                        <a:solidFill>
                          <a:schemeClr val="bg1"/>
                        </a:solidFill>
                        <a:latin typeface="方正粗宋简体" panose="03000509000000000000" pitchFamily="65" charset="-122"/>
                        <a:ea typeface="方正粗宋简体" panose="03000509000000000000" pitchFamily="65" charset="-122"/>
                      </a:rPr>
                      <a:t>线性拟合</a:t>
                    </a:r>
                    <a:r>
                      <a:rPr lang="zh-CN" altLang="en-US" dirty="0" smtClean="0">
                        <a:solidFill>
                          <a:schemeClr val="bg1"/>
                        </a:solidFill>
                        <a:latin typeface="方正粗宋简体" panose="03000509000000000000" pitchFamily="65" charset="-122"/>
                        <a:ea typeface="方正粗宋简体" panose="03000509000000000000" pitchFamily="65" charset="-122"/>
                      </a:rPr>
                      <a:t>过程</a:t>
                    </a:r>
                    <a:endParaRPr lang="zh-CN" altLang="en-US" dirty="0">
                      <a:solidFill>
                        <a:schemeClr val="bg1"/>
                      </a:solidFill>
                      <a:latin typeface="方正粗宋简体" panose="03000509000000000000" pitchFamily="65" charset="-122"/>
                      <a:ea typeface="方正粗宋简体" panose="03000509000000000000" pitchFamily="65" charset="-122"/>
                    </a:endParaRPr>
                  </a:p>
                </p:txBody>
              </p:sp>
            </p:grpSp>
          </p:grpSp>
          <p:cxnSp>
            <p:nvCxnSpPr>
              <p:cNvPr id="7" name="直接连接符 6"/>
              <p:cNvCxnSpPr/>
              <p:nvPr/>
            </p:nvCxnSpPr>
            <p:spPr>
              <a:xfrm flipV="1">
                <a:off x="8297333" y="2927554"/>
                <a:ext cx="2980267" cy="1711084"/>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8424333" y="2785533"/>
                <a:ext cx="2726267" cy="2045543"/>
              </a:xfrm>
              <a:prstGeom prst="line">
                <a:avLst/>
              </a:prstGeom>
              <a:ln w="31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8357679" y="2983220"/>
              <a:ext cx="1752403" cy="682238"/>
            </a:xfrm>
            <a:prstGeom prst="rect">
              <a:avLst/>
            </a:prstGeom>
            <a:noFill/>
          </p:spPr>
          <p:txBody>
            <a:bodyPr wrap="none" rtlCol="0">
              <a:spAutoFit/>
            </a:bodyPr>
            <a:lstStyle/>
            <a:p>
              <a:pPr>
                <a:lnSpc>
                  <a:spcPts val="2300"/>
                </a:lnSpc>
              </a:pPr>
              <a:r>
                <a:rPr lang="en-US" altLang="zh-CN" sz="3200" dirty="0"/>
                <a:t>y</a:t>
              </a:r>
              <a:r>
                <a:rPr lang="en-US" altLang="zh-CN" sz="3200" dirty="0" smtClean="0"/>
                <a:t> = </a:t>
              </a:r>
              <a:r>
                <a:rPr lang="en-US" altLang="zh-CN" sz="3200" b="1" dirty="0" smtClean="0">
                  <a:solidFill>
                    <a:srgbClr val="FF0000"/>
                  </a:solidFill>
                </a:rPr>
                <a:t>a</a:t>
              </a:r>
              <a:r>
                <a:rPr lang="en-US" altLang="zh-CN" sz="3200" dirty="0" smtClean="0"/>
                <a:t>x + </a:t>
              </a:r>
              <a:r>
                <a:rPr lang="en-US" altLang="zh-CN" sz="3200" b="1" dirty="0" smtClean="0">
                  <a:solidFill>
                    <a:srgbClr val="00B050"/>
                  </a:solidFill>
                </a:rPr>
                <a:t>b</a:t>
              </a:r>
            </a:p>
            <a:p>
              <a:pPr>
                <a:lnSpc>
                  <a:spcPts val="2300"/>
                </a:lnSpc>
              </a:pPr>
              <a:r>
                <a:rPr lang="zh-CN" altLang="en-US" sz="2000" b="1" dirty="0" smtClean="0"/>
                <a:t>确定</a:t>
              </a:r>
              <a:r>
                <a:rPr lang="en-US" altLang="zh-CN" sz="2800" b="1" dirty="0" smtClean="0">
                  <a:solidFill>
                    <a:srgbClr val="FF0000"/>
                  </a:solidFill>
                </a:rPr>
                <a:t>a</a:t>
              </a:r>
              <a:r>
                <a:rPr lang="zh-CN" altLang="en-US" sz="2800" b="1" dirty="0" smtClean="0"/>
                <a:t>、</a:t>
              </a:r>
              <a:r>
                <a:rPr lang="en-US" altLang="zh-CN" sz="2800" b="1" dirty="0" smtClean="0">
                  <a:solidFill>
                    <a:srgbClr val="00B050"/>
                  </a:solidFill>
                </a:rPr>
                <a:t>b</a:t>
              </a:r>
              <a:endParaRPr lang="zh-CN" altLang="en-US" sz="2800" b="1" dirty="0">
                <a:solidFill>
                  <a:srgbClr val="00B050"/>
                </a:solidFill>
              </a:endParaRPr>
            </a:p>
          </p:txBody>
        </p:sp>
      </p:grpSp>
      <p:grpSp>
        <p:nvGrpSpPr>
          <p:cNvPr id="27" name="组合 26"/>
          <p:cNvGrpSpPr/>
          <p:nvPr/>
        </p:nvGrpSpPr>
        <p:grpSpPr>
          <a:xfrm>
            <a:off x="4500370" y="2932176"/>
            <a:ext cx="7113547" cy="2880000"/>
            <a:chOff x="572616" y="2499918"/>
            <a:chExt cx="7113547" cy="2880000"/>
          </a:xfrm>
        </p:grpSpPr>
        <p:grpSp>
          <p:nvGrpSpPr>
            <p:cNvPr id="49" name="组合 48"/>
            <p:cNvGrpSpPr/>
            <p:nvPr/>
          </p:nvGrpSpPr>
          <p:grpSpPr>
            <a:xfrm>
              <a:off x="572616" y="2499918"/>
              <a:ext cx="7113547" cy="2880000"/>
              <a:chOff x="572616" y="2390190"/>
              <a:chExt cx="7113547" cy="2880000"/>
            </a:xfrm>
          </p:grpSpPr>
          <p:grpSp>
            <p:nvGrpSpPr>
              <p:cNvPr id="41" name="组合 40"/>
              <p:cNvGrpSpPr/>
              <p:nvPr/>
            </p:nvGrpSpPr>
            <p:grpSpPr>
              <a:xfrm>
                <a:off x="572616" y="2507535"/>
                <a:ext cx="7113547" cy="2669797"/>
                <a:chOff x="640710" y="2601389"/>
                <a:chExt cx="7113547" cy="2669797"/>
              </a:xfrm>
            </p:grpSpPr>
            <p:sp>
              <p:nvSpPr>
                <p:cNvPr id="25" name="右箭头 24"/>
                <p:cNvSpPr/>
                <p:nvPr/>
              </p:nvSpPr>
              <p:spPr>
                <a:xfrm>
                  <a:off x="3998068" y="2689345"/>
                  <a:ext cx="481704" cy="25818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640710" y="2601389"/>
                  <a:ext cx="3274485" cy="2669797"/>
                  <a:chOff x="1263281" y="2601389"/>
                  <a:chExt cx="3274485" cy="2669797"/>
                </a:xfrm>
              </p:grpSpPr>
              <p:grpSp>
                <p:nvGrpSpPr>
                  <p:cNvPr id="17" name="组合 16"/>
                  <p:cNvGrpSpPr/>
                  <p:nvPr/>
                </p:nvGrpSpPr>
                <p:grpSpPr>
                  <a:xfrm>
                    <a:off x="1263281" y="3505554"/>
                    <a:ext cx="3274485" cy="1765632"/>
                    <a:chOff x="1263281" y="3505554"/>
                    <a:chExt cx="3274485" cy="1765632"/>
                  </a:xfrm>
                </p:grpSpPr>
                <p:grpSp>
                  <p:nvGrpSpPr>
                    <p:cNvPr id="4" name="组合 3"/>
                    <p:cNvGrpSpPr/>
                    <p:nvPr/>
                  </p:nvGrpSpPr>
                  <p:grpSpPr>
                    <a:xfrm>
                      <a:off x="1263281" y="3505554"/>
                      <a:ext cx="3274485" cy="1765632"/>
                      <a:chOff x="7258638" y="4523367"/>
                      <a:chExt cx="3274485" cy="1765632"/>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13828" b="15061"/>
                      <a:stretch>
                        <a:fillRect/>
                      </a:stretch>
                    </p:blipFill>
                    <p:spPr>
                      <a:xfrm>
                        <a:off x="7258638" y="4523367"/>
                        <a:ext cx="3274485" cy="1765632"/>
                      </a:xfrm>
                      <a:prstGeom prst="rect">
                        <a:avLst/>
                      </a:prstGeom>
                    </p:spPr>
                  </p:pic>
                  <p:pic>
                    <p:nvPicPr>
                      <p:cNvPr id="3" name="图片 2"/>
                      <p:cNvPicPr>
                        <a:picLocks noChangeAspect="1"/>
                      </p:cNvPicPr>
                      <p:nvPr/>
                    </p:nvPicPr>
                    <p:blipFill rotWithShape="1">
                      <a:blip r:embed="rId4">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3381" t="21702" r="3788" b="8144"/>
                      <a:stretch>
                        <a:fillRect/>
                      </a:stretch>
                    </p:blipFill>
                    <p:spPr>
                      <a:xfrm>
                        <a:off x="7853959" y="4678643"/>
                        <a:ext cx="2057791" cy="1154372"/>
                      </a:xfrm>
                      <a:prstGeom prst="rect">
                        <a:avLst/>
                      </a:prstGeom>
                    </p:spPr>
                  </p:pic>
                </p:grpSp>
                <p:sp>
                  <p:nvSpPr>
                    <p:cNvPr id="10" name="左右箭头 9"/>
                    <p:cNvSpPr/>
                    <p:nvPr/>
                  </p:nvSpPr>
                  <p:spPr>
                    <a:xfrm>
                      <a:off x="1880559" y="3996062"/>
                      <a:ext cx="2035834" cy="854015"/>
                    </a:xfrm>
                    <a:prstGeom prst="leftRightArrow">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反复迭代寻优</a:t>
                      </a:r>
                      <a:endParaRPr lang="zh-CN" altLang="en-US" b="1" dirty="0">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296392" y="2601389"/>
                    <a:ext cx="1196988" cy="1008856"/>
                    <a:chOff x="2296392" y="2601389"/>
                    <a:chExt cx="1196988" cy="1008856"/>
                  </a:xfrm>
                </p:grpSpPr>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6392" y="2601389"/>
                      <a:ext cx="1196988" cy="748404"/>
                    </a:xfrm>
                    <a:prstGeom prst="rect">
                      <a:avLst/>
                    </a:prstGeom>
                  </p:spPr>
                </p:pic>
                <p:sp>
                  <p:nvSpPr>
                    <p:cNvPr id="18" name="下箭头 17"/>
                    <p:cNvSpPr/>
                    <p:nvPr/>
                  </p:nvSpPr>
                  <p:spPr>
                    <a:xfrm>
                      <a:off x="2473409" y="3389514"/>
                      <a:ext cx="842954" cy="220731"/>
                    </a:xfrm>
                    <a:prstGeom prst="downArrow">
                      <a:avLst>
                        <a:gd name="adj1" fmla="val 50000"/>
                        <a:gd name="adj2" fmla="val 698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478604" y="2677362"/>
                    <a:ext cx="877163" cy="646331"/>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输入海</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量数据</a:t>
                    </a:r>
                    <a:endParaRPr lang="zh-CN" altLang="en-US" dirty="0">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4479772" y="2601389"/>
                  <a:ext cx="3274485" cy="2669797"/>
                  <a:chOff x="7232758" y="2601389"/>
                  <a:chExt cx="3274485" cy="2669797"/>
                </a:xfrm>
              </p:grpSpPr>
              <p:grpSp>
                <p:nvGrpSpPr>
                  <p:cNvPr id="12" name="组合 11"/>
                  <p:cNvGrpSpPr/>
                  <p:nvPr/>
                </p:nvGrpSpPr>
                <p:grpSpPr>
                  <a:xfrm>
                    <a:off x="7232758" y="3505554"/>
                    <a:ext cx="3274485" cy="1765632"/>
                    <a:chOff x="7232758" y="3505554"/>
                    <a:chExt cx="3274485" cy="1765632"/>
                  </a:xfrm>
                </p:grpSpPr>
                <p:grpSp>
                  <p:nvGrpSpPr>
                    <p:cNvPr id="13" name="组合 12"/>
                    <p:cNvGrpSpPr/>
                    <p:nvPr/>
                  </p:nvGrpSpPr>
                  <p:grpSpPr>
                    <a:xfrm>
                      <a:off x="7232758" y="3505554"/>
                      <a:ext cx="3274485" cy="1765632"/>
                      <a:chOff x="7258638" y="4523367"/>
                      <a:chExt cx="3274485" cy="1765632"/>
                    </a:xfrm>
                  </p:grpSpPr>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t="13828" b="15061"/>
                      <a:stretch>
                        <a:fillRect/>
                      </a:stretch>
                    </p:blipFill>
                    <p:spPr>
                      <a:xfrm>
                        <a:off x="7258638" y="4523367"/>
                        <a:ext cx="3274485" cy="1765632"/>
                      </a:xfrm>
                      <a:prstGeom prst="rect">
                        <a:avLst/>
                      </a:prstGeom>
                    </p:spPr>
                  </p:pic>
                  <p:pic>
                    <p:nvPicPr>
                      <p:cNvPr id="16" name="图片 15"/>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381" t="21702" r="3788" b="8144"/>
                      <a:stretch>
                        <a:fillRect/>
                      </a:stretch>
                    </p:blipFill>
                    <p:spPr>
                      <a:xfrm>
                        <a:off x="7853959" y="4678643"/>
                        <a:ext cx="2057791" cy="1154372"/>
                      </a:xfrm>
                      <a:prstGeom prst="rect">
                        <a:avLst/>
                      </a:prstGeom>
                    </p:spPr>
                  </p:pic>
                </p:grpSp>
                <p:sp>
                  <p:nvSpPr>
                    <p:cNvPr id="22" name="矩形 21"/>
                    <p:cNvSpPr/>
                    <p:nvPr/>
                  </p:nvSpPr>
                  <p:spPr>
                    <a:xfrm>
                      <a:off x="8024172" y="4229298"/>
                      <a:ext cx="1654852" cy="420524"/>
                    </a:xfrm>
                    <a:prstGeom prst="rect">
                      <a:avLst/>
                    </a:prstGeom>
                    <a:solidFill>
                      <a:schemeClr val="accent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得到最优结果</a:t>
                      </a:r>
                      <a:endParaRPr lang="zh-CN" altLang="en-US" b="1" dirty="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8271506" y="2601389"/>
                    <a:ext cx="1196988" cy="931032"/>
                    <a:chOff x="2296392" y="2601389"/>
                    <a:chExt cx="1196988" cy="931032"/>
                  </a:xfrm>
                </p:grpSpPr>
                <p:pic>
                  <p:nvPicPr>
                    <p:cNvPr id="32" name="图片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6392" y="2601389"/>
                      <a:ext cx="1196988" cy="748403"/>
                    </a:xfrm>
                    <a:prstGeom prst="rect">
                      <a:avLst/>
                    </a:prstGeom>
                  </p:spPr>
                </p:pic>
                <p:sp>
                  <p:nvSpPr>
                    <p:cNvPr id="34" name="下箭头 33"/>
                    <p:cNvSpPr/>
                    <p:nvPr/>
                  </p:nvSpPr>
                  <p:spPr>
                    <a:xfrm flipV="1">
                      <a:off x="2473409" y="3311690"/>
                      <a:ext cx="842954" cy="220731"/>
                    </a:xfrm>
                    <a:prstGeom prst="downArrow">
                      <a:avLst>
                        <a:gd name="adj1" fmla="val 50000"/>
                        <a:gd name="adj2" fmla="val 6988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9418105" y="2689345"/>
                    <a:ext cx="877163" cy="646331"/>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输出模</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型结构</a:t>
                    </a:r>
                    <a:endParaRPr lang="zh-CN" altLang="en-US" dirty="0">
                      <a:latin typeface="微软雅黑" panose="020B0503020204020204" pitchFamily="34" charset="-122"/>
                      <a:ea typeface="微软雅黑" panose="020B0503020204020204" pitchFamily="34" charset="-122"/>
                    </a:endParaRPr>
                  </a:p>
                </p:txBody>
              </p:sp>
            </p:grpSp>
            <p:sp>
              <p:nvSpPr>
                <p:cNvPr id="36" name="文本框 35"/>
                <p:cNvSpPr txBox="1"/>
                <p:nvPr/>
              </p:nvSpPr>
              <p:spPr>
                <a:xfrm>
                  <a:off x="3967872" y="3380100"/>
                  <a:ext cx="492443" cy="1200329"/>
                </a:xfrm>
                <a:prstGeom prst="rect">
                  <a:avLst/>
                </a:prstGeom>
                <a:noFill/>
              </p:spPr>
              <p:txBody>
                <a:bodyPr wrap="none" rtlCol="0">
                  <a:spAutoFit/>
                </a:bodyPr>
                <a:lstStyle/>
                <a:p>
                  <a:r>
                    <a:rPr lang="zh-CN" altLang="en-US" sz="2400" b="1" dirty="0" smtClean="0">
                      <a:solidFill>
                        <a:srgbClr val="FFFF00"/>
                      </a:solidFill>
                      <a:latin typeface="微软雅黑" panose="020B0503020204020204" pitchFamily="34" charset="-122"/>
                      <a:ea typeface="微软雅黑" panose="020B0503020204020204" pitchFamily="34" charset="-122"/>
                    </a:rPr>
                    <a:t>预</a:t>
                  </a:r>
                  <a:endParaRPr lang="en-US" altLang="zh-CN" sz="2400" b="1" dirty="0" smtClean="0">
                    <a:solidFill>
                      <a:srgbClr val="FFFF00"/>
                    </a:solidFill>
                    <a:latin typeface="微软雅黑" panose="020B0503020204020204" pitchFamily="34" charset="-122"/>
                    <a:ea typeface="微软雅黑" panose="020B0503020204020204" pitchFamily="34" charset="-122"/>
                  </a:endParaRPr>
                </a:p>
                <a:p>
                  <a:r>
                    <a:rPr lang="zh-CN" altLang="en-US" sz="2400" b="1" dirty="0" smtClean="0">
                      <a:solidFill>
                        <a:srgbClr val="FFFF00"/>
                      </a:solidFill>
                      <a:latin typeface="微软雅黑" panose="020B0503020204020204" pitchFamily="34" charset="-122"/>
                      <a:ea typeface="微软雅黑" panose="020B0503020204020204" pitchFamily="34" charset="-122"/>
                    </a:rPr>
                    <a:t>训</a:t>
                  </a:r>
                  <a:endParaRPr lang="en-US" altLang="zh-CN" sz="2400" b="1" dirty="0" smtClean="0">
                    <a:solidFill>
                      <a:srgbClr val="FFFF00"/>
                    </a:solidFill>
                    <a:latin typeface="微软雅黑" panose="020B0503020204020204" pitchFamily="34" charset="-122"/>
                    <a:ea typeface="微软雅黑" panose="020B0503020204020204" pitchFamily="34" charset="-122"/>
                  </a:endParaRPr>
                </a:p>
                <a:p>
                  <a:r>
                    <a:rPr lang="zh-CN" altLang="en-US" sz="2400" b="1" dirty="0" smtClean="0">
                      <a:solidFill>
                        <a:srgbClr val="FFFF00"/>
                      </a:solidFill>
                      <a:latin typeface="微软雅黑" panose="020B0503020204020204" pitchFamily="34" charset="-122"/>
                      <a:ea typeface="微软雅黑" panose="020B0503020204020204" pitchFamily="34" charset="-122"/>
                    </a:rPr>
                    <a:t>练</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710293" y="2390190"/>
                <a:ext cx="6805112" cy="2880000"/>
                <a:chOff x="710293" y="2390190"/>
                <a:chExt cx="6805112" cy="2880000"/>
              </a:xfrm>
            </p:grpSpPr>
            <p:sp>
              <p:nvSpPr>
                <p:cNvPr id="37" name="矩形 36"/>
                <p:cNvSpPr/>
                <p:nvPr/>
              </p:nvSpPr>
              <p:spPr>
                <a:xfrm>
                  <a:off x="710293" y="2390190"/>
                  <a:ext cx="6805112" cy="2880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3212603" y="2406159"/>
                  <a:ext cx="1800493" cy="369332"/>
                </a:xfrm>
                <a:prstGeom prst="rect">
                  <a:avLst/>
                </a:prstGeom>
                <a:solidFill>
                  <a:srgbClr val="FF0000"/>
                </a:solidFill>
                <a:ln>
                  <a:noFill/>
                </a:ln>
              </p:spPr>
              <p:txBody>
                <a:bodyPr wrap="none" rtlCol="0">
                  <a:spAutoFit/>
                </a:bodyPr>
                <a:lstStyle/>
                <a:p>
                  <a:r>
                    <a:rPr lang="zh-CN" altLang="en-US" dirty="0">
                      <a:solidFill>
                        <a:schemeClr val="bg1"/>
                      </a:solidFill>
                      <a:latin typeface="方正粗宋简体" panose="03000509000000000000" pitchFamily="65" charset="-122"/>
                      <a:ea typeface="方正粗宋简体" panose="03000509000000000000" pitchFamily="65" charset="-122"/>
                    </a:rPr>
                    <a:t>大</a:t>
                  </a:r>
                  <a:r>
                    <a:rPr lang="zh-CN" altLang="en-US" dirty="0" smtClean="0">
                      <a:solidFill>
                        <a:schemeClr val="bg1"/>
                      </a:solidFill>
                      <a:latin typeface="方正粗宋简体" panose="03000509000000000000" pitchFamily="65" charset="-122"/>
                      <a:ea typeface="方正粗宋简体" panose="03000509000000000000" pitchFamily="65" charset="-122"/>
                    </a:rPr>
                    <a:t>模型训练过程</a:t>
                  </a:r>
                  <a:endParaRPr lang="zh-CN" altLang="en-US" dirty="0">
                    <a:solidFill>
                      <a:schemeClr val="bg1"/>
                    </a:solidFill>
                    <a:latin typeface="方正粗宋简体" panose="03000509000000000000" pitchFamily="65" charset="-122"/>
                    <a:ea typeface="方正粗宋简体" panose="03000509000000000000" pitchFamily="65" charset="-122"/>
                  </a:endParaRPr>
                </a:p>
              </p:txBody>
            </p:sp>
          </p:grpSp>
        </p:grpSp>
        <p:sp>
          <p:nvSpPr>
            <p:cNvPr id="15" name="文本框 14"/>
            <p:cNvSpPr txBox="1"/>
            <p:nvPr/>
          </p:nvSpPr>
          <p:spPr>
            <a:xfrm>
              <a:off x="1265606" y="3749390"/>
              <a:ext cx="2031325" cy="369332"/>
            </a:xfrm>
            <a:prstGeom prst="rect">
              <a:avLst/>
            </a:prstGeom>
            <a:noFill/>
          </p:spPr>
          <p:txBody>
            <a:bodyPr wrap="none" rtlCol="0">
              <a:spAutoFit/>
            </a:bodyPr>
            <a:lstStyle/>
            <a:p>
              <a:r>
                <a:rPr lang="zh-CN" altLang="en-US" dirty="0" smtClean="0">
                  <a:latin typeface="微软雅黑 Light" panose="020B0502040204020203" pitchFamily="34" charset="-122"/>
                  <a:ea typeface="微软雅黑 Light" panose="020B0502040204020203" pitchFamily="34" charset="-122"/>
                </a:rPr>
                <a:t>确定各节点参数值</a:t>
              </a:r>
              <a:endParaRPr lang="zh-CN" altLang="en-US" dirty="0">
                <a:latin typeface="微软雅黑 Light" panose="020B0502040204020203" pitchFamily="34" charset="-122"/>
                <a:ea typeface="微软雅黑 Light" panose="020B0502040204020203" pitchFamily="34" charset="-122"/>
              </a:endParaRPr>
            </a:p>
          </p:txBody>
        </p:sp>
      </p:grpSp>
      <p:sp>
        <p:nvSpPr>
          <p:cNvPr id="52" name="文本框 51"/>
          <p:cNvSpPr txBox="1"/>
          <p:nvPr/>
        </p:nvSpPr>
        <p:spPr>
          <a:xfrm>
            <a:off x="4296098" y="4070226"/>
            <a:ext cx="415498" cy="646331"/>
          </a:xfrm>
          <a:prstGeom prst="rect">
            <a:avLst/>
          </a:prstGeom>
          <a:solidFill>
            <a:schemeClr val="bg1">
              <a:lumMod val="75000"/>
            </a:schemeClr>
          </a:solidFill>
          <a:ln>
            <a:noFill/>
          </a:ln>
        </p:spPr>
        <p:txBody>
          <a:bodyPr wrap="none" rtlCol="0">
            <a:spAutoFit/>
          </a:bodyPr>
          <a:lstStyle/>
          <a:p>
            <a:r>
              <a:rPr lang="zh-CN" altLang="en-US" dirty="0" smtClean="0">
                <a:latin typeface="方正粗宋简体" panose="03000509000000000000" pitchFamily="65" charset="-122"/>
                <a:ea typeface="方正粗宋简体" panose="03000509000000000000" pitchFamily="65" charset="-122"/>
              </a:rPr>
              <a:t>类</a:t>
            </a:r>
            <a:endParaRPr lang="en-US" altLang="zh-CN" dirty="0" smtClean="0">
              <a:latin typeface="方正粗宋简体" panose="03000509000000000000" pitchFamily="65" charset="-122"/>
              <a:ea typeface="方正粗宋简体" panose="03000509000000000000" pitchFamily="65" charset="-122"/>
            </a:endParaRPr>
          </a:p>
          <a:p>
            <a:r>
              <a:rPr lang="zh-CN" altLang="en-US" dirty="0" smtClean="0">
                <a:latin typeface="方正粗宋简体" panose="03000509000000000000" pitchFamily="65" charset="-122"/>
                <a:ea typeface="方正粗宋简体" panose="03000509000000000000" pitchFamily="65" charset="-122"/>
              </a:rPr>
              <a:t>似</a:t>
            </a:r>
            <a:endParaRPr lang="zh-CN" altLang="en-US" dirty="0">
              <a:latin typeface="方正粗宋简体" panose="03000509000000000000" pitchFamily="65" charset="-122"/>
              <a:ea typeface="方正粗宋简体" panose="03000509000000000000" pitchFamily="65" charset="-122"/>
            </a:endParaRPr>
          </a:p>
        </p:txBody>
      </p:sp>
      <p:sp>
        <p:nvSpPr>
          <p:cNvPr id="28" name="文本框 27"/>
          <p:cNvSpPr txBox="1"/>
          <p:nvPr/>
        </p:nvSpPr>
        <p:spPr>
          <a:xfrm>
            <a:off x="4739416" y="5994847"/>
            <a:ext cx="6318051" cy="646331"/>
          </a:xfrm>
          <a:prstGeom prst="rect">
            <a:avLst/>
          </a:prstGeom>
          <a:noFill/>
          <a:ln>
            <a:noFill/>
          </a:ln>
        </p:spPr>
        <p:txBody>
          <a:bodyPr wrap="square" rtlCol="0">
            <a:spAutoFit/>
          </a:bodyPr>
          <a:lstStyle/>
          <a:p>
            <a:pPr algn="just"/>
            <a:r>
              <a:rPr lang="zh-CN" altLang="en-US" dirty="0" smtClean="0">
                <a:latin typeface="方正粗宋简体" panose="03000509000000000000" pitchFamily="65" charset="-122"/>
                <a:ea typeface="方正粗宋简体" panose="03000509000000000000" pitchFamily="65" charset="-122"/>
              </a:rPr>
              <a:t>杰弗里</a:t>
            </a:r>
            <a:r>
              <a:rPr lang="en-US" altLang="zh-CN" dirty="0" smtClean="0">
                <a:latin typeface="方正粗宋简体" panose="03000509000000000000" pitchFamily="65" charset="-122"/>
                <a:ea typeface="方正粗宋简体" panose="03000509000000000000" pitchFamily="65" charset="-122"/>
              </a:rPr>
              <a:t>·</a:t>
            </a:r>
            <a:r>
              <a:rPr lang="zh-CN" altLang="en-US" dirty="0" smtClean="0">
                <a:latin typeface="方正粗宋简体" panose="03000509000000000000" pitchFamily="65" charset="-122"/>
                <a:ea typeface="方正粗宋简体" panose="03000509000000000000" pitchFamily="65" charset="-122"/>
              </a:rPr>
              <a:t>辛顿，</a:t>
            </a:r>
            <a:r>
              <a:rPr lang="en-US" altLang="zh-CN" dirty="0" smtClean="0">
                <a:latin typeface="方正粗宋简体" panose="03000509000000000000" pitchFamily="65" charset="-122"/>
                <a:ea typeface="方正粗宋简体" panose="03000509000000000000" pitchFamily="65" charset="-122"/>
              </a:rPr>
              <a:t>2024</a:t>
            </a:r>
            <a:r>
              <a:rPr lang="zh-CN" altLang="en-US" dirty="0" smtClean="0">
                <a:latin typeface="方正粗宋简体" panose="03000509000000000000" pitchFamily="65" charset="-122"/>
                <a:ea typeface="方正粗宋简体" panose="03000509000000000000" pitchFamily="65" charset="-122"/>
              </a:rPr>
              <a:t>年诺贝尔物理奖获得者。</a:t>
            </a:r>
            <a:r>
              <a:rPr lang="en-US" altLang="zh-CN" dirty="0" smtClean="0">
                <a:latin typeface="方正粗宋简体" panose="03000509000000000000" pitchFamily="65" charset="-122"/>
                <a:ea typeface="方正粗宋简体" panose="03000509000000000000" pitchFamily="65" charset="-122"/>
              </a:rPr>
              <a:t>1986</a:t>
            </a:r>
            <a:r>
              <a:rPr lang="zh-CN" altLang="en-US" dirty="0" smtClean="0">
                <a:latin typeface="方正粗宋简体" panose="03000509000000000000" pitchFamily="65" charset="-122"/>
                <a:ea typeface="方正粗宋简体" panose="03000509000000000000" pitchFamily="65" charset="-122"/>
              </a:rPr>
              <a:t>年发明真正可用的反向传播算法，奠定了</a:t>
            </a:r>
            <a:r>
              <a:rPr lang="en-US" altLang="zh-CN" dirty="0" smtClean="0">
                <a:latin typeface="方正粗宋简体" panose="03000509000000000000" pitchFamily="65" charset="-122"/>
                <a:ea typeface="方正粗宋简体" panose="03000509000000000000" pitchFamily="65" charset="-122"/>
              </a:rPr>
              <a:t>LLM</a:t>
            </a:r>
            <a:r>
              <a:rPr lang="zh-CN" altLang="en-US" dirty="0" smtClean="0">
                <a:latin typeface="方正粗宋简体" panose="03000509000000000000" pitchFamily="65" charset="-122"/>
                <a:ea typeface="方正粗宋简体" panose="03000509000000000000" pitchFamily="65" charset="-122"/>
              </a:rPr>
              <a:t>今天的辉煌。</a:t>
            </a:r>
            <a:endParaRPr lang="zh-CN" altLang="en-US" dirty="0">
              <a:latin typeface="方正粗宋简体" panose="03000509000000000000" pitchFamily="65" charset="-122"/>
              <a:ea typeface="方正粗宋简体" panose="03000509000000000000" pitchFamily="65" charset="-122"/>
            </a:endParaRPr>
          </a:p>
        </p:txBody>
      </p:sp>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57467" y="5570556"/>
            <a:ext cx="972762" cy="112718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851" y="396820"/>
            <a:ext cx="384048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大模型的基本原理</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1" name="文本框 20"/>
          <p:cNvSpPr txBox="1"/>
          <p:nvPr/>
        </p:nvSpPr>
        <p:spPr>
          <a:xfrm>
            <a:off x="836921" y="1164882"/>
            <a:ext cx="10591800" cy="1261884"/>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数学本质：</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所有的</a:t>
            </a:r>
            <a:r>
              <a:rPr lang="en-US" altLang="zh-CN"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r>
              <a:rPr lang="en-US" altLang="zh-CN"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回归拟合</a:t>
            </a:r>
            <a:r>
              <a:rPr lang="zh-CN" altLang="en-US" sz="28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人工神经网络算法的数学本质</a:t>
            </a:r>
            <a:r>
              <a:rPr lang="zh-CN" altLang="en-US" sz="2400" b="1" dirty="0">
                <a:latin typeface="微软雅黑" panose="020B0503020204020204" pitchFamily="34" charset="-122"/>
                <a:ea typeface="微软雅黑" panose="020B0503020204020204" pitchFamily="34" charset="-122"/>
              </a:rPr>
              <a:t>也是回归拟合，</a:t>
            </a:r>
            <a:r>
              <a:rPr lang="zh-CN" altLang="en-US" sz="2400" b="1" dirty="0" smtClean="0">
                <a:latin typeface="微软雅黑" panose="020B0503020204020204" pitchFamily="34" charset="-122"/>
                <a:ea typeface="微软雅黑" panose="020B0503020204020204" pitchFamily="34" charset="-122"/>
              </a:rPr>
              <a:t>当前大模型使用的 </a:t>
            </a:r>
            <a:r>
              <a:rPr lang="en-US" altLang="zh-CN" sz="2400" b="1" dirty="0" smtClean="0">
                <a:latin typeface="微软雅黑" panose="020B0503020204020204" pitchFamily="34" charset="-122"/>
                <a:ea typeface="微软雅黑" panose="020B0503020204020204" pitchFamily="34" charset="-122"/>
              </a:rPr>
              <a:t>Transformer </a:t>
            </a:r>
            <a:r>
              <a:rPr lang="zh-CN" altLang="en-US" sz="2400" b="1" dirty="0" smtClean="0">
                <a:latin typeface="微软雅黑" panose="020B0503020204020204" pitchFamily="34" charset="-122"/>
                <a:ea typeface="微软雅黑" panose="020B0503020204020204" pitchFamily="34" charset="-122"/>
              </a:rPr>
              <a:t>是一种人工神经网络，其数学本质仍然是</a:t>
            </a:r>
            <a:r>
              <a:rPr lang="zh-CN" altLang="en-US" sz="2400" b="1" dirty="0">
                <a:latin typeface="微软雅黑" panose="020B0503020204020204" pitchFamily="34" charset="-122"/>
                <a:ea typeface="微软雅黑" panose="020B0503020204020204" pitchFamily="34" charset="-122"/>
              </a:rPr>
              <a:t>回归</a:t>
            </a:r>
            <a:r>
              <a:rPr lang="zh-CN" altLang="en-US" sz="2400" b="1" dirty="0" smtClean="0">
                <a:latin typeface="微软雅黑" panose="020B0503020204020204" pitchFamily="34" charset="-122"/>
                <a:ea typeface="微软雅黑" panose="020B0503020204020204" pitchFamily="34" charset="-122"/>
              </a:rPr>
              <a:t>拟合。</a:t>
            </a:r>
            <a:endParaRPr lang="en-US" altLang="zh-CN" sz="2400" b="1" dirty="0">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36921" y="3026664"/>
            <a:ext cx="2177652" cy="2135902"/>
            <a:chOff x="836921" y="3026664"/>
            <a:chExt cx="2177652" cy="2135902"/>
          </a:xfrm>
        </p:grpSpPr>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5526" t="14665"/>
            <a:stretch>
              <a:fillRect/>
            </a:stretch>
          </p:blipFill>
          <p:spPr>
            <a:xfrm>
              <a:off x="836921" y="3026664"/>
              <a:ext cx="2177652" cy="1766570"/>
            </a:xfrm>
            <a:prstGeom prst="rect">
              <a:avLst/>
            </a:prstGeom>
          </p:spPr>
        </p:pic>
        <p:sp>
          <p:nvSpPr>
            <p:cNvPr id="7" name="文本框 6"/>
            <p:cNvSpPr txBox="1"/>
            <p:nvPr/>
          </p:nvSpPr>
          <p:spPr>
            <a:xfrm>
              <a:off x="1371749" y="4793234"/>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实际</a:t>
              </a: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3529584" y="2511921"/>
            <a:ext cx="3510898" cy="1127391"/>
            <a:chOff x="3529584" y="2511921"/>
            <a:chExt cx="3510898" cy="1127391"/>
          </a:xfrm>
        </p:grpSpPr>
        <p:sp>
          <p:nvSpPr>
            <p:cNvPr id="8" name="文本框 7"/>
            <p:cNvSpPr txBox="1"/>
            <p:nvPr/>
          </p:nvSpPr>
          <p:spPr>
            <a:xfrm>
              <a:off x="3529584" y="2889504"/>
              <a:ext cx="3510898" cy="646331"/>
            </a:xfrm>
            <a:prstGeom prst="rect">
              <a:avLst/>
            </a:prstGeom>
            <a:noFill/>
          </p:spPr>
          <p:txBody>
            <a:bodyPr wrap="none" rtlCol="0">
              <a:spAutoFit/>
            </a:bodyPr>
            <a:lstStyle/>
            <a:p>
              <a:r>
                <a:rPr lang="en-US" altLang="zh-CN" sz="3600" dirty="0" smtClean="0"/>
                <a:t>  y = f(x</a:t>
              </a:r>
              <a:r>
                <a:rPr lang="en-US" altLang="zh-CN" sz="3600" baseline="-25000" dirty="0" smtClean="0"/>
                <a:t>1</a:t>
              </a:r>
              <a:r>
                <a:rPr lang="en-US" altLang="zh-CN" sz="3600" dirty="0" smtClean="0"/>
                <a:t>, x</a:t>
              </a:r>
              <a:r>
                <a:rPr lang="en-US" altLang="zh-CN" sz="3600" baseline="-25000" dirty="0"/>
                <a:t>2</a:t>
              </a:r>
              <a:r>
                <a:rPr lang="en-US" altLang="zh-CN" sz="3600" dirty="0" smtClean="0"/>
                <a:t>, …, </a:t>
              </a:r>
              <a:r>
                <a:rPr lang="en-US" altLang="zh-CN" sz="3600" dirty="0" err="1" smtClean="0"/>
                <a:t>x</a:t>
              </a:r>
              <a:r>
                <a:rPr lang="en-US" altLang="zh-CN" sz="3600" baseline="-25000" dirty="0" err="1"/>
                <a:t>n</a:t>
              </a:r>
              <a:r>
                <a:rPr lang="en-US" altLang="zh-CN" sz="3600" dirty="0" smtClean="0"/>
                <a:t>)</a:t>
              </a:r>
              <a:endParaRPr lang="zh-CN" altLang="en-US" sz="3600" dirty="0"/>
            </a:p>
          </p:txBody>
        </p:sp>
        <p:sp>
          <p:nvSpPr>
            <p:cNvPr id="9" name="文本框 8"/>
            <p:cNvSpPr txBox="1"/>
            <p:nvPr/>
          </p:nvSpPr>
          <p:spPr>
            <a:xfrm>
              <a:off x="3529584" y="2548497"/>
              <a:ext cx="3384260" cy="461665"/>
            </a:xfrm>
            <a:prstGeom prst="rect">
              <a:avLst/>
            </a:prstGeom>
            <a:noFill/>
          </p:spPr>
          <p:txBody>
            <a:bodyPr wrap="none" rtlCol="0">
              <a:spAutoFit/>
            </a:bodyPr>
            <a:lstStyle/>
            <a:p>
              <a:r>
                <a:rPr lang="zh-CN" altLang="en-US" sz="24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 </a:t>
              </a:r>
              <a:r>
                <a:rPr lang="en-US" altLang="zh-CN" sz="24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 </a:t>
              </a:r>
              <a:r>
                <a:rPr lang="zh-CN" altLang="en-US" sz="24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种方式</a:t>
              </a:r>
              <a:r>
                <a:rPr lang="zh-CN" altLang="en-US"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：普通回归拟合</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3529584" y="2511921"/>
              <a:ext cx="3510898" cy="1127391"/>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3529584" y="4401681"/>
            <a:ext cx="3510898" cy="1989975"/>
            <a:chOff x="3529584" y="4401681"/>
            <a:chExt cx="3510898" cy="1989975"/>
          </a:xfrm>
        </p:grpSpPr>
        <p:sp>
          <p:nvSpPr>
            <p:cNvPr id="39" name="文本框 38"/>
            <p:cNvSpPr txBox="1"/>
            <p:nvPr/>
          </p:nvSpPr>
          <p:spPr>
            <a:xfrm>
              <a:off x="3529584" y="4438257"/>
              <a:ext cx="3384260" cy="461665"/>
            </a:xfrm>
            <a:prstGeom prst="rect">
              <a:avLst/>
            </a:prstGeom>
            <a:noFill/>
          </p:spPr>
          <p:txBody>
            <a:bodyPr wrap="none" rtlCol="0">
              <a:spAutoFit/>
            </a:bodyPr>
            <a:lstStyle/>
            <a:p>
              <a:r>
                <a:rPr lang="zh-CN" altLang="en-US" sz="2400" b="1" dirty="0" smtClean="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第 </a:t>
              </a:r>
              <a:r>
                <a:rPr lang="en-US" altLang="zh-CN" sz="2400" b="1" dirty="0" smtClean="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 </a:t>
              </a:r>
              <a:r>
                <a:rPr lang="zh-CN" altLang="en-US" sz="2400" b="1" dirty="0" smtClean="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种方式</a:t>
              </a:r>
              <a:r>
                <a:rPr lang="zh-CN" altLang="en-US"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人工神经网络</a:t>
              </a:r>
            </a:p>
          </p:txBody>
        </p:sp>
        <p:sp>
          <p:nvSpPr>
            <p:cNvPr id="40" name="矩形 39"/>
            <p:cNvSpPr/>
            <p:nvPr/>
          </p:nvSpPr>
          <p:spPr>
            <a:xfrm>
              <a:off x="3529584" y="4401681"/>
              <a:ext cx="3510898" cy="1989975"/>
            </a:xfrm>
            <a:prstGeom prst="rect">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8734" y="4845058"/>
              <a:ext cx="3138534" cy="1491734"/>
            </a:xfrm>
            <a:prstGeom prst="rect">
              <a:avLst/>
            </a:prstGeom>
          </p:spPr>
        </p:pic>
      </p:grpSp>
      <p:sp>
        <p:nvSpPr>
          <p:cNvPr id="46" name="文本框 45"/>
          <p:cNvSpPr txBox="1"/>
          <p:nvPr/>
        </p:nvSpPr>
        <p:spPr>
          <a:xfrm>
            <a:off x="794668" y="5409592"/>
            <a:ext cx="2262158" cy="738664"/>
          </a:xfrm>
          <a:prstGeom prst="rect">
            <a:avLst/>
          </a:prstGeom>
          <a:noFill/>
        </p:spPr>
        <p:txBody>
          <a:bodyPr wrap="none" rtlCol="0">
            <a:spAutoFit/>
          </a:bodyPr>
          <a:lstStyle/>
          <a:p>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任务</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用已知数据预测结果</a:t>
            </a:r>
            <a:endParaRPr lang="zh-CN" altLang="en-US" dirty="0">
              <a:latin typeface="微软雅黑" panose="020B0503020204020204" pitchFamily="34" charset="-122"/>
              <a:ea typeface="微软雅黑" panose="020B0503020204020204" pitchFamily="34" charset="-122"/>
            </a:endParaRPr>
          </a:p>
        </p:txBody>
      </p:sp>
      <p:cxnSp>
        <p:nvCxnSpPr>
          <p:cNvPr id="48" name="直接箭头连接符 47"/>
          <p:cNvCxnSpPr>
            <a:stCxn id="6" idx="3"/>
            <a:endCxn id="15" idx="1"/>
          </p:cNvCxnSpPr>
          <p:nvPr/>
        </p:nvCxnSpPr>
        <p:spPr>
          <a:xfrm flipV="1">
            <a:off x="3014573" y="3075617"/>
            <a:ext cx="515011" cy="834332"/>
          </a:xfrm>
          <a:prstGeom prst="straightConnector1">
            <a:avLst/>
          </a:prstGeom>
          <a:ln w="3175">
            <a:solidFill>
              <a:srgbClr val="0066C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6" idx="3"/>
            <a:endCxn id="40" idx="1"/>
          </p:cNvCxnSpPr>
          <p:nvPr/>
        </p:nvCxnSpPr>
        <p:spPr>
          <a:xfrm>
            <a:off x="3014573" y="3909949"/>
            <a:ext cx="515011" cy="1486720"/>
          </a:xfrm>
          <a:prstGeom prst="straightConnector1">
            <a:avLst/>
          </a:prstGeom>
          <a:ln w="3175">
            <a:solidFill>
              <a:srgbClr val="0066CC"/>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rot="5400000">
            <a:off x="4905762" y="3630331"/>
            <a:ext cx="758541"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rPr>
              <a:t>⇔</a:t>
            </a:r>
          </a:p>
        </p:txBody>
      </p:sp>
      <p:sp>
        <p:nvSpPr>
          <p:cNvPr id="52" name="文本框 51"/>
          <p:cNvSpPr txBox="1"/>
          <p:nvPr/>
        </p:nvSpPr>
        <p:spPr>
          <a:xfrm>
            <a:off x="5373021" y="3787882"/>
            <a:ext cx="1723549" cy="461665"/>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数学</a:t>
            </a:r>
            <a:r>
              <a:rPr lang="zh-CN" altLang="en-US" dirty="0" smtClean="0">
                <a:latin typeface="微软雅黑" panose="020B0503020204020204" pitchFamily="34" charset="-122"/>
                <a:ea typeface="微软雅黑" panose="020B0503020204020204" pitchFamily="34" charset="-122"/>
              </a:rPr>
              <a:t>上，</a:t>
            </a:r>
            <a:r>
              <a:rPr lang="zh-CN" altLang="en-US" sz="2400" b="1" dirty="0" smtClean="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等效</a:t>
            </a:r>
            <a:endParaRPr lang="zh-CN" altLang="en-US" sz="24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59" name="组合 58"/>
          <p:cNvGrpSpPr/>
          <p:nvPr/>
        </p:nvGrpSpPr>
        <p:grpSpPr>
          <a:xfrm>
            <a:off x="7428855" y="2359713"/>
            <a:ext cx="3999866" cy="1080000"/>
            <a:chOff x="7428855" y="2359713"/>
            <a:chExt cx="3999866" cy="1080000"/>
          </a:xfrm>
        </p:grpSpPr>
        <p:pic>
          <p:nvPicPr>
            <p:cNvPr id="54" name="图片 53" descr="女阿色.png"/>
            <p:cNvPicPr>
              <a:picLocks noChangeAspect="1"/>
            </p:cNvPicPr>
            <p:nvPr/>
          </p:nvPicPr>
          <p:blipFill>
            <a:blip r:embed="rId4" cstate="screen"/>
            <a:stretch>
              <a:fillRect/>
            </a:stretch>
          </p:blipFill>
          <p:spPr>
            <a:xfrm>
              <a:off x="7428855" y="2359713"/>
              <a:ext cx="1080000" cy="1080000"/>
            </a:xfrm>
            <a:prstGeom prst="rect">
              <a:avLst/>
            </a:prstGeom>
          </p:spPr>
        </p:pic>
        <p:sp>
          <p:nvSpPr>
            <p:cNvPr id="55" name="圆角矩形标注 54"/>
            <p:cNvSpPr/>
            <p:nvPr/>
          </p:nvSpPr>
          <p:spPr>
            <a:xfrm>
              <a:off x="8897229" y="2497907"/>
              <a:ext cx="2531492" cy="919401"/>
            </a:xfrm>
            <a:prstGeom prst="wedgeRoundRectCallout">
              <a:avLst>
                <a:gd name="adj1" fmla="val -65625"/>
                <a:gd name="adj2" fmla="val -31756"/>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just" defTabSz="914400"/>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既然</a:t>
              </a:r>
              <a:r>
                <a:rPr lang="zh-CN" altLang="en-US"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等效，为什么不用第</a:t>
              </a:r>
              <a:r>
                <a:rPr lang="en-US" altLang="zh-CN"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种？</a:t>
              </a:r>
              <a:endPar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7546457" y="3436653"/>
            <a:ext cx="3882264" cy="1080000"/>
            <a:chOff x="7546457" y="3528093"/>
            <a:chExt cx="3882264" cy="1080000"/>
          </a:xfrm>
        </p:grpSpPr>
        <p:pic>
          <p:nvPicPr>
            <p:cNvPr id="56" name="图片 55" descr="头像wq副本.jpg"/>
            <p:cNvPicPr>
              <a:picLocks noChangeAspect="1"/>
            </p:cNvPicPr>
            <p:nvPr/>
          </p:nvPicPr>
          <p:blipFill>
            <a:blip r:embed="rId5" cstate="screen"/>
            <a:stretch>
              <a:fillRect/>
            </a:stretch>
          </p:blipFill>
          <p:spPr>
            <a:xfrm>
              <a:off x="10348721" y="3528093"/>
              <a:ext cx="1080000" cy="1080000"/>
            </a:xfrm>
            <a:prstGeom prst="rect">
              <a:avLst/>
            </a:prstGeom>
            <a:noFill/>
            <a:ln>
              <a:noFill/>
            </a:ln>
          </p:spPr>
        </p:pic>
        <p:sp>
          <p:nvSpPr>
            <p:cNvPr id="57" name="圆角矩形标注 56"/>
            <p:cNvSpPr/>
            <p:nvPr/>
          </p:nvSpPr>
          <p:spPr>
            <a:xfrm>
              <a:off x="7546457" y="3592101"/>
              <a:ext cx="2110009" cy="919401"/>
            </a:xfrm>
            <a:prstGeom prst="wedgeRoundRectCallout">
              <a:avLst>
                <a:gd name="adj1" fmla="val 84474"/>
                <a:gd name="adj2" fmla="val -18059"/>
                <a:gd name="adj3" fmla="val 16667"/>
              </a:avLst>
            </a:prstGeom>
            <a:solidFill>
              <a:schemeClr val="accent1"/>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just"/>
              <a:r>
                <a:rPr lang="zh-CN" altLang="en-US"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因为第</a:t>
              </a:r>
              <a:r>
                <a:rPr lang="en-US" altLang="zh-CN"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种我不会！</a:t>
              </a:r>
              <a:endPar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7428855" y="4431759"/>
            <a:ext cx="3999866" cy="1080000"/>
            <a:chOff x="7428855" y="2359713"/>
            <a:chExt cx="3999866" cy="1080000"/>
          </a:xfrm>
        </p:grpSpPr>
        <p:pic>
          <p:nvPicPr>
            <p:cNvPr id="61" name="图片 60" descr="女阿色.png"/>
            <p:cNvPicPr>
              <a:picLocks noChangeAspect="1"/>
            </p:cNvPicPr>
            <p:nvPr/>
          </p:nvPicPr>
          <p:blipFill>
            <a:blip r:embed="rId4" cstate="screen"/>
            <a:stretch>
              <a:fillRect/>
            </a:stretch>
          </p:blipFill>
          <p:spPr>
            <a:xfrm>
              <a:off x="7428855" y="2359713"/>
              <a:ext cx="1080000" cy="1080000"/>
            </a:xfrm>
            <a:prstGeom prst="rect">
              <a:avLst/>
            </a:prstGeom>
          </p:spPr>
        </p:pic>
        <p:sp>
          <p:nvSpPr>
            <p:cNvPr id="62" name="圆角矩形标注 61"/>
            <p:cNvSpPr/>
            <p:nvPr/>
          </p:nvSpPr>
          <p:spPr>
            <a:xfrm>
              <a:off x="8897229" y="2497907"/>
              <a:ext cx="2531492" cy="919401"/>
            </a:xfrm>
            <a:prstGeom prst="wedgeRoundRectCallout">
              <a:avLst>
                <a:gd name="adj1" fmla="val -65625"/>
                <a:gd name="adj2" fmla="val -31756"/>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just" defTabSz="914400"/>
              <a:r>
                <a:rPr lang="zh-CN" altLang="en-US"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那你解释一下第</a:t>
              </a:r>
              <a:r>
                <a:rPr lang="en-US" altLang="zh-CN"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种是咋回事？</a:t>
              </a:r>
              <a:endPar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7513240" y="5504147"/>
            <a:ext cx="3882264" cy="1080000"/>
            <a:chOff x="7546457" y="3528093"/>
            <a:chExt cx="3882264" cy="1080000"/>
          </a:xfrm>
        </p:grpSpPr>
        <p:pic>
          <p:nvPicPr>
            <p:cNvPr id="64" name="图片 63" descr="头像wq副本.jpg"/>
            <p:cNvPicPr>
              <a:picLocks noChangeAspect="1"/>
            </p:cNvPicPr>
            <p:nvPr/>
          </p:nvPicPr>
          <p:blipFill>
            <a:blip r:embed="rId5" cstate="screen"/>
            <a:stretch>
              <a:fillRect/>
            </a:stretch>
          </p:blipFill>
          <p:spPr>
            <a:xfrm>
              <a:off x="10348721" y="3528093"/>
              <a:ext cx="1080000" cy="1080000"/>
            </a:xfrm>
            <a:prstGeom prst="rect">
              <a:avLst/>
            </a:prstGeom>
            <a:noFill/>
            <a:ln>
              <a:noFill/>
            </a:ln>
          </p:spPr>
        </p:pic>
        <p:sp>
          <p:nvSpPr>
            <p:cNvPr id="65" name="圆角矩形标注 64"/>
            <p:cNvSpPr/>
            <p:nvPr/>
          </p:nvSpPr>
          <p:spPr>
            <a:xfrm>
              <a:off x="7546457" y="3592101"/>
              <a:ext cx="2526872" cy="919401"/>
            </a:xfrm>
            <a:prstGeom prst="wedgeRoundRectCallout">
              <a:avLst>
                <a:gd name="adj1" fmla="val 63486"/>
                <a:gd name="adj2" fmla="val -18059"/>
                <a:gd name="adj3" fmla="val 16667"/>
              </a:avLst>
            </a:prstGeom>
            <a:solidFill>
              <a:schemeClr val="accent1"/>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just"/>
              <a:r>
                <a:rPr lang="zh-CN" altLang="en-US" sz="2400" b="1"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我解释不了！我只会用。</a:t>
              </a:r>
              <a:endPar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851" y="396820"/>
            <a:ext cx="384048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大模型的基本原理</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1" name="文本框 20"/>
          <p:cNvSpPr txBox="1"/>
          <p:nvPr/>
        </p:nvSpPr>
        <p:spPr>
          <a:xfrm>
            <a:off x="836921" y="1164882"/>
            <a:ext cx="10591800" cy="954107"/>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AI</a:t>
            </a:r>
            <a:r>
              <a:rPr lang="zh-CN" altLang="en-US" sz="2800" b="1" dirty="0" smtClean="0">
                <a:latin typeface="微软雅黑" panose="020B0503020204020204" pitchFamily="34" charset="-122"/>
                <a:ea typeface="微软雅黑" panose="020B0503020204020204" pitchFamily="34" charset="-122"/>
              </a:rPr>
              <a:t>用</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a:t>
            </a:r>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a:t>
            </a:r>
            <a:r>
              <a:rPr lang="zh-CN" altLang="en-US" sz="2800" b="1" dirty="0" smtClean="0">
                <a:latin typeface="微软雅黑" panose="020B0503020204020204" pitchFamily="34" charset="-122"/>
                <a:ea typeface="微软雅黑" panose="020B0503020204020204" pitchFamily="34" charset="-122"/>
              </a:rPr>
              <a:t>和</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数学</a:t>
            </a:r>
            <a:r>
              <a:rPr lang="zh-CN" altLang="en-US" sz="2800" b="1" dirty="0" smtClean="0">
                <a:latin typeface="微软雅黑" panose="020B0503020204020204" pitchFamily="34" charset="-122"/>
                <a:ea typeface="微软雅黑" panose="020B0503020204020204" pitchFamily="34" charset="-122"/>
              </a:rPr>
              <a:t>的角度看世界，用</a:t>
            </a: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a:t>
            </a:r>
            <a:r>
              <a:rPr lang="zh-CN" altLang="en-US" sz="2800" b="1" dirty="0" smtClean="0">
                <a:latin typeface="微软雅黑" panose="020B0503020204020204" pitchFamily="34" charset="-122"/>
                <a:ea typeface="微软雅黑" panose="020B0503020204020204" pitchFamily="34" charset="-122"/>
              </a:rPr>
              <a:t>理解世界，再用</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数字形式</a:t>
            </a:r>
            <a:r>
              <a:rPr lang="zh-CN" altLang="en-US" sz="2800" b="1" dirty="0" smtClean="0">
                <a:latin typeface="微软雅黑" panose="020B0503020204020204" pitchFamily="34" charset="-122"/>
                <a:ea typeface="微软雅黑" panose="020B0503020204020204" pitchFamily="34" charset="-122"/>
              </a:rPr>
              <a:t>展示世界</a:t>
            </a:r>
            <a:endParaRPr lang="en-US" altLang="zh-CN"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616" y="2707717"/>
            <a:ext cx="1048482" cy="2544402"/>
          </a:xfrm>
          <a:prstGeom prst="rect">
            <a:avLst/>
          </a:prstGeom>
          <a:ln w="3175">
            <a:solidFill>
              <a:schemeClr val="tx1"/>
            </a:solidFill>
          </a:ln>
        </p:spPr>
      </p:pic>
      <p:sp>
        <p:nvSpPr>
          <p:cNvPr id="3" name="文本框 2"/>
          <p:cNvSpPr txBox="1"/>
          <p:nvPr/>
        </p:nvSpPr>
        <p:spPr>
          <a:xfrm>
            <a:off x="794860" y="5537201"/>
            <a:ext cx="1107996" cy="369332"/>
          </a:xfrm>
          <a:prstGeom prst="rect">
            <a:avLst/>
          </a:prstGeom>
          <a:noFill/>
        </p:spPr>
        <p:txBody>
          <a:bodyPr wrap="none" rtlCol="0">
            <a:spAutoFit/>
          </a:bodyPr>
          <a:lstStyle/>
          <a:p>
            <a:pPr algn="ctr"/>
            <a:r>
              <a:rPr lang="zh-CN" altLang="en-US" dirty="0" smtClean="0">
                <a:latin typeface="微软雅黑 Light" panose="020B0502040204020203" pitchFamily="34" charset="-122"/>
                <a:ea typeface="微软雅黑 Light" panose="020B0502040204020203" pitchFamily="34" charset="-122"/>
              </a:rPr>
              <a:t>万事万物</a:t>
            </a:r>
            <a:endParaRPr lang="zh-CN" altLang="en-US" dirty="0">
              <a:latin typeface="微软雅黑 Light" panose="020B0502040204020203" pitchFamily="34" charset="-122"/>
              <a:ea typeface="微软雅黑 Light" panose="020B0502040204020203" pitchFamily="34" charset="-122"/>
            </a:endParaRPr>
          </a:p>
        </p:txBody>
      </p:sp>
      <p:sp>
        <p:nvSpPr>
          <p:cNvPr id="34" name="文本框 33"/>
          <p:cNvSpPr txBox="1"/>
          <p:nvPr/>
        </p:nvSpPr>
        <p:spPr>
          <a:xfrm>
            <a:off x="2267657" y="5537201"/>
            <a:ext cx="877164" cy="369332"/>
          </a:xfrm>
          <a:prstGeom prst="rect">
            <a:avLst/>
          </a:prstGeom>
          <a:noFill/>
        </p:spPr>
        <p:txBody>
          <a:bodyPr wrap="none" rtlCol="0">
            <a:spAutoFit/>
          </a:bodyPr>
          <a:lstStyle/>
          <a:p>
            <a:pPr algn="ctr"/>
            <a:r>
              <a:rPr lang="zh-CN" altLang="en-US" dirty="0">
                <a:latin typeface="微软雅黑 Light" panose="020B0502040204020203" pitchFamily="34" charset="-122"/>
                <a:ea typeface="微软雅黑 Light" panose="020B0502040204020203" pitchFamily="34" charset="-122"/>
              </a:rPr>
              <a:t>数字化</a:t>
            </a:r>
          </a:p>
        </p:txBody>
      </p:sp>
      <p:grpSp>
        <p:nvGrpSpPr>
          <p:cNvPr id="11" name="组合 10"/>
          <p:cNvGrpSpPr/>
          <p:nvPr/>
        </p:nvGrpSpPr>
        <p:grpSpPr>
          <a:xfrm>
            <a:off x="3539066" y="2604085"/>
            <a:ext cx="5740400" cy="2751666"/>
            <a:chOff x="3539066" y="2523067"/>
            <a:chExt cx="5740400" cy="2751666"/>
          </a:xfrm>
        </p:grpSpPr>
        <p:sp>
          <p:nvSpPr>
            <p:cNvPr id="4" name="矩形 3"/>
            <p:cNvSpPr/>
            <p:nvPr/>
          </p:nvSpPr>
          <p:spPr>
            <a:xfrm>
              <a:off x="3539066" y="2523067"/>
              <a:ext cx="5740400" cy="2751666"/>
            </a:xfrm>
            <a:prstGeom prst="rect">
              <a:avLst/>
            </a:prstGeom>
            <a:solidFill>
              <a:schemeClr val="accent1">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381" t="21702" r="3788" b="8144"/>
            <a:stretch>
              <a:fillRect/>
            </a:stretch>
          </p:blipFill>
          <p:spPr>
            <a:xfrm>
              <a:off x="4413553" y="2743200"/>
              <a:ext cx="4120317" cy="2311400"/>
            </a:xfrm>
            <a:prstGeom prst="rect">
              <a:avLst/>
            </a:prstGeom>
          </p:spPr>
        </p:pic>
        <p:sp>
          <p:nvSpPr>
            <p:cNvPr id="5" name="文本框 4"/>
            <p:cNvSpPr txBox="1"/>
            <p:nvPr/>
          </p:nvSpPr>
          <p:spPr>
            <a:xfrm>
              <a:off x="5025467" y="3483402"/>
              <a:ext cx="2818400" cy="830997"/>
            </a:xfrm>
            <a:prstGeom prst="rect">
              <a:avLst/>
            </a:prstGeom>
            <a:noFill/>
          </p:spPr>
          <p:txBody>
            <a:bodyPr wrap="none" rtlCol="0">
              <a:spAutoFit/>
            </a:bodyPr>
            <a:lstStyle/>
            <a:p>
              <a:pPr algn="ctr"/>
              <a:r>
                <a:rPr lang="en-US" altLang="zh-CN" sz="4800" b="1" dirty="0" smtClean="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AI / LLM</a:t>
              </a:r>
              <a:endPar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3617155" y="3437235"/>
              <a:ext cx="877163" cy="923330"/>
            </a:xfrm>
            <a:prstGeom prst="rect">
              <a:avLst/>
            </a:prstGeom>
            <a:noFill/>
            <a:ln>
              <a:solidFill>
                <a:srgbClr val="C00000"/>
              </a:solidFill>
            </a:ln>
          </p:spPr>
          <p:txBody>
            <a:bodyPr wrap="none" rtlCol="0">
              <a:spAutoFit/>
            </a:bodyPr>
            <a:lstStyle/>
            <a:p>
              <a:pPr algn="ctr"/>
              <a:r>
                <a:rPr lang="zh-CN" altLang="en-US" dirty="0" smtClean="0">
                  <a:latin typeface="微软雅黑 Light" panose="020B0502040204020203" pitchFamily="34" charset="-122"/>
                  <a:ea typeface="微软雅黑 Light" panose="020B0502040204020203" pitchFamily="34" charset="-122"/>
                </a:rPr>
                <a:t>提取</a:t>
              </a:r>
              <a:endParaRPr lang="en-US" altLang="zh-CN" dirty="0" smtClean="0">
                <a:latin typeface="微软雅黑 Light" panose="020B0502040204020203" pitchFamily="34" charset="-122"/>
                <a:ea typeface="微软雅黑 Light" panose="020B0502040204020203" pitchFamily="34" charset="-122"/>
              </a:endParaRPr>
            </a:p>
            <a:p>
              <a:pPr algn="ctr"/>
              <a:r>
                <a:rPr lang="zh-CN" altLang="en-US" dirty="0" smtClean="0">
                  <a:latin typeface="微软雅黑 Light" panose="020B0502040204020203" pitchFamily="34" charset="-122"/>
                  <a:ea typeface="微软雅黑 Light" panose="020B0502040204020203" pitchFamily="34" charset="-122"/>
                </a:rPr>
                <a:t>特征值</a:t>
              </a:r>
              <a:endParaRPr lang="en-US" altLang="zh-CN" dirty="0" smtClean="0">
                <a:latin typeface="微软雅黑 Light" panose="020B0502040204020203" pitchFamily="34" charset="-122"/>
                <a:ea typeface="微软雅黑 Light" panose="020B0502040204020203" pitchFamily="34" charset="-122"/>
              </a:endParaRPr>
            </a:p>
            <a:p>
              <a:pPr algn="ctr"/>
              <a:r>
                <a:rPr lang="en-US" altLang="zh-CN" dirty="0" smtClean="0">
                  <a:latin typeface="微软雅黑 Light" panose="020B0502040204020203" pitchFamily="34" charset="-122"/>
                  <a:ea typeface="微软雅黑 Light" panose="020B0502040204020203" pitchFamily="34" charset="-122"/>
                </a:rPr>
                <a:t>token</a:t>
              </a:r>
              <a:endParaRPr lang="zh-CN" altLang="en-US" dirty="0">
                <a:latin typeface="微软雅黑 Light" panose="020B0502040204020203" pitchFamily="34" charset="-122"/>
                <a:ea typeface="微软雅黑 Light" panose="020B0502040204020203" pitchFamily="34" charset="-122"/>
              </a:endParaRPr>
            </a:p>
          </p:txBody>
        </p:sp>
        <p:sp>
          <p:nvSpPr>
            <p:cNvPr id="38" name="文本框 37"/>
            <p:cNvSpPr txBox="1"/>
            <p:nvPr/>
          </p:nvSpPr>
          <p:spPr>
            <a:xfrm>
              <a:off x="8556148" y="3575735"/>
              <a:ext cx="646331" cy="646331"/>
            </a:xfrm>
            <a:prstGeom prst="rect">
              <a:avLst/>
            </a:prstGeom>
            <a:noFill/>
            <a:ln>
              <a:solidFill>
                <a:srgbClr val="C00000"/>
              </a:solidFill>
            </a:ln>
          </p:spPr>
          <p:txBody>
            <a:bodyPr wrap="none" rtlCol="0">
              <a:spAutoFit/>
            </a:bodyPr>
            <a:lstStyle/>
            <a:p>
              <a:pPr algn="ctr"/>
              <a:r>
                <a:rPr lang="zh-CN" altLang="en-US" dirty="0" smtClean="0">
                  <a:latin typeface="微软雅黑 Light" panose="020B0502040204020203" pitchFamily="34" charset="-122"/>
                  <a:ea typeface="微软雅黑 Light" panose="020B0502040204020203" pitchFamily="34" charset="-122"/>
                </a:rPr>
                <a:t>形成</a:t>
              </a:r>
              <a:endParaRPr lang="en-US" altLang="zh-CN" dirty="0" smtClean="0">
                <a:latin typeface="微软雅黑 Light" panose="020B0502040204020203" pitchFamily="34" charset="-122"/>
                <a:ea typeface="微软雅黑 Light" panose="020B0502040204020203" pitchFamily="34" charset="-122"/>
              </a:endParaRPr>
            </a:p>
            <a:p>
              <a:pPr algn="ctr"/>
              <a:r>
                <a:rPr lang="zh-CN" altLang="en-US" dirty="0" smtClean="0">
                  <a:latin typeface="微软雅黑 Light" panose="020B0502040204020203" pitchFamily="34" charset="-122"/>
                  <a:ea typeface="微软雅黑 Light" panose="020B0502040204020203" pitchFamily="34" charset="-122"/>
                </a:rPr>
                <a:t>结果</a:t>
              </a:r>
              <a:endParaRPr lang="en-US" altLang="zh-CN" dirty="0" smtClean="0">
                <a:latin typeface="微软雅黑 Light" panose="020B0502040204020203" pitchFamily="34" charset="-122"/>
                <a:ea typeface="微软雅黑 Light" panose="020B0502040204020203" pitchFamily="34" charset="-122"/>
              </a:endParaRPr>
            </a:p>
          </p:txBody>
        </p:sp>
      </p:grpSp>
      <p:sp>
        <p:nvSpPr>
          <p:cNvPr id="41" name="文本框 40"/>
          <p:cNvSpPr txBox="1"/>
          <p:nvPr/>
        </p:nvSpPr>
        <p:spPr>
          <a:xfrm>
            <a:off x="6043945" y="5537201"/>
            <a:ext cx="859531" cy="369332"/>
          </a:xfrm>
          <a:prstGeom prst="rect">
            <a:avLst/>
          </a:prstGeom>
          <a:noFill/>
        </p:spPr>
        <p:txBody>
          <a:bodyPr wrap="none" rtlCol="0">
            <a:spAutoFit/>
          </a:bodyPr>
          <a:lstStyle/>
          <a:p>
            <a:pPr algn="ctr"/>
            <a:r>
              <a:rPr lang="en-US" altLang="zh-CN" dirty="0" smtClean="0">
                <a:latin typeface="微软雅黑 Light" panose="020B0502040204020203" pitchFamily="34" charset="-122"/>
                <a:ea typeface="微软雅黑 Light" panose="020B0502040204020203" pitchFamily="34" charset="-122"/>
              </a:rPr>
              <a:t>AI</a:t>
            </a:r>
            <a:r>
              <a:rPr lang="zh-CN" altLang="en-US" dirty="0" smtClean="0">
                <a:latin typeface="微软雅黑 Light" panose="020B0502040204020203" pitchFamily="34" charset="-122"/>
                <a:ea typeface="微软雅黑 Light" panose="020B0502040204020203" pitchFamily="34" charset="-122"/>
              </a:rPr>
              <a:t>处理</a:t>
            </a:r>
            <a:endParaRPr lang="zh-CN" altLang="en-US" dirty="0">
              <a:latin typeface="微软雅黑 Light" panose="020B0502040204020203" pitchFamily="34" charset="-122"/>
              <a:ea typeface="微软雅黑 Light" panose="020B0502040204020203" pitchFamily="34" charset="-122"/>
            </a:endParaRPr>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456" y="3179818"/>
            <a:ext cx="1021567" cy="1600200"/>
          </a:xfrm>
          <a:prstGeom prst="rect">
            <a:avLst/>
          </a:prstGeom>
          <a:ln w="3175">
            <a:solidFill>
              <a:schemeClr val="tx1"/>
            </a:solidFill>
          </a:ln>
        </p:spPr>
      </p:pic>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736" y="2957081"/>
            <a:ext cx="1877414" cy="2045673"/>
          </a:xfrm>
          <a:prstGeom prst="rect">
            <a:avLst/>
          </a:prstGeom>
          <a:ln w="3175">
            <a:solidFill>
              <a:schemeClr val="tx1"/>
            </a:solidFill>
          </a:ln>
        </p:spPr>
      </p:pic>
      <p:sp>
        <p:nvSpPr>
          <p:cNvPr id="44" name="文本框 43"/>
          <p:cNvSpPr txBox="1"/>
          <p:nvPr/>
        </p:nvSpPr>
        <p:spPr>
          <a:xfrm>
            <a:off x="9857029" y="5537202"/>
            <a:ext cx="1338829" cy="369332"/>
          </a:xfrm>
          <a:prstGeom prst="rect">
            <a:avLst/>
          </a:prstGeom>
          <a:noFill/>
        </p:spPr>
        <p:txBody>
          <a:bodyPr wrap="none" rtlCol="0">
            <a:spAutoFit/>
          </a:bodyPr>
          <a:lstStyle/>
          <a:p>
            <a:pPr algn="ctr"/>
            <a:r>
              <a:rPr lang="zh-CN" altLang="en-US" dirty="0" smtClean="0">
                <a:latin typeface="微软雅黑 Light" panose="020B0502040204020203" pitchFamily="34" charset="-122"/>
                <a:ea typeface="微软雅黑 Light" panose="020B0502040204020203" pitchFamily="34" charset="-122"/>
              </a:rPr>
              <a:t>数字化展现</a:t>
            </a:r>
            <a:endParaRPr lang="zh-CN" altLang="en-US" dirty="0">
              <a:latin typeface="微软雅黑 Light" panose="020B0502040204020203" pitchFamily="34" charset="-122"/>
              <a:ea typeface="微软雅黑 Light" panose="020B0502040204020203" pitchFamily="34" charset="-122"/>
            </a:endParaRPr>
          </a:p>
        </p:txBody>
      </p:sp>
      <p:sp>
        <p:nvSpPr>
          <p:cNvPr id="12" name="右箭头 11"/>
          <p:cNvSpPr/>
          <p:nvPr/>
        </p:nvSpPr>
        <p:spPr>
          <a:xfrm>
            <a:off x="1873414" y="3702920"/>
            <a:ext cx="308269" cy="646331"/>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p:nvPr/>
        </p:nvSpPr>
        <p:spPr>
          <a:xfrm>
            <a:off x="3230796" y="3702920"/>
            <a:ext cx="308269" cy="646331"/>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46"/>
          <p:cNvSpPr/>
          <p:nvPr/>
        </p:nvSpPr>
        <p:spPr>
          <a:xfrm>
            <a:off x="9279467" y="3702920"/>
            <a:ext cx="308269" cy="646331"/>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245954" y="6112934"/>
            <a:ext cx="9789861" cy="400110"/>
          </a:xfrm>
          <a:prstGeom prst="rect">
            <a:avLst/>
          </a:prstGeom>
          <a:noFill/>
        </p:spPr>
        <p:txBody>
          <a:bodyPr wrap="none" rtlCol="0">
            <a:spAutoFit/>
          </a:bodyPr>
          <a:lstStyle/>
          <a:p>
            <a:pPr algn="ctr"/>
            <a:r>
              <a:rPr lang="en-US" altLang="zh-CN" sz="2000" dirty="0" smtClean="0">
                <a:latin typeface="方正粗宋简体" panose="03000509000000000000" pitchFamily="65" charset="-122"/>
                <a:ea typeface="方正粗宋简体" panose="03000509000000000000" pitchFamily="65" charset="-122"/>
              </a:rPr>
              <a:t>AI </a:t>
            </a:r>
            <a:r>
              <a:rPr lang="zh-CN" altLang="en-US" sz="2000" dirty="0">
                <a:latin typeface="方正粗宋简体" panose="03000509000000000000" pitchFamily="65" charset="-122"/>
                <a:ea typeface="方正粗宋简体" panose="03000509000000000000" pitchFamily="65" charset="-122"/>
              </a:rPr>
              <a:t>对</a:t>
            </a:r>
            <a:r>
              <a:rPr lang="zh-CN" altLang="en-US" sz="2000" dirty="0" smtClean="0">
                <a:latin typeface="方正粗宋简体" panose="03000509000000000000" pitchFamily="65" charset="-122"/>
                <a:ea typeface="方正粗宋简体" panose="03000509000000000000" pitchFamily="65" charset="-122"/>
              </a:rPr>
              <a:t>世界的认识与操作，似乎与人类很不相同。但在微观上，人类可能也是这样的。</a:t>
            </a:r>
            <a:endParaRPr lang="zh-CN" altLang="en-US" sz="2000" dirty="0">
              <a:latin typeface="方正粗宋简体" panose="03000509000000000000" pitchFamily="65" charset="-122"/>
              <a:ea typeface="方正粗宋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851" y="396820"/>
            <a:ext cx="384048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大模型的基本原理</a:t>
            </a:r>
            <a:endPar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1" name="文本框 20"/>
          <p:cNvSpPr txBox="1"/>
          <p:nvPr/>
        </p:nvSpPr>
        <p:spPr>
          <a:xfrm>
            <a:off x="836921" y="1164882"/>
            <a:ext cx="10591800" cy="1631216"/>
          </a:xfrm>
          <a:prstGeom prst="rect">
            <a:avLst/>
          </a:prstGeom>
          <a:noFill/>
        </p:spPr>
        <p:txBody>
          <a:bodyPr wrap="square" rtlCol="0">
            <a:spAutoFit/>
          </a:bodyPr>
          <a:lstStyle/>
          <a:p>
            <a:pPr algn="just"/>
            <a:r>
              <a:rPr lang="zh-CN" altLang="en-US" sz="2800" b="1" dirty="0" smtClean="0">
                <a:latin typeface="微软雅黑" panose="020B0503020204020204" pitchFamily="34" charset="-122"/>
                <a:ea typeface="微软雅黑" panose="020B0503020204020204" pitchFamily="34" charset="-122"/>
              </a:rPr>
              <a:t>人工神经网络</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大模型</a:t>
            </a:r>
            <a:r>
              <a:rPr lang="en-US" altLang="zh-CN" sz="2800" b="1" dirty="0" smtClean="0">
                <a:latin typeface="微软雅黑" panose="020B0503020204020204" pitchFamily="34" charset="-122"/>
                <a:ea typeface="微软雅黑" panose="020B0503020204020204" pitchFamily="34" charset="-122"/>
              </a:rPr>
              <a:t>/</a:t>
            </a:r>
            <a:r>
              <a:rPr lang="en-US" altLang="zh-CN" sz="2800" b="1" dirty="0" err="1" smtClean="0">
                <a:latin typeface="微软雅黑" panose="020B0503020204020204" pitchFamily="34" charset="-122"/>
                <a:ea typeface="微软雅黑" panose="020B0503020204020204" pitchFamily="34" charset="-122"/>
              </a:rPr>
              <a:t>ChatGPT</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的不可解释性：</a:t>
            </a:r>
            <a:r>
              <a:rPr lang="zh-CN" altLang="en-US" sz="2400" dirty="0" smtClean="0">
                <a:latin typeface="微软雅黑" panose="020B0503020204020204" pitchFamily="34" charset="-122"/>
                <a:ea typeface="微软雅黑" panose="020B0503020204020204" pitchFamily="34" charset="-122"/>
              </a:rPr>
              <a:t>虽然我们知道</a:t>
            </a:r>
            <a:r>
              <a:rPr lang="en-US" altLang="zh-CN" sz="2400" dirty="0" smtClean="0">
                <a:latin typeface="微软雅黑" panose="020B0503020204020204" pitchFamily="34" charset="-122"/>
                <a:ea typeface="微软雅黑" panose="020B0503020204020204" pitchFamily="34" charset="-122"/>
              </a:rPr>
              <a:t>LLM</a:t>
            </a:r>
            <a:r>
              <a:rPr lang="zh-CN" altLang="en-US" sz="2400" dirty="0" smtClean="0">
                <a:latin typeface="微软雅黑" panose="020B0503020204020204" pitchFamily="34" charset="-122"/>
                <a:ea typeface="微软雅黑" panose="020B0503020204020204" pitchFamily="34" charset="-122"/>
              </a:rPr>
              <a:t>的基本结构，但是，每个节点的参数值为什么是这个值？各个节点相互之间有什么影响？为什么它计算的结果符合率那么高？它给出的结果为什么不符合我们的经验？</a:t>
            </a:r>
            <a:endParaRPr lang="en-US" altLang="zh-CN" sz="2400" dirty="0" smtClean="0">
              <a:latin typeface="微软雅黑" panose="020B0503020204020204" pitchFamily="34" charset="-122"/>
              <a:ea typeface="微软雅黑" panose="020B0503020204020204" pitchFamily="34" charset="-122"/>
            </a:endParaRPr>
          </a:p>
        </p:txBody>
      </p:sp>
      <p:pic>
        <p:nvPicPr>
          <p:cNvPr id="43" name="图片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875" y="2162470"/>
            <a:ext cx="4952709" cy="419408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5" name="文本框 44"/>
          <p:cNvSpPr txBox="1"/>
          <p:nvPr/>
        </p:nvSpPr>
        <p:spPr>
          <a:xfrm>
            <a:off x="1489509" y="3105814"/>
            <a:ext cx="4058611" cy="1877437"/>
          </a:xfrm>
          <a:prstGeom prst="rect">
            <a:avLst/>
          </a:prstGeom>
          <a:noFill/>
          <a:ln>
            <a:solidFill>
              <a:schemeClr val="tx1"/>
            </a:solidFill>
          </a:ln>
        </p:spPr>
        <p:txBody>
          <a:bodyPr wrap="square" rtlCol="0">
            <a:spAutoFit/>
          </a:bodyPr>
          <a:lstStyle/>
          <a:p>
            <a:pPr algn="just"/>
            <a:r>
              <a:rPr lang="zh-CN" altLang="en-US" sz="2800" dirty="0" smtClean="0">
                <a:latin typeface="方正粗宋简体" panose="03000509000000000000" pitchFamily="65" charset="-122"/>
                <a:ea typeface="方正粗宋简体" panose="03000509000000000000" pitchFamily="65" charset="-122"/>
              </a:rPr>
              <a:t>被训练出来的</a:t>
            </a:r>
            <a:r>
              <a:rPr lang="en-US" altLang="zh-CN" sz="2800" dirty="0" smtClean="0">
                <a:latin typeface="方正粗宋简体" panose="03000509000000000000" pitchFamily="65" charset="-122"/>
                <a:ea typeface="方正粗宋简体" panose="03000509000000000000" pitchFamily="65" charset="-122"/>
              </a:rPr>
              <a:t>LLM</a:t>
            </a:r>
            <a:r>
              <a:rPr lang="zh-CN" altLang="en-US" sz="2800" dirty="0" smtClean="0">
                <a:latin typeface="方正粗宋简体" panose="03000509000000000000" pitchFamily="65" charset="-122"/>
                <a:ea typeface="方正粗宋简体" panose="03000509000000000000" pitchFamily="65" charset="-122"/>
              </a:rPr>
              <a:t>是个</a:t>
            </a:r>
            <a:r>
              <a:rPr lang="zh-CN" altLang="en-US" sz="32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黑盒系统</a:t>
            </a:r>
            <a:r>
              <a:rPr lang="zh-CN" altLang="en-US" sz="2800" dirty="0" smtClean="0">
                <a:latin typeface="方正粗宋简体" panose="03000509000000000000" pitchFamily="65" charset="-122"/>
                <a:ea typeface="方正粗宋简体" panose="03000509000000000000" pitchFamily="65" charset="-122"/>
              </a:rPr>
              <a:t>，人类不能确切知道系统结构</a:t>
            </a:r>
            <a:r>
              <a:rPr lang="en-US" altLang="zh-CN" sz="2800" dirty="0" smtClean="0">
                <a:latin typeface="方正粗宋简体" panose="03000509000000000000" pitchFamily="65" charset="-122"/>
                <a:ea typeface="方正粗宋简体" panose="03000509000000000000" pitchFamily="65" charset="-122"/>
              </a:rPr>
              <a:t>——</a:t>
            </a:r>
            <a:r>
              <a:rPr lang="zh-CN" altLang="en-US" sz="2800" dirty="0" smtClean="0">
                <a:latin typeface="方正粗宋简体" panose="03000509000000000000" pitchFamily="65" charset="-122"/>
                <a:ea typeface="方正粗宋简体" panose="03000509000000000000" pitchFamily="65" charset="-122"/>
              </a:rPr>
              <a:t>参数、联系，但可用。</a:t>
            </a:r>
            <a:endParaRPr lang="zh-CN" altLang="en-US" sz="2800" dirty="0">
              <a:latin typeface="方正粗宋简体" panose="03000509000000000000" pitchFamily="65" charset="-122"/>
              <a:ea typeface="方正粗宋简体" panose="03000509000000000000" pitchFamily="65" charset="-122"/>
            </a:endParaRPr>
          </a:p>
        </p:txBody>
      </p:sp>
      <p:sp>
        <p:nvSpPr>
          <p:cNvPr id="6" name="文本框 5"/>
          <p:cNvSpPr txBox="1"/>
          <p:nvPr/>
        </p:nvSpPr>
        <p:spPr>
          <a:xfrm>
            <a:off x="981354" y="5458968"/>
            <a:ext cx="5074920" cy="830997"/>
          </a:xfrm>
          <a:prstGeom prst="rect">
            <a:avLst/>
          </a:prstGeom>
          <a:noFill/>
        </p:spPr>
        <p:txBody>
          <a:bodyPr wrap="square" rtlCol="0">
            <a:spAutoFit/>
          </a:bodyPr>
          <a:lstStyle/>
          <a:p>
            <a:r>
              <a:rPr lang="zh-CN" altLang="en-US" sz="2400" dirty="0" smtClean="0">
                <a:latin typeface="方正粗宋简体" panose="03000509000000000000" pitchFamily="65" charset="-122"/>
                <a:ea typeface="方正粗宋简体" panose="03000509000000000000" pitchFamily="65" charset="-122"/>
              </a:rPr>
              <a:t>其实，我们人类也不知道自己的大脑是如何运行的！</a:t>
            </a:r>
            <a:endParaRPr lang="zh-CN" altLang="en-US" sz="2400" dirty="0">
              <a:latin typeface="方正粗宋简体" panose="03000509000000000000" pitchFamily="65" charset="-122"/>
              <a:ea typeface="方正粗宋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851" y="396820"/>
            <a:ext cx="338328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人工智能的算力</a:t>
            </a:r>
          </a:p>
        </p:txBody>
      </p:sp>
      <p:sp>
        <p:nvSpPr>
          <p:cNvPr id="21" name="文本框 20"/>
          <p:cNvSpPr txBox="1"/>
          <p:nvPr/>
        </p:nvSpPr>
        <p:spPr>
          <a:xfrm>
            <a:off x="836921" y="1164882"/>
            <a:ext cx="10591800" cy="523220"/>
          </a:xfrm>
          <a:prstGeom prst="rect">
            <a:avLst/>
          </a:prstGeom>
          <a:noFill/>
        </p:spPr>
        <p:txBody>
          <a:bodyPr wrap="square" rtlCol="0">
            <a:spAutoFit/>
          </a:bodyPr>
          <a:lstStyle/>
          <a:p>
            <a:r>
              <a:rPr lang="zh-CN" altLang="en-US" sz="2800" b="1" dirty="0" smtClean="0">
                <a:latin typeface="方正粗宋简体" panose="03000509000000000000" pitchFamily="65" charset="-122"/>
                <a:ea typeface="方正粗宋简体" panose="03000509000000000000" pitchFamily="65" charset="-122"/>
              </a:rPr>
              <a:t>为什么需要</a:t>
            </a:r>
            <a:r>
              <a:rPr lang="en-US" altLang="zh-CN" sz="2400" b="1" dirty="0" smtClean="0">
                <a:latin typeface="方正粗宋简体" panose="03000509000000000000" pitchFamily="65" charset="-122"/>
                <a:ea typeface="方正粗宋简体" panose="03000509000000000000" pitchFamily="65" charset="-122"/>
              </a:rPr>
              <a:t>GPU</a:t>
            </a:r>
            <a:r>
              <a:rPr lang="zh-CN" altLang="en-US" sz="2400" b="1" dirty="0" smtClean="0">
                <a:latin typeface="方正粗宋简体" panose="03000509000000000000" pitchFamily="65" charset="-122"/>
                <a:ea typeface="方正粗宋简体" panose="03000509000000000000" pitchFamily="65" charset="-122"/>
              </a:rPr>
              <a:t>？  </a:t>
            </a:r>
            <a:r>
              <a:rPr lang="en-US" altLang="zh-CN" sz="2400" b="1" dirty="0" smtClean="0">
                <a:solidFill>
                  <a:srgbClr val="C00000"/>
                </a:solidFill>
                <a:latin typeface="微软雅黑" panose="020B0503020204020204" pitchFamily="34" charset="-122"/>
                <a:ea typeface="微软雅黑" panose="020B0503020204020204" pitchFamily="34" charset="-122"/>
              </a:rPr>
              <a:t>CPU = </a:t>
            </a:r>
            <a:r>
              <a:rPr lang="zh-CN" altLang="en-US" sz="2400" b="1" dirty="0" smtClean="0">
                <a:solidFill>
                  <a:srgbClr val="C00000"/>
                </a:solidFill>
                <a:latin typeface="微软雅黑" panose="020B0503020204020204" pitchFamily="34" charset="-122"/>
                <a:ea typeface="微软雅黑" panose="020B0503020204020204" pitchFamily="34" charset="-122"/>
              </a:rPr>
              <a:t>白领  </a:t>
            </a:r>
            <a:r>
              <a:rPr lang="en-US" altLang="zh-CN" sz="2400" b="1" dirty="0" smtClean="0">
                <a:solidFill>
                  <a:srgbClr val="C00000"/>
                </a:solidFill>
                <a:latin typeface="微软雅黑" panose="020B0503020204020204" pitchFamily="34" charset="-122"/>
                <a:ea typeface="微软雅黑" panose="020B0503020204020204" pitchFamily="34" charset="-122"/>
              </a:rPr>
              <a:t>/  GPU = </a:t>
            </a:r>
            <a:r>
              <a:rPr lang="zh-CN" altLang="en-US" sz="2400" b="1" dirty="0" smtClean="0">
                <a:solidFill>
                  <a:srgbClr val="C00000"/>
                </a:solidFill>
                <a:latin typeface="微软雅黑" panose="020B0503020204020204" pitchFamily="34" charset="-122"/>
                <a:ea typeface="微软雅黑" panose="020B0503020204020204" pitchFamily="34" charset="-122"/>
              </a:rPr>
              <a:t>蓝领  </a:t>
            </a:r>
            <a:r>
              <a:rPr lang="en-US" altLang="zh-CN" sz="2400" b="1" dirty="0" smtClean="0">
                <a:solidFill>
                  <a:srgbClr val="C00000"/>
                </a:solidFill>
                <a:latin typeface="微软雅黑" panose="020B0503020204020204" pitchFamily="34" charset="-122"/>
                <a:ea typeface="微软雅黑" panose="020B0503020204020204" pitchFamily="34" charset="-122"/>
              </a:rPr>
              <a:t>/  </a:t>
            </a:r>
            <a:r>
              <a:rPr lang="zh-CN" altLang="en-US" sz="2400" b="1" dirty="0" smtClean="0">
                <a:solidFill>
                  <a:srgbClr val="C00000"/>
                </a:solidFill>
                <a:latin typeface="微软雅黑" panose="020B0503020204020204" pitchFamily="34" charset="-122"/>
                <a:ea typeface="微软雅黑" panose="020B0503020204020204" pitchFamily="34" charset="-122"/>
              </a:rPr>
              <a:t>当前</a:t>
            </a:r>
            <a:r>
              <a:rPr lang="en-US" altLang="zh-CN" sz="2400" b="1" dirty="0" smtClean="0">
                <a:solidFill>
                  <a:srgbClr val="C00000"/>
                </a:solidFill>
                <a:latin typeface="微软雅黑" panose="020B0503020204020204" pitchFamily="34" charset="-122"/>
                <a:ea typeface="微软雅黑" panose="020B0503020204020204" pitchFamily="34" charset="-122"/>
              </a:rPr>
              <a:t>AI = CPU + GPU</a:t>
            </a:r>
            <a:endParaRPr lang="en-US" altLang="zh-CN" sz="2800" b="1" dirty="0" smtClean="0">
              <a:solidFill>
                <a:srgbClr val="C0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201600" y="1876469"/>
            <a:ext cx="5831516" cy="1569660"/>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dirty="0" smtClean="0">
                <a:latin typeface="方正粗宋简体" panose="03000509000000000000" pitchFamily="65" charset="-122"/>
                <a:ea typeface="方正粗宋简体" panose="03000509000000000000" pitchFamily="65" charset="-122"/>
              </a:rPr>
              <a:t>GPU</a:t>
            </a:r>
            <a:r>
              <a:rPr lang="zh-CN" altLang="en-US" sz="2400" dirty="0" smtClean="0">
                <a:latin typeface="方正粗宋简体" panose="03000509000000000000" pitchFamily="65" charset="-122"/>
                <a:ea typeface="方正粗宋简体" panose="03000509000000000000" pitchFamily="65" charset="-122"/>
              </a:rPr>
              <a:t>原本用于游戏及</a:t>
            </a:r>
            <a:r>
              <a:rPr lang="en-US" altLang="zh-CN" sz="2400" dirty="0" smtClean="0">
                <a:latin typeface="方正粗宋简体" panose="03000509000000000000" pitchFamily="65" charset="-122"/>
                <a:ea typeface="方正粗宋简体" panose="03000509000000000000" pitchFamily="65" charset="-122"/>
              </a:rPr>
              <a:t>3D</a:t>
            </a:r>
            <a:r>
              <a:rPr lang="zh-CN" altLang="en-US" sz="2400" dirty="0" smtClean="0">
                <a:latin typeface="方正粗宋简体" panose="03000509000000000000" pitchFamily="65" charset="-122"/>
                <a:ea typeface="方正粗宋简体" panose="03000509000000000000" pitchFamily="65" charset="-122"/>
              </a:rPr>
              <a:t>的图形加速</a:t>
            </a:r>
            <a:endParaRPr lang="en-US" altLang="zh-CN" sz="2400" dirty="0" smtClean="0">
              <a:latin typeface="方正粗宋简体" panose="03000509000000000000" pitchFamily="65" charset="-122"/>
              <a:ea typeface="方正粗宋简体" panose="03000509000000000000" pitchFamily="65" charset="-122"/>
            </a:endParaRPr>
          </a:p>
          <a:p>
            <a:pPr marL="342900" indent="-342900">
              <a:buFont typeface="Wingdings" panose="05000000000000000000" pitchFamily="2" charset="2"/>
              <a:buChar char="n"/>
            </a:pPr>
            <a:r>
              <a:rPr lang="en-US" altLang="zh-CN" sz="2400" dirty="0" smtClean="0">
                <a:latin typeface="方正粗宋简体" panose="03000509000000000000" pitchFamily="65" charset="-122"/>
                <a:ea typeface="方正粗宋简体" panose="03000509000000000000" pitchFamily="65" charset="-122"/>
              </a:rPr>
              <a:t>GPU</a:t>
            </a:r>
            <a:r>
              <a:rPr lang="zh-CN" altLang="en-US" sz="2400" dirty="0" smtClean="0">
                <a:latin typeface="方正粗宋简体" panose="03000509000000000000" pitchFamily="65" charset="-122"/>
                <a:ea typeface="方正粗宋简体" panose="03000509000000000000" pitchFamily="65" charset="-122"/>
              </a:rPr>
              <a:t>是暴力计算的</a:t>
            </a: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物质基础</a:t>
            </a:r>
            <a:endParaRPr lang="en-US" altLang="zh-CN"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342900" indent="-342900">
              <a:buFont typeface="Wingdings" panose="05000000000000000000" pitchFamily="2" charset="2"/>
              <a:buChar char="n"/>
            </a:pPr>
            <a:r>
              <a:rPr lang="en-US" altLang="zh-CN" sz="2400" dirty="0" smtClean="0">
                <a:latin typeface="方正粗宋简体" panose="03000509000000000000" pitchFamily="65" charset="-122"/>
                <a:ea typeface="方正粗宋简体" panose="03000509000000000000" pitchFamily="65" charset="-122"/>
              </a:rPr>
              <a:t>GPU</a:t>
            </a:r>
            <a:r>
              <a:rPr lang="zh-CN" altLang="en-US" sz="2400" dirty="0" smtClean="0">
                <a:latin typeface="方正粗宋简体" panose="03000509000000000000" pitchFamily="65" charset="-122"/>
                <a:ea typeface="方正粗宋简体" panose="03000509000000000000" pitchFamily="65" charset="-122"/>
              </a:rPr>
              <a:t>善于做</a:t>
            </a:r>
            <a:r>
              <a:rPr lang="zh-CN" altLang="en-US" sz="24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简单</a:t>
            </a:r>
            <a:r>
              <a:rPr lang="zh-CN" altLang="en-US" sz="2400" dirty="0" smtClean="0">
                <a:latin typeface="方正粗宋简体" panose="03000509000000000000" pitchFamily="65" charset="-122"/>
                <a:ea typeface="方正粗宋简体" panose="03000509000000000000" pitchFamily="65" charset="-122"/>
              </a:rPr>
              <a:t>、</a:t>
            </a: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大量</a:t>
            </a:r>
            <a:r>
              <a:rPr lang="zh-CN" altLang="en-US" sz="2400" dirty="0" smtClean="0">
                <a:latin typeface="方正粗宋简体" panose="03000509000000000000" pitchFamily="65" charset="-122"/>
                <a:ea typeface="方正粗宋简体" panose="03000509000000000000" pitchFamily="65" charset="-122"/>
              </a:rPr>
              <a:t>的</a:t>
            </a:r>
            <a:r>
              <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重复性</a:t>
            </a:r>
            <a:r>
              <a:rPr lang="zh-CN" altLang="en-US" sz="2400" dirty="0" smtClean="0">
                <a:latin typeface="方正粗宋简体" panose="03000509000000000000" pitchFamily="65" charset="-122"/>
                <a:ea typeface="方正粗宋简体" panose="03000509000000000000" pitchFamily="65" charset="-122"/>
              </a:rPr>
              <a:t>工作</a:t>
            </a:r>
            <a:endParaRPr lang="en-US" altLang="zh-CN" sz="2400" dirty="0" smtClean="0">
              <a:latin typeface="方正粗宋简体" panose="03000509000000000000" pitchFamily="65" charset="-122"/>
              <a:ea typeface="方正粗宋简体" panose="03000509000000000000" pitchFamily="65" charset="-122"/>
            </a:endParaRPr>
          </a:p>
          <a:p>
            <a:pPr marL="342900" indent="-342900">
              <a:buFont typeface="Wingdings" panose="05000000000000000000" pitchFamily="2" charset="2"/>
              <a:buChar char="n"/>
            </a:pPr>
            <a:r>
              <a:rPr lang="en-US" altLang="zh-CN" sz="2400" dirty="0" smtClean="0">
                <a:latin typeface="方正粗宋简体" panose="03000509000000000000" pitchFamily="65" charset="-122"/>
                <a:ea typeface="方正粗宋简体" panose="03000509000000000000" pitchFamily="65" charset="-122"/>
              </a:rPr>
              <a:t>GPU</a:t>
            </a:r>
            <a:r>
              <a:rPr lang="zh-CN" altLang="en-US" sz="2400" dirty="0" smtClean="0">
                <a:latin typeface="方正粗宋简体" panose="03000509000000000000" pitchFamily="65" charset="-122"/>
                <a:ea typeface="方正粗宋简体" panose="03000509000000000000" pitchFamily="65" charset="-122"/>
              </a:rPr>
              <a:t>相对而言</a:t>
            </a:r>
            <a:r>
              <a:rPr lang="zh-CN" altLang="en-US" sz="24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不复杂</a:t>
            </a:r>
            <a:endParaRPr lang="zh-CN" altLang="en-US" sz="24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026" name="Picture 2" descr="https://nimg.ws.126.net/?url=http%3A%2F%2Fdingyue.ws.126.net%2F2024%2F0124%2Fe3d8c350j00s7rdbu002zd0010o00ogm.jpg&amp;thumbnail=660x2147483647&amp;quality=80&amp;type=jpg"/>
          <p:cNvPicPr>
            <a:picLocks noChangeAspect="1" noChangeArrowheads="1"/>
          </p:cNvPicPr>
          <p:nvPr/>
        </p:nvPicPr>
        <p:blipFill rotWithShape="1">
          <a:blip r:embed="rId4">
            <a:extLst>
              <a:ext uri="{28A0092B-C50C-407E-A947-70E740481C1C}">
                <a14:useLocalDpi xmlns:a14="http://schemas.microsoft.com/office/drawing/2010/main" val="0"/>
              </a:ext>
            </a:extLst>
          </a:blip>
          <a:srcRect l="33627" t="9746" r="19639" b="43992"/>
          <a:stretch>
            <a:fillRect/>
          </a:stretch>
        </p:blipFill>
        <p:spPr bwMode="auto">
          <a:xfrm>
            <a:off x="470992" y="5041706"/>
            <a:ext cx="2139401" cy="14118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173664" y="3446129"/>
            <a:ext cx="5548979" cy="584775"/>
          </a:xfrm>
          <a:prstGeom prst="rect">
            <a:avLst/>
          </a:prstGeom>
          <a:noFill/>
          <a:ln w="3175">
            <a:solidFill>
              <a:srgbClr val="C00000"/>
            </a:solidFill>
          </a:ln>
        </p:spPr>
        <p:txBody>
          <a:bodyPr wrap="squar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实现</a:t>
            </a:r>
            <a:r>
              <a:rPr lang="en-US" altLang="zh-CN" sz="3200" dirty="0">
                <a:solidFill>
                  <a:srgbClr val="C00000"/>
                </a:solidFill>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AI</a:t>
            </a:r>
            <a:r>
              <a:rPr lang="zh-CN" altLang="en-US" sz="3200" dirty="0">
                <a:solidFill>
                  <a:srgbClr val="C00000"/>
                </a:solidFill>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的硬件不是只有</a:t>
            </a:r>
            <a:r>
              <a:rPr lang="en-US" altLang="zh-CN" sz="3200" dirty="0">
                <a:solidFill>
                  <a:srgbClr val="C00000"/>
                </a:solidFill>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GPU</a:t>
            </a:r>
            <a:endParaRPr lang="zh-CN" altLang="en-US" sz="3200" dirty="0">
              <a:solidFill>
                <a:srgbClr val="C00000"/>
              </a:solidFill>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endParaRPr>
          </a:p>
        </p:txBody>
      </p:sp>
      <p:sp>
        <p:nvSpPr>
          <p:cNvPr id="9" name="文本框 8"/>
          <p:cNvSpPr txBox="1"/>
          <p:nvPr/>
        </p:nvSpPr>
        <p:spPr>
          <a:xfrm>
            <a:off x="6388300" y="4145263"/>
            <a:ext cx="3380105" cy="2306955"/>
          </a:xfrm>
          <a:prstGeom prst="rect">
            <a:avLst/>
          </a:prstGeom>
          <a:noFill/>
        </p:spPr>
        <p:txBody>
          <a:bodyPr wrap="none" rtlCol="0">
            <a:spAutoFit/>
          </a:bodyPr>
          <a:lstStyle/>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中央处理器（</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图形处理器（</a:t>
            </a:r>
            <a:r>
              <a:rPr lang="en-US" altLang="zh-CN" dirty="0">
                <a:latin typeface="微软雅黑" panose="020B0503020204020204" pitchFamily="34" charset="-122"/>
                <a:ea typeface="微软雅黑" panose="020B0503020204020204" pitchFamily="34" charset="-122"/>
              </a:rPr>
              <a:t>GPU</a:t>
            </a:r>
            <a:r>
              <a:rPr lang="zh-CN" altLang="en-US"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u"/>
            </a:pPr>
            <a:r>
              <a:rPr lang="zh-CN" altLang="en-US" b="1" dirty="0">
                <a:solidFill>
                  <a:srgbClr val="C00000"/>
                </a:solidFill>
                <a:latin typeface="微软雅黑" panose="020B0503020204020204" pitchFamily="34" charset="-122"/>
                <a:ea typeface="微软雅黑" panose="020B0503020204020204" pitchFamily="34" charset="-122"/>
              </a:rPr>
              <a:t>张量处理器（</a:t>
            </a:r>
            <a:r>
              <a:rPr lang="en-US" altLang="zh-CN" b="1" dirty="0">
                <a:solidFill>
                  <a:srgbClr val="C00000"/>
                </a:solidFill>
                <a:latin typeface="微软雅黑" panose="020B0503020204020204" pitchFamily="34" charset="-122"/>
                <a:ea typeface="微软雅黑" panose="020B0503020204020204" pitchFamily="34" charset="-122"/>
              </a:rPr>
              <a:t>TPU</a:t>
            </a:r>
            <a:r>
              <a:rPr lang="zh-CN" altLang="en-US" b="1" dirty="0">
                <a:solidFill>
                  <a:srgbClr val="C00000"/>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u"/>
            </a:pPr>
            <a:r>
              <a:rPr lang="zh-CN" altLang="en-US" b="1" dirty="0">
                <a:solidFill>
                  <a:srgbClr val="C00000"/>
                </a:solidFill>
                <a:latin typeface="微软雅黑" panose="020B0503020204020204" pitchFamily="34" charset="-122"/>
                <a:ea typeface="微软雅黑" panose="020B0503020204020204" pitchFamily="34" charset="-122"/>
              </a:rPr>
              <a:t>现场可编程门阵列（</a:t>
            </a:r>
            <a:r>
              <a:rPr lang="en-US" altLang="zh-CN" b="1" dirty="0">
                <a:solidFill>
                  <a:srgbClr val="C00000"/>
                </a:solidFill>
                <a:latin typeface="微软雅黑" panose="020B0503020204020204" pitchFamily="34" charset="-122"/>
                <a:ea typeface="微软雅黑" panose="020B0503020204020204" pitchFamily="34" charset="-122"/>
              </a:rPr>
              <a:t>FPGA</a:t>
            </a:r>
            <a:r>
              <a:rPr lang="zh-CN" altLang="en-US" b="1" dirty="0">
                <a:solidFill>
                  <a:srgbClr val="C00000"/>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专用集成电路（</a:t>
            </a:r>
            <a:r>
              <a:rPr lang="en-US" altLang="zh-CN" dirty="0">
                <a:latin typeface="微软雅黑" panose="020B0503020204020204" pitchFamily="34" charset="-122"/>
                <a:ea typeface="微软雅黑" panose="020B0503020204020204" pitchFamily="34" charset="-122"/>
              </a:rPr>
              <a:t>ASIC</a:t>
            </a:r>
            <a:r>
              <a:rPr lang="zh-CN" altLang="en-US"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u"/>
            </a:pPr>
            <a:r>
              <a:rPr lang="zh-CN" altLang="en-US" b="1" dirty="0">
                <a:solidFill>
                  <a:srgbClr val="C00000"/>
                </a:solidFill>
                <a:latin typeface="微软雅黑" panose="020B0503020204020204" pitchFamily="34" charset="-122"/>
                <a:ea typeface="微软雅黑" panose="020B0503020204020204" pitchFamily="34" charset="-122"/>
              </a:rPr>
              <a:t>神经处理单元（</a:t>
            </a:r>
            <a:r>
              <a:rPr lang="en-US" altLang="zh-CN" b="1" dirty="0">
                <a:solidFill>
                  <a:srgbClr val="C00000"/>
                </a:solidFill>
                <a:latin typeface="微软雅黑" panose="020B0503020204020204" pitchFamily="34" charset="-122"/>
                <a:ea typeface="微软雅黑" panose="020B0503020204020204" pitchFamily="34" charset="-122"/>
              </a:rPr>
              <a:t>NPU</a:t>
            </a:r>
            <a:r>
              <a:rPr lang="zh-CN" altLang="en-US" b="1" dirty="0">
                <a:solidFill>
                  <a:srgbClr val="C00000"/>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u"/>
            </a:pPr>
            <a:r>
              <a:rPr lang="zh-CN" altLang="en-US" b="1" dirty="0">
                <a:solidFill>
                  <a:srgbClr val="C00000"/>
                </a:solidFill>
                <a:latin typeface="微软雅黑" panose="020B0503020204020204" pitchFamily="34" charset="-122"/>
                <a:ea typeface="微软雅黑" panose="020B0503020204020204" pitchFamily="34" charset="-122"/>
              </a:rPr>
              <a:t>模拟电路</a:t>
            </a:r>
            <a:r>
              <a:rPr lang="en-US" altLang="zh-CN" b="1" dirty="0">
                <a:solidFill>
                  <a:schemeClr val="tx1"/>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光路</a:t>
            </a:r>
            <a:endParaRPr lang="en-US" altLang="zh-CN" b="1"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en-US" dirty="0" smtClean="0">
                <a:latin typeface="微软雅黑" panose="020B0503020204020204" pitchFamily="34" charset="-122"/>
                <a:ea typeface="微软雅黑" panose="020B0503020204020204" pitchFamily="34" charset="-122"/>
              </a:rPr>
              <a:t>其他</a:t>
            </a:r>
            <a:r>
              <a:rPr lang="zh-CN" altLang="en-US" dirty="0">
                <a:latin typeface="微软雅黑" panose="020B0503020204020204" pitchFamily="34" charset="-122"/>
                <a:ea typeface="微软雅黑" panose="020B0503020204020204" pitchFamily="34" charset="-122"/>
              </a:rPr>
              <a:t>专用</a:t>
            </a:r>
            <a:r>
              <a:rPr lang="en-US" altLang="zh-CN" dirty="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硬件</a:t>
            </a:r>
            <a:endParaRPr lang="en-US" altLang="zh-CN" dirty="0" smtClean="0">
              <a:latin typeface="微软雅黑" panose="020B0503020204020204" pitchFamily="34" charset="-122"/>
              <a:ea typeface="微软雅黑" panose="020B0503020204020204" pitchFamily="34" charset="-122"/>
            </a:endParaRPr>
          </a:p>
        </p:txBody>
      </p:sp>
      <p:sp>
        <p:nvSpPr>
          <p:cNvPr id="14" name="文本框 13"/>
          <p:cNvSpPr txBox="1"/>
          <p:nvPr/>
        </p:nvSpPr>
        <p:spPr>
          <a:xfrm>
            <a:off x="9800709" y="4560761"/>
            <a:ext cx="1921934" cy="1477328"/>
          </a:xfrm>
          <a:prstGeom prst="rect">
            <a:avLst/>
          </a:prstGeom>
          <a:noFill/>
          <a:ln>
            <a:solidFill>
              <a:schemeClr val="tx1">
                <a:lumMod val="50000"/>
                <a:lumOff val="50000"/>
              </a:schemeClr>
            </a:solidFill>
          </a:ln>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当前的</a:t>
            </a:r>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不是不可替代的，因其耗能过高，可能被替代，或自我快速革命。</a:t>
            </a:r>
            <a:endParaRPr lang="zh-CN" altLang="en-US" dirty="0">
              <a:latin typeface="微软雅黑" panose="020B0503020204020204" pitchFamily="34" charset="-122"/>
              <a:ea typeface="微软雅黑" panose="020B0503020204020204" pitchFamily="34" charset="-122"/>
            </a:endParaRPr>
          </a:p>
        </p:txBody>
      </p:sp>
      <p:pic>
        <p:nvPicPr>
          <p:cNvPr id="3" name="GP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0992" y="1785305"/>
            <a:ext cx="5524813" cy="3107708"/>
          </a:xfrm>
          <a:prstGeom prst="rect">
            <a:avLst/>
          </a:prstGeom>
        </p:spPr>
      </p:pic>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b="9278"/>
          <a:stretch>
            <a:fillRect/>
          </a:stretch>
        </p:blipFill>
        <p:spPr>
          <a:xfrm>
            <a:off x="2761134" y="5041707"/>
            <a:ext cx="3234671" cy="1411880"/>
          </a:xfrm>
          <a:prstGeom prst="rect">
            <a:avLst/>
          </a:prstGeom>
          <a:ln>
            <a:noFill/>
          </a:ln>
          <a:effectLst>
            <a:outerShdw blurRad="292100" dist="139700" dir="2700000" algn="tl" rotWithShape="0">
              <a:srgbClr val="333333">
                <a:alpha val="65000"/>
              </a:srgbClr>
            </a:outerShdw>
          </a:effectLst>
        </p:spPr>
      </p:pic>
      <p:sp>
        <p:nvSpPr>
          <p:cNvPr id="5" name="文本框 4"/>
          <p:cNvSpPr txBox="1"/>
          <p:nvPr/>
        </p:nvSpPr>
        <p:spPr>
          <a:xfrm>
            <a:off x="3049423" y="5450501"/>
            <a:ext cx="1043876" cy="523220"/>
          </a:xfrm>
          <a:prstGeom prst="rect">
            <a:avLst/>
          </a:prstGeom>
          <a:noFill/>
        </p:spPr>
        <p:txBody>
          <a:bodyPr wrap="none" rtlCol="0">
            <a:spAutoFit/>
          </a:bodyPr>
          <a:lstStyle/>
          <a:p>
            <a:pPr algn="ctr"/>
            <a:r>
              <a:rPr lang="en-US" altLang="zh-CN" sz="28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方正兰亭大黑简体" panose="02000000000000000000" charset="-122"/>
                <a:ea typeface="方正兰亭大黑简体" panose="02000000000000000000" charset="-122"/>
              </a:rPr>
              <a:t>CPU</a:t>
            </a:r>
            <a:endParaRPr lang="zh-CN" alt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方正兰亭大黑简体" panose="02000000000000000000" charset="-122"/>
              <a:ea typeface="方正兰亭大黑简体" panose="02000000000000000000" charset="-122"/>
            </a:endParaRPr>
          </a:p>
        </p:txBody>
      </p:sp>
      <p:sp>
        <p:nvSpPr>
          <p:cNvPr id="13" name="文本框 12"/>
          <p:cNvSpPr txBox="1"/>
          <p:nvPr/>
        </p:nvSpPr>
        <p:spPr>
          <a:xfrm>
            <a:off x="4742145" y="5450501"/>
            <a:ext cx="1063113" cy="523220"/>
          </a:xfrm>
          <a:prstGeom prst="rect">
            <a:avLst/>
          </a:prstGeom>
          <a:noFill/>
        </p:spPr>
        <p:txBody>
          <a:bodyPr wrap="none" rtlCol="0">
            <a:spAutoFit/>
          </a:bodyPr>
          <a:lstStyle/>
          <a:p>
            <a:pPr algn="ctr"/>
            <a:r>
              <a:rPr lang="en-US" altLang="zh-CN"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方正兰亭大黑简体" panose="02000000000000000000" charset="-122"/>
                <a:ea typeface="方正兰亭大黑简体" panose="02000000000000000000" charset="-122"/>
              </a:rPr>
              <a:t>G</a:t>
            </a:r>
            <a:r>
              <a:rPr lang="en-US" altLang="zh-CN" sz="2800" b="1" spc="50" dirty="0" smtClean="0">
                <a:ln w="9525" cmpd="sng">
                  <a:solidFill>
                    <a:schemeClr val="accent1"/>
                  </a:solidFill>
                  <a:prstDash val="solid"/>
                </a:ln>
                <a:solidFill>
                  <a:srgbClr val="70AD47">
                    <a:tint val="1000"/>
                  </a:srgbClr>
                </a:solidFill>
                <a:effectLst>
                  <a:glow rad="38100">
                    <a:schemeClr val="accent1">
                      <a:alpha val="40000"/>
                    </a:schemeClr>
                  </a:glow>
                </a:effectLst>
                <a:latin typeface="方正兰亭大黑简体" panose="02000000000000000000" charset="-122"/>
                <a:ea typeface="方正兰亭大黑简体" panose="02000000000000000000" charset="-122"/>
              </a:rPr>
              <a:t>PU</a:t>
            </a:r>
            <a:endParaRPr lang="zh-CN" alt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方正兰亭大黑简体" panose="02000000000000000000" charset="-122"/>
              <a:ea typeface="方正兰亭大黑简体" panose="02000000000000000000"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851" y="396820"/>
            <a:ext cx="624967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大语言模型（</a:t>
            </a:r>
            <a:r>
              <a:rPr lang="en-US" altLang="zh-CN"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LLM</a:t>
            </a:r>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）封顶问题</a:t>
            </a:r>
          </a:p>
        </p:txBody>
      </p:sp>
      <p:sp>
        <p:nvSpPr>
          <p:cNvPr id="21" name="文本框 20"/>
          <p:cNvSpPr txBox="1"/>
          <p:nvPr/>
        </p:nvSpPr>
        <p:spPr>
          <a:xfrm>
            <a:off x="836930" y="1164590"/>
            <a:ext cx="4516755" cy="953135"/>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大力出奇迹？还好使么？</a:t>
            </a:r>
          </a:p>
          <a:p>
            <a:r>
              <a:rPr lang="en-US" altLang="zh-CN" sz="2800" b="1" dirty="0" smtClean="0">
                <a:latin typeface="微软雅黑" panose="020B0503020204020204" pitchFamily="34" charset="-122"/>
                <a:ea typeface="微软雅黑" panose="020B0503020204020204" pitchFamily="34" charset="-122"/>
              </a:rPr>
              <a:t>Scaling Law </a:t>
            </a:r>
            <a:r>
              <a:rPr lang="zh-CN" altLang="en-US" sz="2800" b="1" dirty="0" smtClean="0">
                <a:latin typeface="微软雅黑" panose="020B0503020204020204" pitchFamily="34" charset="-122"/>
                <a:ea typeface="微软雅黑" panose="020B0503020204020204" pitchFamily="34" charset="-122"/>
              </a:rPr>
              <a:t>失效了么？</a:t>
            </a:r>
          </a:p>
        </p:txBody>
      </p:sp>
      <p:sp>
        <p:nvSpPr>
          <p:cNvPr id="20" name="文本框 19"/>
          <p:cNvSpPr txBox="1"/>
          <p:nvPr/>
        </p:nvSpPr>
        <p:spPr>
          <a:xfrm>
            <a:off x="897890" y="2134870"/>
            <a:ext cx="5153660" cy="2614930"/>
          </a:xfrm>
          <a:prstGeom prst="rect">
            <a:avLst/>
          </a:prstGeom>
          <a:noFill/>
        </p:spPr>
        <p:txBody>
          <a:bodyPr wrap="square" rtlCol="0">
            <a:spAutoFit/>
          </a:bodyPr>
          <a:lstStyle/>
          <a:p>
            <a:r>
              <a:rPr lang="zh-CN" altLang="en-US" sz="28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算法</a:t>
            </a:r>
          </a:p>
          <a:p>
            <a:r>
              <a:rPr lang="en-US" alt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大模型的神经元</a:t>
            </a:r>
            <a:r>
              <a:rPr lang="en-US" alt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参数量已远超千亿个</a:t>
            </a:r>
          </a:p>
          <a:p>
            <a:pPr algn="l">
              <a:buClrTx/>
              <a:buSzTx/>
              <a:buFontTx/>
            </a:pPr>
            <a:r>
              <a:rPr lang="zh-CN" altLang="en-US" sz="28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算力</a:t>
            </a:r>
          </a:p>
          <a:p>
            <a:r>
              <a:rPr lang="en-US" alt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   GPU</a:t>
            </a:r>
            <a:r>
              <a:rPr lang="zh-CN" altLang="en-US"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等快速进步，几十万块</a:t>
            </a:r>
            <a:r>
              <a:rPr lang="en-US" alt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GPU</a:t>
            </a:r>
            <a:r>
              <a:rPr lang="zh-CN" altLang="en-US"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聚集</a:t>
            </a:r>
          </a:p>
          <a:p>
            <a:pPr algn="l">
              <a:buClrTx/>
              <a:buSzTx/>
              <a:buFontTx/>
            </a:pPr>
            <a:r>
              <a:rPr lang="zh-CN" altLang="en-US" sz="28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数据</a:t>
            </a:r>
          </a:p>
          <a:p>
            <a:r>
              <a:rPr lang="en-US" alt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因特网的公共数据总量大约几百</a:t>
            </a:r>
            <a:r>
              <a:rPr lang="en-US" alt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ZB</a:t>
            </a:r>
          </a:p>
          <a:p>
            <a:endParaRPr lang="en-US" altLang="zh-CN" sz="2000" dirty="0">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33" name="组合 32"/>
          <p:cNvGrpSpPr/>
          <p:nvPr/>
        </p:nvGrpSpPr>
        <p:grpSpPr>
          <a:xfrm>
            <a:off x="706120" y="4612640"/>
            <a:ext cx="4981575" cy="1963420"/>
            <a:chOff x="1112" y="7264"/>
            <a:chExt cx="7845" cy="3092"/>
          </a:xfrm>
        </p:grpSpPr>
        <p:sp>
          <p:nvSpPr>
            <p:cNvPr id="6" name="矩形 5"/>
            <p:cNvSpPr/>
            <p:nvPr/>
          </p:nvSpPr>
          <p:spPr>
            <a:xfrm>
              <a:off x="1112" y="7264"/>
              <a:ext cx="7830" cy="30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63" y="7304"/>
              <a:ext cx="7694" cy="3052"/>
            </a:xfrm>
            <a:prstGeom prst="rect">
              <a:avLst/>
            </a:prstGeom>
            <a:noFill/>
          </p:spPr>
          <p:txBody>
            <a:bodyPr wrap="square" rtlCol="0">
              <a:spAutoFit/>
            </a:bodyPr>
            <a:lstStyle/>
            <a:p>
              <a:r>
                <a:rPr lang="en-US" altLang="zh-CN" sz="2400">
                  <a:solidFill>
                    <a:srgbClr val="0070C0"/>
                  </a:solidFill>
                  <a:effectLst>
                    <a:outerShdw blurRad="38100" dist="38100" dir="2700000" algn="tl">
                      <a:srgbClr val="000000">
                        <a:alpha val="43137"/>
                      </a:srgbClr>
                    </a:outerShdw>
                  </a:effectLst>
                  <a:latin typeface="Arial Black" panose="020B0A04020102020204" pitchFamily="34" charset="0"/>
                  <a:ea typeface="微软雅黑 Light" panose="020B0502040204020203" pitchFamily="34" charset="-122"/>
                  <a:cs typeface="Arial Black" panose="020B0A04020102020204" pitchFamily="34" charset="0"/>
                </a:rPr>
                <a:t>Scaling Law</a:t>
              </a:r>
              <a:r>
                <a:rPr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 </a:t>
              </a:r>
            </a:p>
            <a:p>
              <a:r>
                <a:rPr lang="zh-CN" altLang="en-US" sz="2000" b="1">
                  <a:solidFill>
                    <a:srgbClr val="0070C0"/>
                  </a:solidFill>
                  <a:latin typeface="微软雅黑 Light" panose="020B0502040204020203" pitchFamily="34" charset="-122"/>
                  <a:ea typeface="微软雅黑 Light" panose="020B0502040204020203" pitchFamily="34" charset="-122"/>
                  <a:cs typeface="微软雅黑 Light" panose="020B0502040204020203" pitchFamily="34" charset="-122"/>
                </a:rPr>
                <a:t>标度律</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，本是一条物理</a:t>
              </a:r>
              <a:r>
                <a:rPr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数学规律</a:t>
              </a:r>
            </a:p>
            <a:p>
              <a:r>
                <a:rPr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000" dirty="0" smtClean="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如果：长度 * 2 ，</a:t>
              </a:r>
            </a:p>
            <a:p>
              <a:r>
                <a:rPr lang="zh-CN" altLang="en-US" sz="2000" dirty="0" smtClean="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那么：面积 * 4 ，体积 * 8 。</a:t>
              </a:r>
              <a:endParaRPr lang="zh-CN" altLang="en-US">
                <a:latin typeface="微软雅黑 Light" panose="020B0502040204020203" pitchFamily="34" charset="-122"/>
                <a:ea typeface="微软雅黑 Light" panose="020B0502040204020203" pitchFamily="34" charset="-122"/>
                <a:cs typeface="微软雅黑 Light" panose="020B0502040204020203" pitchFamily="34" charset="-122"/>
              </a:endParaRPr>
            </a:p>
            <a:p>
              <a:r>
                <a:rPr lang="en-US" altLang="zh-CN" b="1">
                  <a:solidFill>
                    <a:srgbClr val="C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AI</a:t>
              </a:r>
              <a:r>
                <a:rPr lang="zh-CN" altLang="en-US" b="1">
                  <a:solidFill>
                    <a:srgbClr val="C0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cs typeface="微软雅黑 Light" panose="020B0502040204020203" pitchFamily="34" charset="-122"/>
                </a:rPr>
                <a:t>领域</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：某因素增加，会带来总体效果也如此增强。</a:t>
              </a:r>
            </a:p>
          </p:txBody>
        </p:sp>
        <p:sp>
          <p:nvSpPr>
            <p:cNvPr id="4" name="立方体 3"/>
            <p:cNvSpPr/>
            <p:nvPr/>
          </p:nvSpPr>
          <p:spPr>
            <a:xfrm>
              <a:off x="7125" y="7467"/>
              <a:ext cx="1401" cy="1439"/>
            </a:xfrm>
            <a:prstGeom prst="cub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5996305" y="1173480"/>
            <a:ext cx="5385538" cy="1837690"/>
            <a:chOff x="9692" y="5753"/>
            <a:chExt cx="8481" cy="2894"/>
          </a:xfrm>
        </p:grpSpPr>
        <p:grpSp>
          <p:nvGrpSpPr>
            <p:cNvPr id="28" name="组合 27"/>
            <p:cNvGrpSpPr/>
            <p:nvPr/>
          </p:nvGrpSpPr>
          <p:grpSpPr>
            <a:xfrm>
              <a:off x="9692" y="6333"/>
              <a:ext cx="8481" cy="2314"/>
              <a:chOff x="10878" y="6333"/>
              <a:chExt cx="7295" cy="2314"/>
            </a:xfrm>
          </p:grpSpPr>
          <p:cxnSp>
            <p:nvCxnSpPr>
              <p:cNvPr id="12" name="直接箭头连接符 11"/>
              <p:cNvCxnSpPr/>
              <p:nvPr/>
            </p:nvCxnSpPr>
            <p:spPr>
              <a:xfrm>
                <a:off x="10878" y="8534"/>
                <a:ext cx="7295" cy="0"/>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0878" y="6333"/>
                <a:ext cx="0" cy="2206"/>
              </a:xfrm>
              <a:prstGeom prst="straightConnector1">
                <a:avLst/>
              </a:prstGeom>
              <a:ln>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878" y="6406"/>
                <a:ext cx="1408" cy="483"/>
              </a:xfrm>
              <a:prstGeom prst="rect">
                <a:avLst/>
              </a:prstGeom>
              <a:noFill/>
            </p:spPr>
            <p:txBody>
              <a:bodyPr wrap="square" rtlCol="0">
                <a:spAutoFit/>
              </a:bodyPr>
              <a:lstStyle/>
              <a:p>
                <a:r>
                  <a:rPr lang="zh-CN" altLang="en-US" sz="1400">
                    <a:latin typeface="微软雅黑 Light" panose="020B0502040204020203" pitchFamily="34" charset="-122"/>
                    <a:ea typeface="微软雅黑 Light" panose="020B0502040204020203" pitchFamily="34" charset="-122"/>
                  </a:rPr>
                  <a:t>边际效用</a:t>
                </a:r>
              </a:p>
            </p:txBody>
          </p:sp>
          <p:sp>
            <p:nvSpPr>
              <p:cNvPr id="27" name="文本框 26"/>
              <p:cNvSpPr txBox="1"/>
              <p:nvPr/>
            </p:nvSpPr>
            <p:spPr>
              <a:xfrm>
                <a:off x="17069" y="8056"/>
                <a:ext cx="848" cy="483"/>
              </a:xfrm>
              <a:prstGeom prst="rect">
                <a:avLst/>
              </a:prstGeom>
              <a:noFill/>
            </p:spPr>
            <p:txBody>
              <a:bodyPr wrap="square" rtlCol="0">
                <a:spAutoFit/>
              </a:bodyPr>
              <a:lstStyle/>
              <a:p>
                <a:r>
                  <a:rPr lang="zh-CN" altLang="en-US" sz="1400">
                    <a:latin typeface="微软雅黑 Light" panose="020B0502040204020203" pitchFamily="34" charset="-122"/>
                    <a:ea typeface="微软雅黑 Light" panose="020B0502040204020203" pitchFamily="34" charset="-122"/>
                  </a:rPr>
                  <a:t>数量</a:t>
                </a:r>
              </a:p>
            </p:txBody>
          </p:sp>
          <p:sp>
            <p:nvSpPr>
              <p:cNvPr id="11" name="任意多边形 10"/>
              <p:cNvSpPr/>
              <p:nvPr/>
            </p:nvSpPr>
            <p:spPr>
              <a:xfrm>
                <a:off x="11027" y="7417"/>
                <a:ext cx="6402" cy="1230"/>
              </a:xfrm>
              <a:custGeom>
                <a:avLst/>
                <a:gdLst>
                  <a:gd name="connisteX0" fmla="*/ 0 w 4065270"/>
                  <a:gd name="connsiteY0" fmla="*/ 678278 h 781148"/>
                  <a:gd name="connisteX1" fmla="*/ 507365 w 4065270"/>
                  <a:gd name="connsiteY1" fmla="*/ 643988 h 781148"/>
                  <a:gd name="connisteX2" fmla="*/ 748030 w 4065270"/>
                  <a:gd name="connsiteY2" fmla="*/ 463648 h 781148"/>
                  <a:gd name="connisteX3" fmla="*/ 953770 w 4065270"/>
                  <a:gd name="connsiteY3" fmla="*/ 136623 h 781148"/>
                  <a:gd name="connisteX4" fmla="*/ 1263650 w 4065270"/>
                  <a:gd name="connsiteY4" fmla="*/ 7718 h 781148"/>
                  <a:gd name="connisteX5" fmla="*/ 1684655 w 4065270"/>
                  <a:gd name="connsiteY5" fmla="*/ 50898 h 781148"/>
                  <a:gd name="connisteX6" fmla="*/ 2037080 w 4065270"/>
                  <a:gd name="connsiteY6" fmla="*/ 257273 h 781148"/>
                  <a:gd name="connisteX7" fmla="*/ 2251710 w 4065270"/>
                  <a:gd name="connsiteY7" fmla="*/ 437613 h 781148"/>
                  <a:gd name="connisteX8" fmla="*/ 2509520 w 4065270"/>
                  <a:gd name="connsiteY8" fmla="*/ 617953 h 781148"/>
                  <a:gd name="connisteX9" fmla="*/ 3025140 w 4065270"/>
                  <a:gd name="connsiteY9" fmla="*/ 755748 h 781148"/>
                  <a:gd name="connisteX10" fmla="*/ 4065270 w 4065270"/>
                  <a:gd name="connsiteY10" fmla="*/ 781148 h 78114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4065270" h="781149">
                    <a:moveTo>
                      <a:pt x="0" y="678279"/>
                    </a:moveTo>
                    <a:cubicBezTo>
                      <a:pt x="96520" y="675104"/>
                      <a:pt x="357505" y="687169"/>
                      <a:pt x="507365" y="643989"/>
                    </a:cubicBezTo>
                    <a:cubicBezTo>
                      <a:pt x="657225" y="600809"/>
                      <a:pt x="658495" y="565249"/>
                      <a:pt x="748030" y="463649"/>
                    </a:cubicBezTo>
                    <a:cubicBezTo>
                      <a:pt x="837565" y="362049"/>
                      <a:pt x="850900" y="228064"/>
                      <a:pt x="953770" y="136624"/>
                    </a:cubicBezTo>
                    <a:cubicBezTo>
                      <a:pt x="1056640" y="45184"/>
                      <a:pt x="1117600" y="24864"/>
                      <a:pt x="1263650" y="7719"/>
                    </a:cubicBezTo>
                    <a:cubicBezTo>
                      <a:pt x="1409700" y="-9426"/>
                      <a:pt x="1529715" y="734"/>
                      <a:pt x="1684655" y="50899"/>
                    </a:cubicBezTo>
                    <a:cubicBezTo>
                      <a:pt x="1839595" y="101064"/>
                      <a:pt x="1923415" y="179804"/>
                      <a:pt x="2037080" y="257274"/>
                    </a:cubicBezTo>
                    <a:cubicBezTo>
                      <a:pt x="2150745" y="334744"/>
                      <a:pt x="2157095" y="365224"/>
                      <a:pt x="2251710" y="437614"/>
                    </a:cubicBezTo>
                    <a:cubicBezTo>
                      <a:pt x="2346325" y="510004"/>
                      <a:pt x="2354580" y="554454"/>
                      <a:pt x="2509520" y="617954"/>
                    </a:cubicBezTo>
                    <a:cubicBezTo>
                      <a:pt x="2664460" y="681454"/>
                      <a:pt x="2713990" y="723364"/>
                      <a:pt x="3025140" y="755749"/>
                    </a:cubicBezTo>
                    <a:cubicBezTo>
                      <a:pt x="3336290" y="788134"/>
                      <a:pt x="3867785" y="778609"/>
                      <a:pt x="4065270" y="781149"/>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10988" y="5753"/>
              <a:ext cx="5888" cy="822"/>
            </a:xfrm>
            <a:prstGeom prst="rect">
              <a:avLst/>
            </a:prstGeom>
            <a:noFill/>
          </p:spPr>
          <p:txBody>
            <a:bodyPr wrap="none" rtlCol="0">
              <a:spAutoFit/>
            </a:bodyPr>
            <a:lstStyle/>
            <a:p>
              <a:pPr algn="ctr"/>
              <a:r>
                <a:rPr lang="zh-CN" altLang="en-US" sz="28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系统要素边际效用原理</a:t>
              </a:r>
            </a:p>
          </p:txBody>
        </p:sp>
      </p:grpSp>
      <p:sp>
        <p:nvSpPr>
          <p:cNvPr id="31" name="文本框 30"/>
          <p:cNvSpPr txBox="1"/>
          <p:nvPr/>
        </p:nvSpPr>
        <p:spPr>
          <a:xfrm>
            <a:off x="5931535" y="3536950"/>
            <a:ext cx="5514975" cy="2984500"/>
          </a:xfrm>
          <a:prstGeom prst="rect">
            <a:avLst/>
          </a:prstGeom>
          <a:noFill/>
        </p:spPr>
        <p:txBody>
          <a:bodyPr wrap="square" rtlCol="0">
            <a:spAutoFit/>
          </a:bodyPr>
          <a:lstStyle/>
          <a:p>
            <a:pPr algn="just"/>
            <a:r>
              <a:rPr lang="zh-CN" altLang="en-US" sz="20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Light" panose="020B0502040204020203" pitchFamily="34" charset="-122"/>
              </a:rPr>
              <a:t>边际效用</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：某个要素增减</a:t>
            </a:r>
            <a:r>
              <a:rPr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1</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个单位，给系统的总体效用带来的增减。</a:t>
            </a:r>
          </a:p>
          <a:p>
            <a:pPr algn="just"/>
            <a:r>
              <a:rPr lang="zh-CN" altLang="en-US" sz="20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Light" panose="020B0502040204020203" pitchFamily="34" charset="-122"/>
              </a:rPr>
              <a:t>递增阶段</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：一种要素量极少时，增加其数量，效果不大；当达到一定量后，效果逐渐明显，但会到达一个峰值。</a:t>
            </a:r>
          </a:p>
          <a:p>
            <a:pPr algn="just"/>
            <a:r>
              <a:rPr lang="zh-CN" altLang="en-US" sz="20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Light" panose="020B0502040204020203" pitchFamily="34" charset="-122"/>
              </a:rPr>
              <a:t>递减阶段</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：边际效用达到峰值后，继续增加投入，效果会越来越小，最后甚至会出现负效果。</a:t>
            </a:r>
          </a:p>
          <a:p>
            <a:pPr algn="just"/>
            <a:r>
              <a:rPr lang="zh-CN" altLang="en-US" sz="20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Light" panose="020B0502040204020203" pitchFamily="34" charset="-122"/>
              </a:rPr>
              <a:t>定域性</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：边际效用递增</a:t>
            </a:r>
            <a:r>
              <a:rPr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递减是暂时的、局部的、低维度的，是在其他要素相对稳定的前提下发挥作用的。条件改变可能会使边际效用增</a:t>
            </a:r>
            <a:r>
              <a:rPr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减互换。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851" y="396820"/>
            <a:ext cx="624967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大语言模型（</a:t>
            </a:r>
            <a:r>
              <a:rPr lang="en-US" altLang="zh-CN"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LLM</a:t>
            </a:r>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）封顶问题</a:t>
            </a:r>
          </a:p>
        </p:txBody>
      </p:sp>
      <p:sp>
        <p:nvSpPr>
          <p:cNvPr id="21" name="文本框 20"/>
          <p:cNvSpPr txBox="1"/>
          <p:nvPr/>
        </p:nvSpPr>
        <p:spPr>
          <a:xfrm>
            <a:off x="836921" y="1164882"/>
            <a:ext cx="10591800" cy="954107"/>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LLM</a:t>
            </a:r>
            <a:r>
              <a:rPr lang="zh-CN" altLang="en-US" sz="2800" b="1" dirty="0" smtClean="0">
                <a:latin typeface="微软雅黑" panose="020B0503020204020204" pitchFamily="34" charset="-122"/>
                <a:ea typeface="微软雅黑" panose="020B0503020204020204" pitchFamily="34" charset="-122"/>
              </a:rPr>
              <a:t>在神经元、神经元规模上模仿人脑，已经取得显著效果，但是似乎遇到了</a:t>
            </a: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封顶问题</a:t>
            </a:r>
            <a:r>
              <a:rPr lang="zh-CN" altLang="en-US" sz="2800" b="1" dirty="0" smtClean="0">
                <a:latin typeface="微软雅黑" panose="020B0503020204020204" pitchFamily="34" charset="-122"/>
                <a:ea typeface="微软雅黑" panose="020B0503020204020204" pitchFamily="34" charset="-122"/>
              </a:rPr>
              <a:t>。</a:t>
            </a: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算力</a:t>
            </a:r>
            <a:r>
              <a:rPr lang="zh-CN" altLang="en-US" sz="2800" b="1" dirty="0" smtClean="0">
                <a:latin typeface="微软雅黑" panose="020B0503020204020204" pitchFamily="34" charset="-122"/>
                <a:ea typeface="微软雅黑" panose="020B0503020204020204" pitchFamily="34" charset="-122"/>
              </a:rPr>
              <a:t>？</a:t>
            </a: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a:t>
            </a:r>
            <a:r>
              <a:rPr lang="zh-CN" altLang="en-US" sz="2800" b="1" dirty="0" smtClean="0">
                <a:latin typeface="微软雅黑" panose="020B0503020204020204" pitchFamily="34" charset="-122"/>
                <a:ea typeface="微软雅黑" panose="020B0503020204020204" pitchFamily="34" charset="-122"/>
              </a:rPr>
              <a:t>？</a:t>
            </a: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p:txBody>
      </p:sp>
      <p:grpSp>
        <p:nvGrpSpPr>
          <p:cNvPr id="7" name="组合 6"/>
          <p:cNvGrpSpPr/>
          <p:nvPr/>
        </p:nvGrpSpPr>
        <p:grpSpPr>
          <a:xfrm>
            <a:off x="921589" y="2803865"/>
            <a:ext cx="4120317" cy="2008740"/>
            <a:chOff x="4413553" y="2824218"/>
            <a:chExt cx="4120317" cy="2311400"/>
          </a:xfrm>
        </p:grpSpPr>
        <p:pic>
          <p:nvPicPr>
            <p:cNvPr id="35" name="图片 3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381" t="21702" r="3788" b="8144"/>
            <a:stretch>
              <a:fillRect/>
            </a:stretch>
          </p:blipFill>
          <p:spPr>
            <a:xfrm>
              <a:off x="4413553" y="2824218"/>
              <a:ext cx="4120317" cy="2311400"/>
            </a:xfrm>
            <a:prstGeom prst="rect">
              <a:avLst/>
            </a:prstGeom>
          </p:spPr>
        </p:pic>
        <p:sp>
          <p:nvSpPr>
            <p:cNvPr id="5" name="文本框 4"/>
            <p:cNvSpPr txBox="1"/>
            <p:nvPr/>
          </p:nvSpPr>
          <p:spPr>
            <a:xfrm>
              <a:off x="5025467" y="3564420"/>
              <a:ext cx="2818400" cy="830997"/>
            </a:xfrm>
            <a:prstGeom prst="rect">
              <a:avLst/>
            </a:prstGeom>
            <a:noFill/>
          </p:spPr>
          <p:txBody>
            <a:bodyPr wrap="none" rtlCol="0">
              <a:spAutoFit/>
            </a:bodyPr>
            <a:lstStyle/>
            <a:p>
              <a:pPr algn="ctr"/>
              <a:r>
                <a:rPr lang="en-US" altLang="zh-CN" sz="4800" b="1" dirty="0" smtClean="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AI / LLM</a:t>
              </a:r>
              <a:endParaRPr lang="zh-CN" altLang="en-US" sz="48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grpSp>
      <p:pic>
        <p:nvPicPr>
          <p:cNvPr id="14" name="图片 13"/>
          <p:cNvPicPr>
            <a:picLocks noChangeAspect="1"/>
          </p:cNvPicPr>
          <p:nvPr/>
        </p:nvPicPr>
        <p:blipFill>
          <a:blip r:embed="rId3"/>
          <a:stretch>
            <a:fillRect/>
          </a:stretch>
        </p:blipFill>
        <p:spPr>
          <a:xfrm>
            <a:off x="6093011" y="2694448"/>
            <a:ext cx="2810297" cy="1680616"/>
          </a:xfrm>
          <a:prstGeom prst="rect">
            <a:avLst/>
          </a:prstGeom>
        </p:spPr>
      </p:pic>
      <p:pic>
        <p:nvPicPr>
          <p:cNvPr id="16" name="图片 15"/>
          <p:cNvPicPr>
            <a:picLocks noChangeAspect="1"/>
          </p:cNvPicPr>
          <p:nvPr/>
        </p:nvPicPr>
        <p:blipFill>
          <a:blip r:embed="rId4"/>
          <a:stretch>
            <a:fillRect/>
          </a:stretch>
        </p:blipFill>
        <p:spPr>
          <a:xfrm>
            <a:off x="9011263" y="3051659"/>
            <a:ext cx="2227993" cy="1396148"/>
          </a:xfrm>
          <a:prstGeom prst="rect">
            <a:avLst/>
          </a:prstGeom>
        </p:spPr>
      </p:pic>
      <p:sp>
        <p:nvSpPr>
          <p:cNvPr id="18" name="矩形 17"/>
          <p:cNvSpPr/>
          <p:nvPr/>
        </p:nvSpPr>
        <p:spPr>
          <a:xfrm>
            <a:off x="6093011" y="4474051"/>
            <a:ext cx="5814091" cy="338554"/>
          </a:xfrm>
          <a:prstGeom prst="rect">
            <a:avLst/>
          </a:prstGeom>
        </p:spPr>
        <p:txBody>
          <a:bodyPr wrap="square">
            <a:spAutoFit/>
          </a:bodyPr>
          <a:lstStyle/>
          <a:p>
            <a:r>
              <a:rPr lang="zh-CN" altLang="en-US" sz="1600" i="0" dirty="0" smtClean="0">
                <a:solidFill>
                  <a:srgbClr val="2F76C3"/>
                </a:solidFill>
                <a:effectLst/>
                <a:latin typeface="方正粗宋简体" panose="03000509000000000000" pitchFamily="65" charset="-122"/>
                <a:ea typeface="方正粗宋简体" panose="03000509000000000000" pitchFamily="65" charset="-122"/>
              </a:rPr>
              <a:t>大部分节点和很少节点连接，极少的节点与非常多的节点连接</a:t>
            </a:r>
            <a:endParaRPr lang="zh-CN" altLang="en-US" sz="1600" dirty="0">
              <a:latin typeface="方正粗宋简体" panose="03000509000000000000" pitchFamily="65" charset="-122"/>
              <a:ea typeface="方正粗宋简体" panose="03000509000000000000" pitchFamily="65" charset="-122"/>
            </a:endParaRPr>
          </a:p>
        </p:txBody>
      </p:sp>
      <p:sp>
        <p:nvSpPr>
          <p:cNvPr id="19" name="矩形 18"/>
          <p:cNvSpPr/>
          <p:nvPr/>
        </p:nvSpPr>
        <p:spPr>
          <a:xfrm>
            <a:off x="759815" y="6173857"/>
            <a:ext cx="4183434" cy="523220"/>
          </a:xfrm>
          <a:prstGeom prst="rect">
            <a:avLst/>
          </a:prstGeom>
        </p:spPr>
        <p:txBody>
          <a:bodyPr wrap="square">
            <a:spAutoFit/>
          </a:bodyPr>
          <a:lstStyle/>
          <a:p>
            <a:pPr algn="ctr"/>
            <a:r>
              <a:rPr lang="zh-CN" altLang="en-US" sz="1400" b="0" i="0" dirty="0" smtClean="0">
                <a:effectLst/>
                <a:latin typeface="微软雅黑 Light" panose="020B0502040204020203" pitchFamily="34" charset="-122"/>
                <a:ea typeface="微软雅黑 Light" panose="020B0502040204020203" pitchFamily="34" charset="-122"/>
              </a:rPr>
              <a:t>延伸阅读：大系统观微信公众号</a:t>
            </a:r>
            <a:endParaRPr lang="en-US" altLang="zh-CN" sz="1400" b="0" i="0" dirty="0" smtClean="0">
              <a:effectLst/>
              <a:latin typeface="微软雅黑 Light" panose="020B0502040204020203" pitchFamily="34" charset="-122"/>
              <a:ea typeface="微软雅黑 Light" panose="020B0502040204020203" pitchFamily="34" charset="-122"/>
            </a:endParaRPr>
          </a:p>
          <a:p>
            <a:pPr algn="ctr"/>
            <a:r>
              <a:rPr lang="en-US" altLang="zh-CN" sz="1400" b="0" i="0" dirty="0" smtClean="0">
                <a:effectLst/>
                <a:latin typeface="微软雅黑 Light" panose="020B0502040204020203" pitchFamily="34" charset="-122"/>
                <a:ea typeface="微软雅黑 Light" panose="020B0502040204020203" pitchFamily="34" charset="-122"/>
              </a:rPr>
              <a:t>《</a:t>
            </a:r>
            <a:r>
              <a:rPr lang="zh-CN" altLang="en-US" sz="1400" b="0" i="0" dirty="0" smtClean="0">
                <a:effectLst/>
                <a:latin typeface="微软雅黑 Light" panose="020B0502040204020203" pitchFamily="34" charset="-122"/>
                <a:ea typeface="微软雅黑 Light" panose="020B0502040204020203" pitchFamily="34" charset="-122"/>
              </a:rPr>
              <a:t>构建“无尺度人工神经网络”，推动大模型再爆发</a:t>
            </a:r>
            <a:r>
              <a:rPr lang="en-US" altLang="zh-CN" sz="1400" b="0" i="0" dirty="0" smtClean="0">
                <a:effectLst/>
                <a:latin typeface="微软雅黑 Light" panose="020B0502040204020203" pitchFamily="34" charset="-122"/>
                <a:ea typeface="微软雅黑 Light" panose="020B0502040204020203" pitchFamily="34" charset="-122"/>
              </a:rPr>
              <a:t>》</a:t>
            </a:r>
            <a:endParaRPr lang="zh-CN" altLang="en-US" sz="1400" b="0" i="0" dirty="0">
              <a:effectLst/>
              <a:latin typeface="微软雅黑 Light" panose="020B0502040204020203" pitchFamily="34" charset="-122"/>
              <a:ea typeface="微软雅黑 Light" panose="020B0502040204020203" pitchFamily="34" charset="-122"/>
            </a:endParaRPr>
          </a:p>
        </p:txBody>
      </p:sp>
      <p:sp>
        <p:nvSpPr>
          <p:cNvPr id="20" name="文本框 19"/>
          <p:cNvSpPr txBox="1"/>
          <p:nvPr/>
        </p:nvSpPr>
        <p:spPr>
          <a:xfrm>
            <a:off x="853576" y="2304423"/>
            <a:ext cx="4852610" cy="461665"/>
          </a:xfrm>
          <a:prstGeom prst="rect">
            <a:avLst/>
          </a:prstGeom>
          <a:noFill/>
        </p:spPr>
        <p:txBody>
          <a:bodyPr wrap="none" rtlCol="0">
            <a:spAutoFit/>
          </a:bodyPr>
          <a:lstStyle/>
          <a:p>
            <a:r>
              <a:rPr lang="en-US" altLang="zh-CN"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LLM</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与人脑最大的差异：网络结构</a:t>
            </a:r>
            <a:endPar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2" name="文本框 21"/>
          <p:cNvSpPr txBox="1"/>
          <p:nvPr/>
        </p:nvSpPr>
        <p:spPr>
          <a:xfrm>
            <a:off x="759815" y="4973528"/>
            <a:ext cx="4946371" cy="1200329"/>
          </a:xfrm>
          <a:prstGeom prst="rect">
            <a:avLst/>
          </a:prstGeom>
          <a:noFill/>
        </p:spPr>
        <p:txBody>
          <a:bodyPr wrap="square" rtlCol="0">
            <a:spAutoFit/>
          </a:bodyPr>
          <a:lstStyle/>
          <a:p>
            <a:r>
              <a:rPr lang="en-US" altLang="zh-CN" dirty="0" smtClean="0">
                <a:latin typeface="方正兰亭大黑简体" panose="02000000000000000000" charset="-122"/>
                <a:ea typeface="方正兰亭大黑简体" panose="02000000000000000000" charset="-122"/>
              </a:rPr>
              <a:t>LLM</a:t>
            </a:r>
            <a:r>
              <a:rPr lang="zh-CN" altLang="en-US" dirty="0" smtClean="0">
                <a:latin typeface="方正兰亭大黑简体" panose="02000000000000000000" charset="-122"/>
                <a:ea typeface="方正兰亭大黑简体" panose="02000000000000000000" charset="-122"/>
              </a:rPr>
              <a:t>：层状网络结构</a:t>
            </a:r>
            <a:r>
              <a:rPr lang="zh-CN" altLang="en-US" dirty="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降低计算量，但也降低了连接数量，压制了系统涌现性；</a:t>
            </a:r>
            <a:endParaRPr lang="en-US" altLang="zh-CN" dirty="0" smtClean="0">
              <a:latin typeface="微软雅黑 Light" panose="020B0502040204020203" pitchFamily="34" charset="-122"/>
              <a:ea typeface="微软雅黑 Light" panose="020B0502040204020203" pitchFamily="34" charset="-122"/>
            </a:endParaRPr>
          </a:p>
          <a:p>
            <a:r>
              <a:rPr lang="zh-CN" altLang="en-US" dirty="0">
                <a:latin typeface="方正兰亭大黑简体" panose="02000000000000000000" charset="-122"/>
                <a:ea typeface="方正兰亭大黑简体" panose="02000000000000000000" charset="-122"/>
              </a:rPr>
              <a:t>人脑：</a:t>
            </a:r>
            <a:r>
              <a:rPr lang="zh-CN" altLang="en-US" dirty="0" smtClean="0">
                <a:latin typeface="微软雅黑 Light" panose="020B0502040204020203" pitchFamily="34" charset="-122"/>
                <a:ea typeface="微软雅黑 Light" panose="020B0502040204020203" pitchFamily="34" charset="-122"/>
              </a:rPr>
              <a:t>无尺度网络结构，连接数据量高出百万倍，计算量大，但涌现性也必然增强。</a:t>
            </a:r>
            <a:endParaRPr lang="zh-CN" altLang="en-US" dirty="0">
              <a:latin typeface="微软雅黑 Light" panose="020B0502040204020203" pitchFamily="34" charset="-122"/>
              <a:ea typeface="微软雅黑 Light" panose="020B0502040204020203" pitchFamily="34" charset="-122"/>
            </a:endParaRPr>
          </a:p>
        </p:txBody>
      </p:sp>
      <p:pic>
        <p:nvPicPr>
          <p:cNvPr id="15" name="图片 14"/>
          <p:cNvPicPr>
            <a:picLocks noChangeAspect="1"/>
          </p:cNvPicPr>
          <p:nvPr/>
        </p:nvPicPr>
        <p:blipFill>
          <a:blip r:embed="rId5"/>
          <a:stretch>
            <a:fillRect/>
          </a:stretch>
        </p:blipFill>
        <p:spPr>
          <a:xfrm>
            <a:off x="8704428" y="1828422"/>
            <a:ext cx="1134004" cy="1309972"/>
          </a:xfrm>
          <a:prstGeom prst="rect">
            <a:avLst/>
          </a:prstGeom>
        </p:spPr>
      </p:pic>
      <p:sp>
        <p:nvSpPr>
          <p:cNvPr id="23" name="文本框 22"/>
          <p:cNvSpPr txBox="1"/>
          <p:nvPr/>
        </p:nvSpPr>
        <p:spPr>
          <a:xfrm>
            <a:off x="9935710" y="2209807"/>
            <a:ext cx="1707519" cy="646331"/>
          </a:xfrm>
          <a:prstGeom prst="rect">
            <a:avLst/>
          </a:prstGeom>
          <a:noFill/>
        </p:spPr>
        <p:txBody>
          <a:bodyPr wrap="none" rtlCol="0">
            <a:spAutoFit/>
          </a:bodyPr>
          <a:lstStyle/>
          <a:p>
            <a:r>
              <a:rPr lang="zh-CN" altLang="en-US" dirty="0" smtClean="0">
                <a:latin typeface="方正粗宋简体" panose="03000509000000000000" pitchFamily="65" charset="-122"/>
                <a:ea typeface="方正粗宋简体" panose="03000509000000000000" pitchFamily="65" charset="-122"/>
              </a:rPr>
              <a:t>艾伯特</a:t>
            </a:r>
            <a:r>
              <a:rPr lang="en-US" altLang="zh-CN" dirty="0" smtClean="0">
                <a:latin typeface="方正粗宋简体" panose="03000509000000000000" pitchFamily="65" charset="-122"/>
                <a:ea typeface="方正粗宋简体" panose="03000509000000000000" pitchFamily="65" charset="-122"/>
              </a:rPr>
              <a:t>-</a:t>
            </a:r>
            <a:r>
              <a:rPr lang="zh-CN" altLang="en-US" dirty="0" smtClean="0">
                <a:latin typeface="方正粗宋简体" panose="03000509000000000000" pitchFamily="65" charset="-122"/>
                <a:ea typeface="方正粗宋简体" panose="03000509000000000000" pitchFamily="65" charset="-122"/>
              </a:rPr>
              <a:t>拉兹洛</a:t>
            </a:r>
            <a:endParaRPr lang="en-US" altLang="zh-CN" dirty="0" smtClean="0">
              <a:latin typeface="方正粗宋简体" panose="03000509000000000000" pitchFamily="65" charset="-122"/>
              <a:ea typeface="方正粗宋简体" panose="03000509000000000000" pitchFamily="65" charset="-122"/>
            </a:endParaRPr>
          </a:p>
          <a:p>
            <a:r>
              <a:rPr lang="en-US" altLang="zh-CN" dirty="0" smtClean="0">
                <a:latin typeface="方正粗宋简体" panose="03000509000000000000" pitchFamily="65" charset="-122"/>
                <a:ea typeface="方正粗宋简体" panose="03000509000000000000" pitchFamily="65" charset="-122"/>
              </a:rPr>
              <a:t>·</a:t>
            </a:r>
            <a:r>
              <a:rPr lang="zh-CN" altLang="en-US" dirty="0" smtClean="0">
                <a:latin typeface="方正粗宋简体" panose="03000509000000000000" pitchFamily="65" charset="-122"/>
                <a:ea typeface="方正粗宋简体" panose="03000509000000000000" pitchFamily="65" charset="-122"/>
              </a:rPr>
              <a:t>巴拉巴西</a:t>
            </a:r>
            <a:endParaRPr lang="zh-CN" altLang="en-US" dirty="0">
              <a:latin typeface="方正粗宋简体" panose="03000509000000000000" pitchFamily="65" charset="-122"/>
              <a:ea typeface="方正粗宋简体" panose="03000509000000000000" pitchFamily="65" charset="-122"/>
            </a:endParaRPr>
          </a:p>
        </p:txBody>
      </p:sp>
      <p:sp>
        <p:nvSpPr>
          <p:cNvPr id="24" name="文本框 23"/>
          <p:cNvSpPr txBox="1"/>
          <p:nvPr/>
        </p:nvSpPr>
        <p:spPr>
          <a:xfrm>
            <a:off x="6130332" y="2301560"/>
            <a:ext cx="2634054" cy="369332"/>
          </a:xfrm>
          <a:prstGeom prst="rect">
            <a:avLst/>
          </a:prstGeom>
          <a:noFill/>
        </p:spPr>
        <p:txBody>
          <a:bodyPr wrap="none" rtlCol="0">
            <a:spAutoFit/>
          </a:bodyPr>
          <a:lstStyle/>
          <a:p>
            <a:pPr algn="ctr"/>
            <a:r>
              <a:rPr lang="zh-CN" altLang="en-US" dirty="0" smtClean="0">
                <a:latin typeface="微软雅黑 Light" panose="020B0502040204020203" pitchFamily="34" charset="-122"/>
                <a:ea typeface="微软雅黑 Light" panose="020B0502040204020203" pitchFamily="34" charset="-122"/>
              </a:rPr>
              <a:t>无尺度网络</a:t>
            </a:r>
            <a:r>
              <a:rPr lang="en-US" altLang="zh-CN" dirty="0" smtClean="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无标度网络</a:t>
            </a:r>
            <a:r>
              <a:rPr lang="en-US" altLang="zh-CN" dirty="0" smtClean="0">
                <a:latin typeface="微软雅黑 Light" panose="020B0502040204020203" pitchFamily="34" charset="-122"/>
                <a:ea typeface="微软雅黑 Light" panose="020B0502040204020203" pitchFamily="34" charset="-122"/>
              </a:rPr>
              <a:t>)</a:t>
            </a:r>
            <a:endParaRPr lang="zh-CN" altLang="en-US" dirty="0">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6093011" y="4997451"/>
            <a:ext cx="5586705" cy="1568450"/>
          </a:xfrm>
          <a:prstGeom prst="rect">
            <a:avLst/>
          </a:prstGeom>
          <a:noFill/>
          <a:ln w="3175">
            <a:solidFill>
              <a:schemeClr val="tx1"/>
            </a:solidFill>
          </a:ln>
        </p:spPr>
        <p:txBody>
          <a:bodyPr wrap="square" rtlCol="0">
            <a:spAutoFit/>
          </a:bodyPr>
          <a:lstStyle/>
          <a:p>
            <a:r>
              <a:rPr lang="zh-CN" altLang="en-US" sz="2400" dirty="0" smtClean="0">
                <a:latin typeface="方正兰亭大黑简体" panose="02000000000000000000" charset="-122"/>
                <a:ea typeface="方正兰亭大黑简体" panose="02000000000000000000" charset="-122"/>
              </a:rPr>
              <a:t>大系统观</a:t>
            </a:r>
            <a:r>
              <a:rPr lang="en-US" altLang="zh-CN" sz="2400" dirty="0" smtClean="0">
                <a:latin typeface="方正兰亭大黑简体" panose="02000000000000000000" charset="-122"/>
                <a:ea typeface="方正兰亭大黑简体" panose="02000000000000000000" charset="-122"/>
              </a:rPr>
              <a:t>【</a:t>
            </a:r>
            <a:r>
              <a:rPr lang="zh-CN" altLang="en-US" sz="2400" dirty="0" smtClean="0">
                <a:latin typeface="方正兰亭大黑简体" panose="02000000000000000000" charset="-122"/>
                <a:ea typeface="方正兰亭大黑简体" panose="02000000000000000000" charset="-122"/>
              </a:rPr>
              <a:t>系统要素边际效用原理</a:t>
            </a:r>
            <a:r>
              <a:rPr lang="en-US" altLang="zh-CN" sz="2400" dirty="0" smtClean="0">
                <a:latin typeface="方正兰亭大黑简体" panose="02000000000000000000" charset="-122"/>
                <a:ea typeface="方正兰亭大黑简体" panose="02000000000000000000" charset="-122"/>
              </a:rPr>
              <a:t>】</a:t>
            </a:r>
          </a:p>
          <a:p>
            <a:r>
              <a:rPr lang="zh-CN" altLang="en-US" dirty="0" smtClean="0">
                <a:latin typeface="微软雅黑 Light" panose="020B0502040204020203" pitchFamily="34" charset="-122"/>
                <a:ea typeface="微软雅黑 Light" panose="020B0502040204020203" pitchFamily="34" charset="-122"/>
              </a:rPr>
              <a:t>某要素在其达到一定数量后，每增加一份而带来的效用增加量，将递减。所以，各要素要轮流加强。</a:t>
            </a:r>
            <a:endParaRPr lang="en-US" altLang="zh-CN" dirty="0" smtClean="0">
              <a:latin typeface="微软雅黑 Light" panose="020B0502040204020203" pitchFamily="34" charset="-122"/>
              <a:ea typeface="微软雅黑 Light" panose="020B0502040204020203" pitchFamily="34" charset="-122"/>
            </a:endParaRPr>
          </a:p>
          <a:p>
            <a:r>
              <a:rPr lang="zh-CN" altLang="en-US" dirty="0" smtClean="0">
                <a:latin typeface="微软雅黑 Light" panose="020B0502040204020203" pitchFamily="34" charset="-122"/>
                <a:ea typeface="微软雅黑 Light" panose="020B0502040204020203" pitchFamily="34" charset="-122"/>
              </a:rPr>
              <a:t>当前</a:t>
            </a:r>
            <a:r>
              <a:rPr lang="en-US" altLang="zh-CN" dirty="0" smtClean="0">
                <a:latin typeface="微软雅黑 Light" panose="020B0502040204020203" pitchFamily="34" charset="-122"/>
                <a:ea typeface="微软雅黑 Light" panose="020B0502040204020203" pitchFamily="34" charset="-122"/>
              </a:rPr>
              <a:t>LLM</a:t>
            </a:r>
            <a:r>
              <a:rPr lang="zh-CN" altLang="en-US" dirty="0" smtClean="0">
                <a:latin typeface="微软雅黑 Light" panose="020B0502040204020203" pitchFamily="34" charset="-122"/>
                <a:ea typeface="微软雅黑 Light" panose="020B0502040204020203" pitchFamily="34" charset="-122"/>
              </a:rPr>
              <a:t>，</a:t>
            </a:r>
            <a:r>
              <a:rPr lang="zh-CN" altLang="en-US" b="1" dirty="0" smtClean="0">
                <a:solidFill>
                  <a:srgbClr val="C00000"/>
                </a:solidFill>
                <a:latin typeface="微软雅黑 Light" panose="020B0502040204020203" pitchFamily="34" charset="-122"/>
                <a:ea typeface="微软雅黑 Light" panose="020B0502040204020203" pitchFamily="34" charset="-122"/>
              </a:rPr>
              <a:t>算力和数据的边际效用在递减</a:t>
            </a:r>
            <a:r>
              <a:rPr lang="zh-CN" altLang="en-US" dirty="0" smtClean="0">
                <a:latin typeface="微软雅黑 Light" panose="020B0502040204020203" pitchFamily="34" charset="-122"/>
                <a:ea typeface="微软雅黑 Light" panose="020B0502040204020203" pitchFamily="34" charset="-122"/>
              </a:rPr>
              <a:t>，</a:t>
            </a:r>
            <a:r>
              <a:rPr lang="zh-CN" altLang="en-US" b="1" dirty="0" smtClean="0">
                <a:solidFill>
                  <a:srgbClr val="C00000"/>
                </a:solidFill>
                <a:latin typeface="微软雅黑 Light" panose="020B0502040204020203" pitchFamily="34" charset="-122"/>
                <a:ea typeface="微软雅黑 Light" panose="020B0502040204020203" pitchFamily="34" charset="-122"/>
              </a:rPr>
              <a:t>应改进算法</a:t>
            </a:r>
            <a:r>
              <a:rPr lang="zh-CN" altLang="en-US" dirty="0" smtClean="0">
                <a:latin typeface="微软雅黑 Light" panose="020B0502040204020203" pitchFamily="34" charset="-122"/>
                <a:ea typeface="微软雅黑 Light" panose="020B0502040204020203" pitchFamily="34" charset="-122"/>
              </a:rPr>
              <a:t>（网络结构）。算法、算力、数据等要全面发展。</a:t>
            </a:r>
            <a:endParaRPr lang="zh-CN" altLang="en-US"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l="17363" t="1928" r="11584" b="22194"/>
          <a:stretch>
            <a:fillRect/>
          </a:stretch>
        </p:blipFill>
        <p:spPr>
          <a:xfrm>
            <a:off x="6017168" y="2767883"/>
            <a:ext cx="903958" cy="882727"/>
          </a:xfrm>
          <a:prstGeom prst="rect">
            <a:avLst/>
          </a:prstGeom>
        </p:spPr>
      </p:pic>
      <p:sp>
        <p:nvSpPr>
          <p:cNvPr id="6" name="文本框 5"/>
          <p:cNvSpPr txBox="1"/>
          <p:nvPr/>
        </p:nvSpPr>
        <p:spPr>
          <a:xfrm>
            <a:off x="603848" y="396820"/>
            <a:ext cx="5262979" cy="769441"/>
          </a:xfrm>
          <a:prstGeom prst="rect">
            <a:avLst/>
          </a:prstGeom>
          <a:noFill/>
        </p:spPr>
        <p:txBody>
          <a:bodyPr wrap="none" rtlCol="0">
            <a:spAutoFit/>
          </a:bodyPr>
          <a:lstStyle/>
          <a:p>
            <a:r>
              <a:rPr lang="zh-CN" altLang="en-US" sz="4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人工智能的三大主义</a:t>
            </a:r>
          </a:p>
        </p:txBody>
      </p:sp>
      <p:grpSp>
        <p:nvGrpSpPr>
          <p:cNvPr id="4" name="组合 3"/>
          <p:cNvGrpSpPr/>
          <p:nvPr/>
        </p:nvGrpSpPr>
        <p:grpSpPr>
          <a:xfrm>
            <a:off x="750499" y="1406111"/>
            <a:ext cx="6296782" cy="1363234"/>
            <a:chOff x="750499" y="1570008"/>
            <a:chExt cx="6296782" cy="1363234"/>
          </a:xfrm>
        </p:grpSpPr>
        <p:sp>
          <p:nvSpPr>
            <p:cNvPr id="2" name="文本框 1"/>
            <p:cNvSpPr txBox="1"/>
            <p:nvPr/>
          </p:nvSpPr>
          <p:spPr>
            <a:xfrm>
              <a:off x="750499" y="1570008"/>
              <a:ext cx="1620957"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符号主义</a:t>
              </a:r>
            </a:p>
          </p:txBody>
        </p:sp>
        <p:sp>
          <p:nvSpPr>
            <p:cNvPr id="3" name="文本框 2"/>
            <p:cNvSpPr txBox="1"/>
            <p:nvPr/>
          </p:nvSpPr>
          <p:spPr>
            <a:xfrm>
              <a:off x="974785" y="2102245"/>
              <a:ext cx="6072496" cy="830997"/>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强调理性、逻辑、模型、因果</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专家系统，逻辑分析、推导：</a:t>
              </a:r>
              <a:r>
                <a:rPr lang="en-US" altLang="zh-CN" sz="2400" dirty="0">
                  <a:latin typeface="微软雅黑" panose="020B0503020204020204" pitchFamily="34" charset="-122"/>
                  <a:ea typeface="微软雅黑" panose="020B0503020204020204" pitchFamily="34" charset="-122"/>
                </a:rPr>
                <a:t>Maple</a:t>
              </a:r>
              <a:r>
                <a:rPr lang="zh-CN" altLang="en-US" sz="2400" dirty="0">
                  <a:latin typeface="微软雅黑" panose="020B0503020204020204" pitchFamily="34" charset="-122"/>
                  <a:ea typeface="微软雅黑" panose="020B0503020204020204" pitchFamily="34" charset="-122"/>
                </a:rPr>
                <a:t>系统</a:t>
              </a:r>
            </a:p>
          </p:txBody>
        </p:sp>
      </p:grpSp>
      <p:grpSp>
        <p:nvGrpSpPr>
          <p:cNvPr id="7" name="组合 6"/>
          <p:cNvGrpSpPr/>
          <p:nvPr/>
        </p:nvGrpSpPr>
        <p:grpSpPr>
          <a:xfrm>
            <a:off x="750499" y="3003493"/>
            <a:ext cx="6295179" cy="1363234"/>
            <a:chOff x="750499" y="1570008"/>
            <a:chExt cx="6295179" cy="1363234"/>
          </a:xfrm>
        </p:grpSpPr>
        <p:sp>
          <p:nvSpPr>
            <p:cNvPr id="8" name="文本框 7"/>
            <p:cNvSpPr txBox="1"/>
            <p:nvPr/>
          </p:nvSpPr>
          <p:spPr>
            <a:xfrm>
              <a:off x="750499" y="1570008"/>
              <a:ext cx="1620957" cy="523220"/>
            </a:xfrm>
            <a:prstGeom prst="rect">
              <a:avLst/>
            </a:prstGeom>
            <a:noFill/>
          </p:spPr>
          <p:txBody>
            <a:bodyPr wrap="none" rtlCol="0">
              <a:spAutoFit/>
            </a:bodyPr>
            <a:lstStyle>
              <a:defPPr>
                <a:defRPr lang="zh-CN"/>
              </a:defPPr>
              <a:lvl1pPr>
                <a:defRPr sz="280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连接主义</a:t>
              </a:r>
            </a:p>
          </p:txBody>
        </p:sp>
        <p:sp>
          <p:nvSpPr>
            <p:cNvPr id="9" name="文本框 8"/>
            <p:cNvSpPr txBox="1"/>
            <p:nvPr/>
          </p:nvSpPr>
          <p:spPr>
            <a:xfrm>
              <a:off x="974785" y="2102245"/>
              <a:ext cx="6070893" cy="830997"/>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强调现象、链接、关系、理由而不是原因</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大数据分析，淘宝智能推荐</a:t>
              </a:r>
            </a:p>
          </p:txBody>
        </p:sp>
      </p:grpSp>
      <p:grpSp>
        <p:nvGrpSpPr>
          <p:cNvPr id="10" name="组合 9"/>
          <p:cNvGrpSpPr/>
          <p:nvPr/>
        </p:nvGrpSpPr>
        <p:grpSpPr>
          <a:xfrm>
            <a:off x="750499" y="4600876"/>
            <a:ext cx="5064072" cy="1363234"/>
            <a:chOff x="750499" y="1570008"/>
            <a:chExt cx="5064072" cy="1363234"/>
          </a:xfrm>
        </p:grpSpPr>
        <p:sp>
          <p:nvSpPr>
            <p:cNvPr id="11" name="文本框 10"/>
            <p:cNvSpPr txBox="1"/>
            <p:nvPr/>
          </p:nvSpPr>
          <p:spPr>
            <a:xfrm>
              <a:off x="750499" y="1570008"/>
              <a:ext cx="1620957" cy="523220"/>
            </a:xfrm>
            <a:prstGeom prst="rect">
              <a:avLst/>
            </a:prstGeom>
            <a:noFill/>
          </p:spPr>
          <p:txBody>
            <a:bodyPr wrap="none" rtlCol="0">
              <a:spAutoFit/>
            </a:bodyPr>
            <a:lstStyle>
              <a:defPPr>
                <a:defRPr lang="zh-CN"/>
              </a:defPPr>
              <a:lvl1pPr>
                <a:defRPr sz="280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行为主义</a:t>
              </a:r>
            </a:p>
          </p:txBody>
        </p:sp>
        <p:sp>
          <p:nvSpPr>
            <p:cNvPr id="12" name="文本框 11"/>
            <p:cNvSpPr txBox="1"/>
            <p:nvPr/>
          </p:nvSpPr>
          <p:spPr>
            <a:xfrm>
              <a:off x="974785" y="2102245"/>
              <a:ext cx="4839786" cy="830997"/>
            </a:xfrm>
            <a:prstGeom prst="rect">
              <a:avLst/>
            </a:prstGeom>
            <a:noFill/>
          </p:spPr>
          <p:txBody>
            <a:bodyPr wrap="none" rtlCol="0">
              <a:spAutoFit/>
            </a:bodyPr>
            <a:lstStyle/>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强调控制、协同</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物联网、智能控制、油田数字化</a:t>
              </a:r>
            </a:p>
          </p:txBody>
        </p:sp>
      </p:grpSp>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l="7668" r="11234" b="31990"/>
          <a:stretch>
            <a:fillRect/>
          </a:stretch>
        </p:blipFill>
        <p:spPr>
          <a:xfrm flipH="1">
            <a:off x="5778748" y="1252304"/>
            <a:ext cx="1285115" cy="1077724"/>
          </a:xfrm>
          <a:prstGeom prst="rect">
            <a:avLst/>
          </a:prstGeom>
        </p:spPr>
      </p:pic>
      <p:sp>
        <p:nvSpPr>
          <p:cNvPr id="15" name="对话气泡: 圆角矩形 14"/>
          <p:cNvSpPr/>
          <p:nvPr/>
        </p:nvSpPr>
        <p:spPr>
          <a:xfrm>
            <a:off x="3434467" y="1380181"/>
            <a:ext cx="2344282" cy="523220"/>
          </a:xfrm>
          <a:prstGeom prst="wedgeRoundRectCallout">
            <a:avLst>
              <a:gd name="adj1" fmla="val 48715"/>
              <a:gd name="adj2" fmla="val 7404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b="1" dirty="0">
                <a:latin typeface="Arial" panose="020B0604020202020204" pitchFamily="34" charset="0"/>
                <a:ea typeface="方正粗宋简体" panose="03000509000000000000" pitchFamily="65" charset="-122"/>
              </a:rPr>
              <a:t>我有理，我怕谁！</a:t>
            </a:r>
          </a:p>
        </p:txBody>
      </p:sp>
      <p:sp>
        <p:nvSpPr>
          <p:cNvPr id="16" name="对话气泡: 圆角矩形 15"/>
          <p:cNvSpPr/>
          <p:nvPr/>
        </p:nvSpPr>
        <p:spPr>
          <a:xfrm>
            <a:off x="2908255" y="2960978"/>
            <a:ext cx="2870493" cy="523220"/>
          </a:xfrm>
          <a:prstGeom prst="wedgeRoundRectCallout">
            <a:avLst>
              <a:gd name="adj1" fmla="val 63741"/>
              <a:gd name="adj2" fmla="val 11390"/>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b="1" dirty="0">
                <a:latin typeface="Arial" panose="020B0604020202020204" pitchFamily="34" charset="0"/>
                <a:ea typeface="方正粗宋简体" panose="03000509000000000000" pitchFamily="65" charset="-122"/>
              </a:rPr>
              <a:t>我能摇银儿，我怕谁！</a:t>
            </a:r>
          </a:p>
        </p:txBody>
      </p:sp>
      <p:sp>
        <p:nvSpPr>
          <p:cNvPr id="17" name="对话气泡: 圆角矩形 16"/>
          <p:cNvSpPr/>
          <p:nvPr/>
        </p:nvSpPr>
        <p:spPr>
          <a:xfrm>
            <a:off x="3248303" y="4488310"/>
            <a:ext cx="2344282" cy="523220"/>
          </a:xfrm>
          <a:prstGeom prst="wedgeRoundRectCallout">
            <a:avLst>
              <a:gd name="adj1" fmla="val 48715"/>
              <a:gd name="adj2" fmla="val 7404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000" b="1" dirty="0">
                <a:latin typeface="Arial" panose="020B0604020202020204" pitchFamily="34" charset="0"/>
                <a:ea typeface="方正粗宋简体" panose="03000509000000000000" pitchFamily="65" charset="-122"/>
              </a:rPr>
              <a:t>干就完了！</a:t>
            </a:r>
          </a:p>
        </p:txBody>
      </p:sp>
      <p:pic>
        <p:nvPicPr>
          <p:cNvPr id="21" name="图片 20"/>
          <p:cNvPicPr>
            <a:picLocks noChangeAspect="1"/>
          </p:cNvPicPr>
          <p:nvPr/>
        </p:nvPicPr>
        <p:blipFill rotWithShape="1">
          <a:blip r:embed="rId4" cstate="print">
            <a:extLst>
              <a:ext uri="{28A0092B-C50C-407E-A947-70E740481C1C}">
                <a14:useLocalDpi xmlns:a14="http://schemas.microsoft.com/office/drawing/2010/main" val="0"/>
              </a:ext>
            </a:extLst>
          </a:blip>
          <a:srcRect l="14427" t="20944" r="3766"/>
          <a:stretch>
            <a:fillRect/>
          </a:stretch>
        </p:blipFill>
        <p:spPr>
          <a:xfrm flipH="1">
            <a:off x="5870601" y="4344043"/>
            <a:ext cx="1050981" cy="1015663"/>
          </a:xfrm>
          <a:prstGeom prst="rect">
            <a:avLst/>
          </a:prstGeom>
        </p:spPr>
      </p:pic>
      <p:grpSp>
        <p:nvGrpSpPr>
          <p:cNvPr id="26" name="组合 25"/>
          <p:cNvGrpSpPr/>
          <p:nvPr/>
        </p:nvGrpSpPr>
        <p:grpSpPr>
          <a:xfrm>
            <a:off x="206513" y="1561386"/>
            <a:ext cx="461665" cy="4218317"/>
            <a:chOff x="206513" y="1725283"/>
            <a:chExt cx="461665" cy="4218317"/>
          </a:xfrm>
        </p:grpSpPr>
        <p:cxnSp>
          <p:nvCxnSpPr>
            <p:cNvPr id="23" name="直接箭头连接符 22"/>
            <p:cNvCxnSpPr/>
            <p:nvPr/>
          </p:nvCxnSpPr>
          <p:spPr>
            <a:xfrm>
              <a:off x="603848" y="1725283"/>
              <a:ext cx="0" cy="4218317"/>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06513" y="1969466"/>
              <a:ext cx="461665" cy="1015663"/>
            </a:xfrm>
            <a:prstGeom prst="rect">
              <a:avLst/>
            </a:prstGeom>
            <a:noFill/>
          </p:spPr>
          <p:txBody>
            <a:bodyPr vert="eaVert" wrap="none" rtlCol="0">
              <a:spAutoFit/>
            </a:bodyPr>
            <a:lstStyle/>
            <a:p>
              <a:r>
                <a:rPr lang="zh-CN" altLang="en-US" dirty="0">
                  <a:latin typeface="Arial" panose="020B0604020202020204" pitchFamily="34" charset="0"/>
                  <a:ea typeface="方正粗宋简体" panose="03000509000000000000" pitchFamily="65" charset="-122"/>
                </a:rPr>
                <a:t>逻辑理性</a:t>
              </a:r>
            </a:p>
          </p:txBody>
        </p:sp>
        <p:sp>
          <p:nvSpPr>
            <p:cNvPr id="25" name="文本框 24"/>
            <p:cNvSpPr txBox="1"/>
            <p:nvPr/>
          </p:nvSpPr>
          <p:spPr>
            <a:xfrm>
              <a:off x="206513" y="4696845"/>
              <a:ext cx="461665" cy="1015663"/>
            </a:xfrm>
            <a:prstGeom prst="rect">
              <a:avLst/>
            </a:prstGeom>
            <a:noFill/>
          </p:spPr>
          <p:txBody>
            <a:bodyPr vert="eaVert" wrap="none" rtlCol="0">
              <a:spAutoFit/>
            </a:bodyPr>
            <a:lstStyle/>
            <a:p>
              <a:r>
                <a:rPr lang="zh-CN" altLang="en-US" dirty="0">
                  <a:latin typeface="Arial" panose="020B0604020202020204" pitchFamily="34" charset="0"/>
                  <a:ea typeface="方正粗宋简体" panose="03000509000000000000" pitchFamily="65" charset="-122"/>
                </a:rPr>
                <a:t>实践感性</a:t>
              </a:r>
            </a:p>
          </p:txBody>
        </p:sp>
      </p:grpSp>
      <p:sp>
        <p:nvSpPr>
          <p:cNvPr id="28" name="文本框 27"/>
          <p:cNvSpPr txBox="1"/>
          <p:nvPr/>
        </p:nvSpPr>
        <p:spPr>
          <a:xfrm>
            <a:off x="7235000" y="845450"/>
            <a:ext cx="4519655" cy="5139869"/>
          </a:xfrm>
          <a:prstGeom prst="rect">
            <a:avLst/>
          </a:prstGeom>
          <a:noFill/>
        </p:spPr>
        <p:txBody>
          <a:bodyPr wrap="square">
            <a:spAutoFit/>
          </a:bodyPr>
          <a:lstStyle/>
          <a:p>
            <a:pPr algn="ju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当前AI</a:t>
            </a:r>
            <a:r>
              <a:rPr lang="zh-CN" altLang="en-US" sz="2400" dirty="0">
                <a:latin typeface="微软雅黑" panose="020B0503020204020204" pitchFamily="34" charset="-122"/>
                <a:ea typeface="微软雅黑" panose="020B0503020204020204" pitchFamily="34" charset="-122"/>
              </a:rPr>
              <a:t>：连接主义</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行为主义</a:t>
            </a:r>
            <a:endParaRPr lang="en-US" altLang="zh-CN" sz="2400" dirty="0">
              <a:latin typeface="微软雅黑" panose="020B0503020204020204" pitchFamily="34" charset="-122"/>
              <a:ea typeface="微软雅黑" panose="020B0503020204020204" pitchFamily="34" charset="-122"/>
            </a:endParaRPr>
          </a:p>
          <a:p>
            <a:pPr algn="ju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大模型</a:t>
            </a:r>
            <a:r>
              <a:rPr lang="zh-CN" altLang="en-US" sz="2400" dirty="0">
                <a:latin typeface="微软雅黑" panose="020B0503020204020204" pitchFamily="34" charset="-122"/>
                <a:ea typeface="微软雅黑" panose="020B0503020204020204" pitchFamily="34" charset="-122"/>
              </a:rPr>
              <a:t>：基于语义的大模型将比仅仅靠数量规模堆积出来的大模型更有效。</a:t>
            </a:r>
            <a:endParaRPr lang="en-US" altLang="zh-CN" sz="2400" dirty="0">
              <a:latin typeface="微软雅黑" panose="020B0503020204020204" pitchFamily="34" charset="-122"/>
              <a:ea typeface="微软雅黑" panose="020B0503020204020204" pitchFamily="34" charset="-122"/>
            </a:endParaRPr>
          </a:p>
          <a:p>
            <a:pPr algn="ju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符号主义</a:t>
            </a:r>
            <a:r>
              <a:rPr lang="zh-CN" altLang="en-US" sz="2400" dirty="0">
                <a:latin typeface="微软雅黑" panose="020B0503020204020204" pitchFamily="34" charset="-122"/>
                <a:ea typeface="微软雅黑" panose="020B0503020204020204" pitchFamily="34" charset="-122"/>
              </a:rPr>
              <a:t>：即将重新崛起。失败不是思想和方向问题，只是还没找到更好的理论、方法和技术、算法。符号主义算法还局限在几十年之前的水平。</a:t>
            </a:r>
            <a:endParaRPr lang="en-US" altLang="zh-CN" sz="2400" dirty="0">
              <a:latin typeface="微软雅黑" panose="020B0503020204020204" pitchFamily="34" charset="-122"/>
              <a:ea typeface="微软雅黑" panose="020B0503020204020204" pitchFamily="34" charset="-122"/>
            </a:endParaRPr>
          </a:p>
          <a:p>
            <a:pPr algn="just"/>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a:t>
            </a:r>
            <a:r>
              <a:rPr lang="zh-CN" altLang="en-US" sz="2400" dirty="0">
                <a:latin typeface="微软雅黑" panose="020B0503020204020204" pitchFamily="34" charset="-122"/>
                <a:ea typeface="微软雅黑" panose="020B0503020204020204" pitchFamily="34" charset="-122"/>
              </a:rPr>
              <a:t>，为符号主义算法指明了方向，这也是AI未来发展的方向。大模型最终会朝着符号主义方向前进，那将是新符号主义。</a:t>
            </a:r>
          </a:p>
        </p:txBody>
      </p:sp>
      <p:sp>
        <p:nvSpPr>
          <p:cNvPr id="30" name="文本框 29"/>
          <p:cNvSpPr txBox="1"/>
          <p:nvPr/>
        </p:nvSpPr>
        <p:spPr>
          <a:xfrm>
            <a:off x="437345" y="6023886"/>
            <a:ext cx="11317309" cy="707886"/>
          </a:xfrm>
          <a:prstGeom prst="rect">
            <a:avLst/>
          </a:prstGeom>
          <a:noFill/>
          <a:ln w="3175">
            <a:solidFill>
              <a:srgbClr val="C00000"/>
            </a:solidFill>
          </a:ln>
        </p:spPr>
        <p:txBody>
          <a:bodyPr wrap="square">
            <a:spAutoFit/>
          </a:bodyPr>
          <a:lstStyle/>
          <a:p>
            <a:pPr algn="ctr"/>
            <a:r>
              <a:rPr lang="zh-CN" altLang="en-US" sz="4000" dirty="0">
                <a:solidFill>
                  <a:srgbClr val="C00000"/>
                </a:solidFill>
                <a:latin typeface="方正超粗黑简体" panose="03000509000000000000" pitchFamily="65" charset="-122"/>
                <a:ea typeface="方正超粗黑简体" panose="03000509000000000000" pitchFamily="65" charset="-122"/>
              </a:rPr>
              <a:t>AI进化之道：三主义循环迭代发展</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2492" r="14853"/>
          <a:stretch>
            <a:fillRect/>
          </a:stretch>
        </p:blipFill>
        <p:spPr>
          <a:xfrm>
            <a:off x="524932" y="408918"/>
            <a:ext cx="1998135" cy="3004640"/>
          </a:xfrm>
          <a:prstGeom prst="rect">
            <a:avLst/>
          </a:prstGeom>
        </p:spPr>
      </p:pic>
      <p:sp>
        <p:nvSpPr>
          <p:cNvPr id="5" name="文本框 4"/>
          <p:cNvSpPr txBox="1"/>
          <p:nvPr/>
        </p:nvSpPr>
        <p:spPr>
          <a:xfrm>
            <a:off x="2617653" y="408918"/>
            <a:ext cx="4883068" cy="707886"/>
          </a:xfrm>
          <a:prstGeom prst="rect">
            <a:avLst/>
          </a:prstGeom>
          <a:noFill/>
        </p:spPr>
        <p:txBody>
          <a:bodyPr wrap="none" rtlCol="0">
            <a:spAutoFit/>
          </a:bodyPr>
          <a:lstStyle/>
          <a:p>
            <a:r>
              <a:rPr lang="en-US" altLang="zh-CN" sz="40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AI </a:t>
            </a:r>
            <a:r>
              <a:rPr lang="zh-CN" altLang="en-US" sz="40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教母 </a:t>
            </a:r>
            <a:r>
              <a:rPr lang="en-US" altLang="zh-CN" sz="40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40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李飞飞</a:t>
            </a:r>
            <a:endPar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6" name="文本框 5"/>
          <p:cNvSpPr txBox="1"/>
          <p:nvPr/>
        </p:nvSpPr>
        <p:spPr>
          <a:xfrm>
            <a:off x="2617653" y="1286933"/>
            <a:ext cx="3374642" cy="584775"/>
          </a:xfrm>
          <a:prstGeom prst="rect">
            <a:avLst/>
          </a:prstGeom>
          <a:noFill/>
        </p:spPr>
        <p:txBody>
          <a:bodyPr wrap="none" rtlCol="0">
            <a:spAutoFit/>
          </a:bodyPr>
          <a:lstStyle/>
          <a:p>
            <a:r>
              <a:rPr lang="zh-CN" altLang="en-US" sz="32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掀起本轮 </a:t>
            </a:r>
            <a:r>
              <a:rPr lang="en-US" altLang="zh-CN" sz="32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 </a:t>
            </a:r>
            <a:r>
              <a:rPr lang="zh-CN" altLang="en-US" sz="32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浪潮</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7" name="矩形 6"/>
          <p:cNvSpPr/>
          <p:nvPr/>
        </p:nvSpPr>
        <p:spPr>
          <a:xfrm>
            <a:off x="606466" y="3704505"/>
            <a:ext cx="5193201" cy="2585323"/>
          </a:xfrm>
          <a:prstGeom prst="rect">
            <a:avLst/>
          </a:prstGeom>
        </p:spPr>
        <p:txBody>
          <a:bodyPr wrap="square">
            <a:spAutoFit/>
          </a:bodyPr>
          <a:lstStyle/>
          <a:p>
            <a:pPr marL="285750" indent="-285750">
              <a:buFont typeface="Wingdings" panose="05000000000000000000" pitchFamily="2" charset="2"/>
              <a:buChar char="p"/>
            </a:pPr>
            <a:r>
              <a:rPr lang="en-US" altLang="zh-CN" dirty="0" smtClean="0">
                <a:solidFill>
                  <a:srgbClr val="333333"/>
                </a:solidFill>
                <a:latin typeface="微软雅黑" panose="020B0503020204020204" pitchFamily="34" charset="-122"/>
                <a:ea typeface="微软雅黑" panose="020B0503020204020204" pitchFamily="34" charset="-122"/>
              </a:rPr>
              <a:t>1976</a:t>
            </a:r>
            <a:r>
              <a:rPr lang="zh-CN" altLang="en-US" dirty="0" smtClean="0">
                <a:solidFill>
                  <a:srgbClr val="333333"/>
                </a:solidFill>
                <a:latin typeface="微软雅黑" panose="020B0503020204020204" pitchFamily="34" charset="-122"/>
                <a:ea typeface="微软雅黑" panose="020B0503020204020204" pitchFamily="34" charset="-122"/>
              </a:rPr>
              <a:t>年生于北京，成都成长，</a:t>
            </a:r>
            <a:r>
              <a:rPr lang="en-US" altLang="zh-CN" dirty="0" smtClean="0">
                <a:solidFill>
                  <a:srgbClr val="333333"/>
                </a:solidFill>
                <a:latin typeface="微软雅黑" panose="020B0503020204020204" pitchFamily="34" charset="-122"/>
                <a:ea typeface="微软雅黑" panose="020B0503020204020204" pitchFamily="34" charset="-122"/>
              </a:rPr>
              <a:t>16</a:t>
            </a:r>
            <a:r>
              <a:rPr lang="zh-CN" altLang="en-US" dirty="0" smtClean="0">
                <a:solidFill>
                  <a:srgbClr val="333333"/>
                </a:solidFill>
                <a:latin typeface="微软雅黑" panose="020B0503020204020204" pitchFamily="34" charset="-122"/>
                <a:ea typeface="微软雅黑" panose="020B0503020204020204" pitchFamily="34" charset="-122"/>
              </a:rPr>
              <a:t>岁移民美国</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solidFill>
                  <a:srgbClr val="333333"/>
                </a:solidFill>
                <a:latin typeface="微软雅黑" panose="020B0503020204020204" pitchFamily="34" charset="-122"/>
                <a:ea typeface="微软雅黑" panose="020B0503020204020204" pitchFamily="34" charset="-122"/>
              </a:rPr>
              <a:t>美国国家工程院院士</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solidFill>
                  <a:srgbClr val="333333"/>
                </a:solidFill>
                <a:latin typeface="微软雅黑" panose="020B0503020204020204" pitchFamily="34" charset="-122"/>
                <a:ea typeface="微软雅黑" panose="020B0503020204020204" pitchFamily="34" charset="-122"/>
              </a:rPr>
              <a:t>美国国家医学院院士</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solidFill>
                  <a:srgbClr val="333333"/>
                </a:solidFill>
                <a:latin typeface="微软雅黑" panose="020B0503020204020204" pitchFamily="34" charset="-122"/>
                <a:ea typeface="微软雅黑" panose="020B0503020204020204" pitchFamily="34" charset="-122"/>
              </a:rPr>
              <a:t>美国</a:t>
            </a:r>
            <a:r>
              <a:rPr lang="zh-CN" altLang="en-US" dirty="0">
                <a:solidFill>
                  <a:srgbClr val="333333"/>
                </a:solidFill>
                <a:latin typeface="微软雅黑" panose="020B0503020204020204" pitchFamily="34" charset="-122"/>
                <a:ea typeface="微软雅黑" panose="020B0503020204020204" pitchFamily="34" charset="-122"/>
              </a:rPr>
              <a:t>艺术与科学院</a:t>
            </a:r>
            <a:r>
              <a:rPr lang="zh-CN" altLang="en-US" dirty="0" smtClean="0">
                <a:solidFill>
                  <a:srgbClr val="333333"/>
                </a:solidFill>
                <a:latin typeface="微软雅黑" panose="020B0503020204020204" pitchFamily="34" charset="-122"/>
                <a:ea typeface="微软雅黑" panose="020B0503020204020204" pitchFamily="34" charset="-122"/>
              </a:rPr>
              <a:t>院士</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solidFill>
                  <a:srgbClr val="333333"/>
                </a:solidFill>
                <a:latin typeface="微软雅黑" panose="020B0503020204020204" pitchFamily="34" charset="-122"/>
                <a:ea typeface="微软雅黑" panose="020B0503020204020204" pitchFamily="34" charset="-122"/>
              </a:rPr>
              <a:t>美国斯坦福大学</a:t>
            </a:r>
            <a:r>
              <a:rPr lang="zh-CN" altLang="en-US" dirty="0">
                <a:solidFill>
                  <a:srgbClr val="333333"/>
                </a:solidFill>
                <a:latin typeface="微软雅黑" panose="020B0503020204020204" pitchFamily="34" charset="-122"/>
                <a:ea typeface="微软雅黑" panose="020B0503020204020204" pitchFamily="34" charset="-122"/>
              </a:rPr>
              <a:t>首位红杉讲</a:t>
            </a:r>
            <a:r>
              <a:rPr lang="zh-CN" altLang="en-US" dirty="0" smtClean="0">
                <a:solidFill>
                  <a:srgbClr val="333333"/>
                </a:solidFill>
                <a:latin typeface="微软雅黑" panose="020B0503020204020204" pitchFamily="34" charset="-122"/>
                <a:ea typeface="微软雅黑" panose="020B0503020204020204" pitchFamily="34" charset="-122"/>
              </a:rPr>
              <a:t>席教授</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solidFill>
                  <a:srgbClr val="333333"/>
                </a:solidFill>
                <a:latin typeface="微软雅黑" panose="020B0503020204020204" pitchFamily="34" charset="-122"/>
                <a:ea typeface="微软雅黑" panose="020B0503020204020204" pitchFamily="34" charset="-122"/>
              </a:rPr>
              <a:t>以</a:t>
            </a:r>
            <a:r>
              <a:rPr lang="zh-CN" altLang="en-US" dirty="0">
                <a:solidFill>
                  <a:srgbClr val="333333"/>
                </a:solidFill>
                <a:latin typeface="微软雅黑" panose="020B0503020204020204" pitchFamily="34" charset="-122"/>
                <a:ea typeface="微软雅黑" panose="020B0503020204020204" pitchFamily="34" charset="-122"/>
              </a:rPr>
              <a:t>人为本人工智能研究院（</a:t>
            </a:r>
            <a:r>
              <a:rPr lang="en-US" altLang="zh-CN" dirty="0">
                <a:solidFill>
                  <a:srgbClr val="333333"/>
                </a:solidFill>
                <a:latin typeface="微软雅黑" panose="020B0503020204020204" pitchFamily="34" charset="-122"/>
                <a:ea typeface="微软雅黑" panose="020B0503020204020204" pitchFamily="34" charset="-122"/>
              </a:rPr>
              <a:t>HAI</a:t>
            </a:r>
            <a:r>
              <a:rPr lang="zh-CN" altLang="en-US" dirty="0">
                <a:solidFill>
                  <a:srgbClr val="333333"/>
                </a:solidFill>
                <a:latin typeface="微软雅黑" panose="020B0503020204020204" pitchFamily="34" charset="-122"/>
                <a:ea typeface="微软雅黑" panose="020B0503020204020204" pitchFamily="34" charset="-122"/>
              </a:rPr>
              <a:t>）</a:t>
            </a:r>
            <a:r>
              <a:rPr lang="zh-CN" altLang="en-US" dirty="0" smtClean="0">
                <a:solidFill>
                  <a:srgbClr val="333333"/>
                </a:solidFill>
                <a:latin typeface="微软雅黑" panose="020B0503020204020204" pitchFamily="34" charset="-122"/>
                <a:ea typeface="微软雅黑" panose="020B0503020204020204" pitchFamily="34" charset="-122"/>
              </a:rPr>
              <a:t>院长</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en-US" altLang="zh-CN" dirty="0" smtClean="0">
                <a:solidFill>
                  <a:srgbClr val="333333"/>
                </a:solidFill>
                <a:latin typeface="微软雅黑" panose="020B0503020204020204" pitchFamily="34" charset="-122"/>
                <a:ea typeface="微软雅黑" panose="020B0503020204020204" pitchFamily="34" charset="-122"/>
              </a:rPr>
              <a:t>AI4ALL</a:t>
            </a:r>
            <a:r>
              <a:rPr lang="zh-CN" altLang="en-US" dirty="0">
                <a:solidFill>
                  <a:srgbClr val="333333"/>
                </a:solidFill>
                <a:latin typeface="微软雅黑" panose="020B0503020204020204" pitchFamily="34" charset="-122"/>
                <a:ea typeface="微软雅黑" panose="020B0503020204020204" pitchFamily="34" charset="-122"/>
              </a:rPr>
              <a:t>联合创始人及</a:t>
            </a:r>
            <a:r>
              <a:rPr lang="zh-CN" altLang="en-US" dirty="0" smtClean="0">
                <a:solidFill>
                  <a:srgbClr val="333333"/>
                </a:solidFill>
                <a:latin typeface="微软雅黑" panose="020B0503020204020204" pitchFamily="34" charset="-122"/>
                <a:ea typeface="微软雅黑" panose="020B0503020204020204" pitchFamily="34" charset="-122"/>
              </a:rPr>
              <a:t>主席</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en-US" altLang="zh-CN" dirty="0" smtClean="0">
                <a:solidFill>
                  <a:srgbClr val="333333"/>
                </a:solidFill>
                <a:latin typeface="微软雅黑" panose="020B0503020204020204" pitchFamily="34" charset="-122"/>
                <a:ea typeface="微软雅黑" panose="020B0503020204020204" pitchFamily="34" charset="-122"/>
              </a:rPr>
              <a:t>Twitter</a:t>
            </a:r>
            <a:r>
              <a:rPr lang="zh-CN" altLang="en-US" dirty="0">
                <a:solidFill>
                  <a:srgbClr val="333333"/>
                </a:solidFill>
                <a:latin typeface="微软雅黑" panose="020B0503020204020204" pitchFamily="34" charset="-122"/>
                <a:ea typeface="微软雅黑" panose="020B0503020204020204" pitchFamily="34" charset="-122"/>
              </a:rPr>
              <a:t>公司董事会独立</a:t>
            </a:r>
            <a:r>
              <a:rPr lang="zh-CN" altLang="en-US" dirty="0" smtClean="0">
                <a:solidFill>
                  <a:srgbClr val="333333"/>
                </a:solidFill>
                <a:latin typeface="微软雅黑" panose="020B0503020204020204" pitchFamily="34" charset="-122"/>
                <a:ea typeface="微软雅黑" panose="020B0503020204020204" pitchFamily="34" charset="-122"/>
              </a:rPr>
              <a:t>董事</a:t>
            </a:r>
            <a:endParaRPr lang="en-US" altLang="zh-CN" dirty="0" smtClean="0">
              <a:solidFill>
                <a:srgbClr val="333333"/>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solidFill>
                  <a:srgbClr val="333333"/>
                </a:solidFill>
                <a:latin typeface="微软雅黑" panose="020B0503020204020204" pitchFamily="34" charset="-122"/>
                <a:ea typeface="微软雅黑" panose="020B0503020204020204" pitchFamily="34" charset="-122"/>
              </a:rPr>
              <a:t>风险投资</a:t>
            </a:r>
            <a:r>
              <a:rPr lang="zh-CN" altLang="en-US" dirty="0">
                <a:solidFill>
                  <a:srgbClr val="333333"/>
                </a:solidFill>
                <a:latin typeface="微软雅黑" panose="020B0503020204020204" pitchFamily="34" charset="-122"/>
                <a:ea typeface="微软雅黑" panose="020B0503020204020204" pitchFamily="34" charset="-122"/>
              </a:rPr>
              <a:t>机构</a:t>
            </a:r>
            <a:r>
              <a:rPr lang="en-US" altLang="zh-CN" dirty="0">
                <a:solidFill>
                  <a:srgbClr val="333333"/>
                </a:solidFill>
                <a:latin typeface="微软雅黑" panose="020B0503020204020204" pitchFamily="34" charset="-122"/>
                <a:ea typeface="微软雅黑" panose="020B0503020204020204" pitchFamily="34" charset="-122"/>
              </a:rPr>
              <a:t>Radical Ventures</a:t>
            </a:r>
            <a:r>
              <a:rPr lang="zh-CN" altLang="en-US" dirty="0">
                <a:solidFill>
                  <a:srgbClr val="333333"/>
                </a:solidFill>
                <a:latin typeface="微软雅黑" panose="020B0503020204020204" pitchFamily="34" charset="-122"/>
                <a:ea typeface="微软雅黑" panose="020B0503020204020204" pitchFamily="34" charset="-122"/>
              </a:rPr>
              <a:t>科学</a:t>
            </a:r>
            <a:r>
              <a:rPr lang="zh-CN" altLang="en-US" dirty="0" smtClean="0">
                <a:solidFill>
                  <a:srgbClr val="333333"/>
                </a:solidFill>
                <a:latin typeface="微软雅黑" panose="020B0503020204020204" pitchFamily="34" charset="-122"/>
                <a:ea typeface="微软雅黑" panose="020B0503020204020204" pitchFamily="34" charset="-122"/>
              </a:rPr>
              <a:t>合伙人</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7025652" y="1286933"/>
            <a:ext cx="4589718" cy="646331"/>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2010</a:t>
            </a:r>
            <a:r>
              <a:rPr lang="zh-CN" altLang="en-US" dirty="0" smtClean="0">
                <a:latin typeface="微软雅黑" panose="020B0503020204020204" pitchFamily="34" charset="-122"/>
                <a:ea typeface="微软雅黑" panose="020B0503020204020204" pitchFamily="34" charset="-122"/>
              </a:rPr>
              <a:t>年开始组织</a:t>
            </a:r>
            <a:r>
              <a:rPr lang="en-US" altLang="zh-CN" dirty="0" err="1" smtClean="0">
                <a:latin typeface="微软雅黑" panose="020B0503020204020204" pitchFamily="34" charset="-122"/>
                <a:ea typeface="微软雅黑" panose="020B0503020204020204" pitchFamily="34" charset="-122"/>
              </a:rPr>
              <a:t>ImageNet</a:t>
            </a:r>
            <a:r>
              <a:rPr lang="zh-CN" altLang="en-US" dirty="0">
                <a:latin typeface="微软雅黑" panose="020B0503020204020204" pitchFamily="34" charset="-122"/>
                <a:ea typeface="微软雅黑" panose="020B0503020204020204" pitchFamily="34" charset="-122"/>
              </a:rPr>
              <a:t>图像识别</a:t>
            </a:r>
            <a:r>
              <a:rPr lang="zh-CN" altLang="en-US" dirty="0" smtClean="0">
                <a:latin typeface="微软雅黑" panose="020B0503020204020204" pitchFamily="34" charset="-122"/>
                <a:ea typeface="微软雅黑" panose="020B0503020204020204" pitchFamily="34" charset="-122"/>
              </a:rPr>
              <a:t>挑战赛</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深度</a:t>
            </a:r>
            <a:r>
              <a:rPr lang="zh-CN" altLang="en-US" dirty="0" smtClean="0">
                <a:latin typeface="微软雅黑" panose="020B0503020204020204" pitchFamily="34" charset="-122"/>
                <a:ea typeface="微软雅黑" panose="020B0503020204020204" pitchFamily="34" charset="-122"/>
              </a:rPr>
              <a:t>学习卷积</a:t>
            </a:r>
            <a:r>
              <a:rPr lang="zh-CN" altLang="en-US" dirty="0">
                <a:latin typeface="微软雅黑" panose="020B0503020204020204" pitchFamily="34" charset="-122"/>
                <a:ea typeface="微软雅黑" panose="020B0503020204020204" pitchFamily="34" charset="-122"/>
              </a:rPr>
              <a:t>神经网络</a:t>
            </a:r>
            <a:r>
              <a:rPr lang="zh-CN" altLang="en-US" dirty="0" smtClean="0">
                <a:latin typeface="微软雅黑" panose="020B0503020204020204" pitchFamily="34" charset="-122"/>
                <a:ea typeface="微软雅黑" panose="020B0503020204020204" pitchFamily="34" charset="-122"/>
              </a:rPr>
              <a:t>算法</a:t>
            </a:r>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大放异彩</a:t>
            </a:r>
            <a:endParaRPr lang="zh-CN" altLang="en-US"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6789" b="3087"/>
          <a:stretch>
            <a:fillRect/>
          </a:stretch>
        </p:blipFill>
        <p:spPr>
          <a:xfrm>
            <a:off x="6931066" y="1475488"/>
            <a:ext cx="4860098" cy="2463801"/>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0" name="矩形 9"/>
          <p:cNvSpPr/>
          <p:nvPr/>
        </p:nvSpPr>
        <p:spPr>
          <a:xfrm>
            <a:off x="3770118" y="1919063"/>
            <a:ext cx="2302174" cy="1015663"/>
          </a:xfrm>
          <a:prstGeom prst="rect">
            <a:avLst/>
          </a:prstGeom>
        </p:spPr>
        <p:txBody>
          <a:bodyPr wrap="square">
            <a:spAutoFit/>
          </a:bodyPr>
          <a:lstStyle/>
          <a:p>
            <a:r>
              <a:rPr lang="zh-CN" altLang="en-US" sz="2000" b="1" dirty="0" smtClean="0">
                <a:solidFill>
                  <a:srgbClr val="333333"/>
                </a:solidFill>
                <a:latin typeface="微软雅黑" panose="020B0503020204020204" pitchFamily="34" charset="-122"/>
                <a:ea typeface="微软雅黑" panose="020B0503020204020204" pitchFamily="34" charset="-122"/>
              </a:rPr>
              <a:t>计算机视觉</a:t>
            </a:r>
            <a:endParaRPr lang="en-US" altLang="zh-CN" sz="2000" b="1" dirty="0" smtClean="0">
              <a:solidFill>
                <a:srgbClr val="333333"/>
              </a:solidFill>
              <a:latin typeface="微软雅黑" panose="020B0503020204020204" pitchFamily="34" charset="-122"/>
              <a:ea typeface="微软雅黑" panose="020B0503020204020204" pitchFamily="34" charset="-122"/>
            </a:endParaRPr>
          </a:p>
          <a:p>
            <a:r>
              <a:rPr lang="zh-CN" altLang="en-US" sz="2000" b="1" dirty="0" smtClean="0">
                <a:solidFill>
                  <a:srgbClr val="333333"/>
                </a:solidFill>
                <a:latin typeface="微软雅黑" panose="020B0503020204020204" pitchFamily="34" charset="-122"/>
                <a:ea typeface="微软雅黑" panose="020B0503020204020204" pitchFamily="34" charset="-122"/>
              </a:rPr>
              <a:t>认知神经科学</a:t>
            </a:r>
            <a:endParaRPr lang="en-US" altLang="zh-CN" sz="2000" b="1" dirty="0" smtClean="0">
              <a:solidFill>
                <a:srgbClr val="333333"/>
              </a:solidFill>
              <a:latin typeface="微软雅黑" panose="020B0503020204020204" pitchFamily="34" charset="-122"/>
              <a:ea typeface="微软雅黑" panose="020B0503020204020204" pitchFamily="34" charset="-122"/>
            </a:endParaRPr>
          </a:p>
          <a:p>
            <a:r>
              <a:rPr lang="zh-CN" altLang="en-US" sz="2000" b="1" dirty="0" smtClean="0">
                <a:solidFill>
                  <a:srgbClr val="333333"/>
                </a:solidFill>
                <a:latin typeface="微软雅黑" panose="020B0503020204020204" pitchFamily="34" charset="-122"/>
                <a:ea typeface="微软雅黑" panose="020B0503020204020204" pitchFamily="34" charset="-122"/>
              </a:rPr>
              <a:t>计算</a:t>
            </a:r>
            <a:r>
              <a:rPr lang="zh-CN" altLang="en-US" sz="2000" b="1" dirty="0">
                <a:solidFill>
                  <a:srgbClr val="333333"/>
                </a:solidFill>
                <a:latin typeface="微软雅黑" panose="020B0503020204020204" pitchFamily="34" charset="-122"/>
                <a:ea typeface="微软雅黑" panose="020B0503020204020204" pitchFamily="34" charset="-122"/>
              </a:rPr>
              <a:t>神经科学</a:t>
            </a:r>
            <a:endParaRPr lang="zh-CN" altLang="en-US" sz="20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649068" y="2179822"/>
            <a:ext cx="1107996" cy="461665"/>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成长为</a:t>
            </a:r>
            <a:endParaRPr lang="zh-CN" altLang="en-US" sz="24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569590" y="1933264"/>
            <a:ext cx="1005404" cy="1077218"/>
          </a:xfrm>
          <a:prstGeom prst="rect">
            <a:avLst/>
          </a:prstGeom>
          <a:noFill/>
          <a:ln w="3175">
            <a:solidFill>
              <a:srgbClr val="FF0000"/>
            </a:solidFill>
          </a:ln>
        </p:spPr>
        <p:txBody>
          <a:bodyPr wrap="none" rtlCol="0">
            <a:spAutoFit/>
          </a:bodyPr>
          <a:lstStyle/>
          <a:p>
            <a:pPr algn="ctr"/>
            <a:r>
              <a:rPr lang="zh-CN" altLang="en-US" sz="3200" dirty="0" smtClean="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超级</a:t>
            </a:r>
            <a:r>
              <a:rPr lang="en-US" altLang="zh-CN" sz="3200" dirty="0" smtClean="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3200" dirty="0" smtClean="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3200" dirty="0" smtClean="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大咖</a:t>
            </a:r>
            <a:endPar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3" name="文本框 12"/>
          <p:cNvSpPr txBox="1"/>
          <p:nvPr/>
        </p:nvSpPr>
        <p:spPr>
          <a:xfrm>
            <a:off x="5807105" y="3835456"/>
            <a:ext cx="5022529" cy="584775"/>
          </a:xfrm>
          <a:prstGeom prst="rect">
            <a:avLst/>
          </a:prstGeom>
          <a:noFill/>
        </p:spPr>
        <p:txBody>
          <a:bodyPr wrap="none" rtlCol="0">
            <a:spAutoFit/>
          </a:bodyPr>
          <a:lstStyle/>
          <a:p>
            <a:r>
              <a:rPr lang="zh-CN" altLang="en-US" sz="32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可能再掀起下一轮 </a:t>
            </a:r>
            <a:r>
              <a:rPr lang="en-US" altLang="zh-CN" sz="32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 </a:t>
            </a:r>
            <a:r>
              <a:rPr lang="zh-CN" altLang="en-US" sz="32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浪潮</a:t>
            </a:r>
            <a:endParaRPr lang="zh-CN" altLang="en-US" sz="32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4" name="矩形 13"/>
          <p:cNvSpPr/>
          <p:nvPr/>
        </p:nvSpPr>
        <p:spPr>
          <a:xfrm>
            <a:off x="2649068" y="3070596"/>
            <a:ext cx="3260829" cy="461665"/>
          </a:xfrm>
          <a:prstGeom prst="rect">
            <a:avLst/>
          </a:prstGeom>
        </p:spPr>
        <p:txBody>
          <a:bodyPr wrap="none">
            <a:spAutoFit/>
          </a:bodyPr>
          <a:lstStyle/>
          <a:p>
            <a:r>
              <a:rPr lang="zh-CN" altLang="en-US" sz="2400" dirty="0">
                <a:solidFill>
                  <a:srgbClr val="336699"/>
                </a:solidFill>
                <a:latin typeface="微软雅黑" panose="020B0503020204020204" pitchFamily="34" charset="-122"/>
                <a:ea typeface="微软雅黑" panose="020B0503020204020204" pitchFamily="34" charset="-122"/>
              </a:rPr>
              <a:t>曾领导谷歌</a:t>
            </a:r>
            <a:r>
              <a:rPr lang="en-US" altLang="zh-CN" sz="2400" dirty="0">
                <a:solidFill>
                  <a:srgbClr val="336699"/>
                </a:solidFill>
                <a:latin typeface="微软雅黑" panose="020B0503020204020204" pitchFamily="34" charset="-122"/>
                <a:ea typeface="微软雅黑" panose="020B0503020204020204" pitchFamily="34" charset="-122"/>
              </a:rPr>
              <a:t>AI</a:t>
            </a:r>
            <a:r>
              <a:rPr lang="zh-CN" altLang="en-US" sz="2400" dirty="0">
                <a:solidFill>
                  <a:srgbClr val="336699"/>
                </a:solidFill>
                <a:latin typeface="微软雅黑" panose="020B0503020204020204" pitchFamily="34" charset="-122"/>
                <a:ea typeface="微软雅黑" panose="020B0503020204020204" pitchFamily="34" charset="-122"/>
              </a:rPr>
              <a:t>中国中心</a:t>
            </a: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295" y="5156067"/>
            <a:ext cx="2865861" cy="159861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5" name="图片 14"/>
          <p:cNvPicPr>
            <a:picLocks noChangeAspect="1"/>
          </p:cNvPicPr>
          <p:nvPr/>
        </p:nvPicPr>
        <p:blipFill>
          <a:blip r:embed="rId5"/>
          <a:stretch>
            <a:fillRect/>
          </a:stretch>
        </p:blipFill>
        <p:spPr>
          <a:xfrm>
            <a:off x="8333227" y="5389549"/>
            <a:ext cx="3362325" cy="139065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7" name="文本框 16"/>
          <p:cNvSpPr txBox="1"/>
          <p:nvPr/>
        </p:nvSpPr>
        <p:spPr>
          <a:xfrm>
            <a:off x="6038731" y="4435303"/>
            <a:ext cx="5357557" cy="584775"/>
          </a:xfrm>
          <a:prstGeom prst="rect">
            <a:avLst/>
          </a:prstGeom>
          <a:noFill/>
        </p:spPr>
        <p:txBody>
          <a:bodyPr wrap="none" rtlCol="0">
            <a:spAutoFit/>
          </a:bodyPr>
          <a:lstStyle/>
          <a:p>
            <a:r>
              <a:rPr lang="zh-CN" altLang="en-US" sz="3200" dirty="0" smtClean="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大世界模型</a:t>
            </a:r>
            <a:r>
              <a:rPr lang="en-US" altLang="zh-CN" sz="3200" dirty="0" smtClean="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LWM</a:t>
            </a:r>
            <a:r>
              <a:rPr lang="zh-CN" altLang="en-US" sz="3200" dirty="0" smtClean="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：空间智能</a:t>
            </a:r>
            <a:endPar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8" name="文本框 17"/>
          <p:cNvSpPr txBox="1"/>
          <p:nvPr/>
        </p:nvSpPr>
        <p:spPr>
          <a:xfrm>
            <a:off x="7425225" y="5004759"/>
            <a:ext cx="2900153"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让 </a:t>
            </a:r>
            <a:r>
              <a:rPr lang="en-US" altLang="zh-CN" sz="2000" dirty="0" smtClean="0">
                <a:latin typeface="微软雅黑" panose="020B0503020204020204" pitchFamily="34" charset="-122"/>
                <a:ea typeface="微软雅黑" panose="020B0503020204020204" pitchFamily="34" charset="-122"/>
              </a:rPr>
              <a:t>AI </a:t>
            </a:r>
            <a:r>
              <a:rPr lang="zh-CN" altLang="en-US" sz="2000" dirty="0" smtClean="0">
                <a:latin typeface="微软雅黑" panose="020B0503020204020204" pitchFamily="34" charset="-122"/>
                <a:ea typeface="微软雅黑" panose="020B0503020204020204" pitchFamily="34" charset="-122"/>
              </a:rPr>
              <a:t>在真实世界中学习</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9851" y="396820"/>
            <a:ext cx="670687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大语言模型（</a:t>
            </a:r>
            <a:r>
              <a:rPr lang="en-US" altLang="zh-CN"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LLM</a:t>
            </a:r>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）部署与应用</a:t>
            </a:r>
            <a:endParaRPr lang="en-US" sz="36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endParaRPr>
          </a:p>
        </p:txBody>
      </p:sp>
      <p:sp>
        <p:nvSpPr>
          <p:cNvPr id="21" name="文本框 20"/>
          <p:cNvSpPr txBox="1"/>
          <p:nvPr/>
        </p:nvSpPr>
        <p:spPr>
          <a:xfrm>
            <a:off x="836921" y="1164882"/>
            <a:ext cx="10591800"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大</a:t>
            </a:r>
            <a:r>
              <a:rPr lang="zh-CN" altLang="en-US" sz="2800" b="1" dirty="0" smtClean="0">
                <a:latin typeface="微软雅黑" panose="020B0503020204020204" pitchFamily="34" charset="-122"/>
                <a:ea typeface="微软雅黑" panose="020B0503020204020204" pitchFamily="34" charset="-122"/>
              </a:rPr>
              <a:t>模型搭建与应用开发</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206230" y="1809833"/>
            <a:ext cx="9990306" cy="3416320"/>
          </a:xfrm>
          <a:prstGeom prst="rect">
            <a:avLst/>
          </a:prstGeom>
          <a:noFill/>
        </p:spPr>
        <p:txBody>
          <a:bodyPr wrap="square" rtlCol="0">
            <a:spAutoFit/>
          </a:bodyPr>
          <a:lstStyle/>
          <a:p>
            <a:pPr marL="342900" indent="-342900" algn="just">
              <a:buFont typeface="Wingdings" panose="05000000000000000000" pitchFamily="2" charset="2"/>
              <a:buChar char="p"/>
            </a:pPr>
            <a:r>
              <a:rPr lang="zh-CN" altLang="en-US" sz="2400" b="1" dirty="0" smtClean="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购买商用型</a:t>
            </a:r>
            <a:r>
              <a:rPr lang="en-US" altLang="zh-CN" sz="2400" b="1" dirty="0" smtClean="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：如</a:t>
            </a:r>
            <a:r>
              <a:rPr lang="en-US" altLang="zh-CN" sz="2000" dirty="0" err="1" smtClean="0">
                <a:latin typeface="微软雅黑" panose="020B0503020204020204" pitchFamily="34" charset="-122"/>
                <a:ea typeface="微软雅黑" panose="020B0503020204020204" pitchFamily="34" charset="-122"/>
              </a:rPr>
              <a:t>ChatGPT</a:t>
            </a:r>
            <a:r>
              <a:rPr lang="zh-CN" altLang="en-US" sz="2000" dirty="0" smtClean="0">
                <a:latin typeface="微软雅黑" panose="020B0503020204020204" pitchFamily="34" charset="-122"/>
                <a:ea typeface="微软雅黑" panose="020B0503020204020204" pitchFamily="34" charset="-122"/>
              </a:rPr>
              <a:t>（限购）、百度文心一言、腾讯混元、华为盘古、阿里通义千问、科大讯飞星火。</a:t>
            </a:r>
            <a:endParaRPr lang="en-US" altLang="zh-CN" sz="2000" dirty="0" smtClean="0">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p"/>
            </a:pPr>
            <a:r>
              <a:rPr lang="zh-CN" altLang="en-US" sz="2400" b="1" dirty="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使用</a:t>
            </a:r>
            <a:r>
              <a:rPr lang="zh-CN" altLang="en-US" sz="2400" b="1" dirty="0" smtClean="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行业</a:t>
            </a:r>
            <a:r>
              <a:rPr lang="en-US" altLang="zh-CN" sz="2400" b="1" dirty="0" smtClean="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smtClean="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垂直领域大</a:t>
            </a:r>
            <a:r>
              <a:rPr lang="zh-CN" altLang="en-US" sz="2400" b="1" dirty="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a:t>
            </a:r>
            <a:r>
              <a:rPr lang="zh-CN" altLang="en-US" sz="2000" dirty="0" smtClean="0">
                <a:latin typeface="微软雅黑" panose="020B0503020204020204" pitchFamily="34" charset="-122"/>
                <a:ea typeface="微软雅黑" panose="020B0503020204020204" pitchFamily="34" charset="-122"/>
              </a:rPr>
              <a:t>：如中石油</a:t>
            </a:r>
            <a:r>
              <a:rPr lang="zh-CN" altLang="en-US" sz="2000" b="1" dirty="0" smtClean="0">
                <a:solidFill>
                  <a:srgbClr val="C00000"/>
                </a:solidFill>
                <a:latin typeface="微软雅黑" panose="020B0503020204020204" pitchFamily="34" charset="-122"/>
                <a:ea typeface="微软雅黑" panose="020B0503020204020204" pitchFamily="34" charset="-122"/>
              </a:rPr>
              <a:t>昆仑大模型</a:t>
            </a:r>
            <a:r>
              <a:rPr lang="zh-CN" altLang="en-US" sz="2000" dirty="0" smtClean="0">
                <a:latin typeface="微软雅黑" panose="020B0503020204020204" pitchFamily="34" charset="-122"/>
                <a:ea typeface="微软雅黑" panose="020B0503020204020204" pitchFamily="34" charset="-122"/>
              </a:rPr>
              <a:t>（基于商用大模型行业化再训练、调优，</a:t>
            </a:r>
            <a:r>
              <a:rPr lang="zh-CN" altLang="en-US" sz="2000" dirty="0">
                <a:latin typeface="微软雅黑" panose="020B0503020204020204" pitchFamily="34" charset="-122"/>
                <a:ea typeface="微软雅黑" panose="020B0503020204020204" pitchFamily="34" charset="-122"/>
              </a:rPr>
              <a:t>千</a:t>
            </a:r>
            <a:r>
              <a:rPr lang="zh-CN" altLang="en-US" sz="2000" dirty="0" smtClean="0">
                <a:latin typeface="微软雅黑" panose="020B0503020204020204" pitchFamily="34" charset="-122"/>
                <a:ea typeface="微软雅黑" panose="020B0503020204020204" pitchFamily="34" charset="-122"/>
              </a:rPr>
              <a:t>亿参数</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千</a:t>
            </a:r>
            <a:r>
              <a:rPr lang="en-US" altLang="zh-CN" sz="2000" dirty="0" smtClean="0">
                <a:latin typeface="微软雅黑" panose="020B0503020204020204" pitchFamily="34" charset="-122"/>
                <a:ea typeface="微软雅黑" panose="020B0503020204020204" pitchFamily="34" charset="-122"/>
              </a:rPr>
              <a:t>P</a:t>
            </a:r>
            <a:r>
              <a:rPr lang="zh-CN" altLang="en-US" sz="2000" dirty="0" smtClean="0">
                <a:latin typeface="微软雅黑" panose="020B0503020204020204" pitchFamily="34" charset="-122"/>
                <a:ea typeface="微软雅黑" panose="020B0503020204020204" pitchFamily="34" charset="-122"/>
              </a:rPr>
              <a:t>算力）、油田大模型（黑龙江省</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大庆</a:t>
            </a:r>
            <a:r>
              <a:rPr lang="zh-CN" altLang="en-US" sz="2000" b="1" dirty="0" smtClean="0">
                <a:solidFill>
                  <a:srgbClr val="C00000"/>
                </a:solidFill>
                <a:latin typeface="微软雅黑" panose="020B0503020204020204" pitchFamily="34" charset="-122"/>
                <a:ea typeface="微软雅黑" panose="020B0503020204020204" pitchFamily="34" charset="-122"/>
              </a:rPr>
              <a:t>油</a:t>
            </a:r>
            <a:r>
              <a:rPr lang="zh-CN" altLang="en-US" sz="2000" b="1" dirty="0">
                <a:solidFill>
                  <a:srgbClr val="C00000"/>
                </a:solidFill>
                <a:latin typeface="微软雅黑" panose="020B0503020204020204" pitchFamily="34" charset="-122"/>
                <a:ea typeface="微软雅黑" panose="020B0503020204020204" pitchFamily="34" charset="-122"/>
              </a:rPr>
              <a:t>博士</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p"/>
            </a:pPr>
            <a:r>
              <a:rPr lang="zh-CN" altLang="en-US" sz="2400" b="1" dirty="0" smtClean="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自建大模型（小模型）</a:t>
            </a:r>
            <a:r>
              <a:rPr lang="zh-CN" altLang="en-US" sz="2000" dirty="0" smtClean="0">
                <a:latin typeface="微软雅黑" panose="020B0503020204020204" pitchFamily="34" charset="-122"/>
                <a:ea typeface="微软雅黑" panose="020B0503020204020204" pitchFamily="34" charset="-122"/>
              </a:rPr>
              <a:t>：下载开源的大模型（如</a:t>
            </a:r>
            <a:r>
              <a:rPr lang="en-US" altLang="zh-CN" sz="2000" dirty="0" smtClean="0">
                <a:latin typeface="微软雅黑" panose="020B0503020204020204" pitchFamily="34" charset="-122"/>
                <a:ea typeface="微软雅黑" panose="020B0503020204020204" pitchFamily="34" charset="-122"/>
              </a:rPr>
              <a:t>Llama</a:t>
            </a:r>
            <a:r>
              <a:rPr lang="zh-CN" altLang="en-US" sz="2000" dirty="0" smtClean="0">
                <a:latin typeface="微软雅黑" panose="020B0503020204020204" pitchFamily="34" charset="-122"/>
                <a:ea typeface="微软雅黑" panose="020B0503020204020204" pitchFamily="34" charset="-122"/>
              </a:rPr>
              <a:t>、</a:t>
            </a:r>
            <a:r>
              <a:rPr lang="en-US" sz="2000" dirty="0" err="1" smtClean="0">
                <a:latin typeface="微软雅黑" panose="020B0503020204020204" pitchFamily="34" charset="-122"/>
                <a:ea typeface="微软雅黑" panose="020B0503020204020204" pitchFamily="34" charset="-122"/>
              </a:rPr>
              <a:t>QWen</a:t>
            </a:r>
            <a:r>
              <a:rPr lang="zh-CN" altLang="en-US" sz="2000" dirty="0" smtClean="0">
                <a:latin typeface="微软雅黑" panose="020B0503020204020204" pitchFamily="34" charset="-122"/>
                <a:ea typeface="微软雅黑" panose="020B0503020204020204" pitchFamily="34" charset="-122"/>
              </a:rPr>
              <a:t>等，国内外都有），然后做进一步训练、微调或</a:t>
            </a:r>
            <a:r>
              <a:rPr lang="en-US" altLang="zh-CN" sz="2000" dirty="0" smtClean="0">
                <a:latin typeface="微软雅黑" panose="020B0503020204020204" pitchFamily="34" charset="-122"/>
                <a:ea typeface="微软雅黑" panose="020B0503020204020204" pitchFamily="34" charset="-122"/>
              </a:rPr>
              <a:t>RAG</a:t>
            </a:r>
            <a:r>
              <a:rPr lang="zh-CN" altLang="en-US" sz="2000" dirty="0" smtClean="0">
                <a:latin typeface="微软雅黑" panose="020B0503020204020204" pitchFamily="34" charset="-122"/>
                <a:ea typeface="微软雅黑" panose="020B0503020204020204" pitchFamily="34" charset="-122"/>
              </a:rPr>
              <a:t>，进而做定制和客户化开发。很多单位已经开始尝试，并取得初步成果。需要私有化部署。一般需要外部专业队伍支持。</a:t>
            </a:r>
            <a:endParaRPr lang="en-US" altLang="zh-CN" sz="2000" dirty="0" smtClean="0">
              <a:latin typeface="微软雅黑" panose="020B0503020204020204" pitchFamily="34" charset="-122"/>
              <a:ea typeface="微软雅黑" panose="020B0503020204020204" pitchFamily="34" charset="-122"/>
            </a:endParaRPr>
          </a:p>
          <a:p>
            <a:pPr marL="342900" indent="-342900" algn="just">
              <a:buFont typeface="Wingdings" panose="05000000000000000000" pitchFamily="2" charset="2"/>
              <a:buChar char="p"/>
            </a:pPr>
            <a:r>
              <a:rPr lang="zh-CN" altLang="en-US" sz="2400" b="1" dirty="0" smtClean="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使用</a:t>
            </a:r>
            <a:r>
              <a:rPr lang="zh-CN" altLang="en-US" sz="2400" b="1" dirty="0">
                <a:solidFill>
                  <a:srgbClr val="00669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免费的公共大模型</a:t>
            </a:r>
            <a:r>
              <a:rPr lang="zh-CN" altLang="en-US" sz="2000" dirty="0" smtClean="0">
                <a:latin typeface="微软雅黑" panose="020B0503020204020204" pitchFamily="34" charset="-122"/>
                <a:ea typeface="微软雅黑" panose="020B0503020204020204" pitchFamily="34" charset="-122"/>
              </a:rPr>
              <a:t>：如文心一言（文小言）、</a:t>
            </a:r>
            <a:r>
              <a:rPr lang="en-US" altLang="zh-CN" sz="2000" dirty="0" err="1" smtClean="0">
                <a:latin typeface="微软雅黑" panose="020B0503020204020204" pitchFamily="34" charset="-122"/>
                <a:ea typeface="微软雅黑" panose="020B0503020204020204" pitchFamily="34" charset="-122"/>
              </a:rPr>
              <a:t>Kimi</a:t>
            </a:r>
            <a:r>
              <a:rPr lang="zh-CN" altLang="en-US" sz="2000" dirty="0" smtClean="0">
                <a:latin typeface="微软雅黑" panose="020B0503020204020204" pitchFamily="34" charset="-122"/>
                <a:ea typeface="微软雅黑" panose="020B0503020204020204" pitchFamily="34" charset="-122"/>
              </a:rPr>
              <a:t>、豆包、</a:t>
            </a:r>
            <a:r>
              <a:rPr lang="en-US" altLang="zh-CN" sz="2000" dirty="0" err="1" smtClean="0">
                <a:latin typeface="微软雅黑" panose="020B0503020204020204" pitchFamily="34" charset="-122"/>
                <a:ea typeface="微软雅黑" panose="020B0503020204020204" pitchFamily="34" charset="-122"/>
              </a:rPr>
              <a:t>Fitten</a:t>
            </a:r>
            <a:r>
              <a:rPr lang="en-US" altLang="zh-CN" sz="2000" dirty="0" smtClean="0">
                <a:latin typeface="微软雅黑" panose="020B0503020204020204" pitchFamily="34" charset="-122"/>
                <a:ea typeface="微软雅黑" panose="020B0503020204020204" pitchFamily="34" charset="-122"/>
              </a:rPr>
              <a:t> Code</a:t>
            </a:r>
            <a:r>
              <a:rPr lang="zh-CN" altLang="en-US" sz="2000" dirty="0" smtClean="0">
                <a:latin typeface="微软雅黑" panose="020B0503020204020204" pitchFamily="34" charset="-122"/>
                <a:ea typeface="微软雅黑" panose="020B0503020204020204" pitchFamily="34" charset="-122"/>
              </a:rPr>
              <a:t>，都是国内的，可以直接通过网页或手机</a:t>
            </a:r>
            <a:r>
              <a:rPr lang="en-US" altLang="zh-CN" sz="2000" dirty="0" smtClean="0">
                <a:latin typeface="微软雅黑" panose="020B0503020204020204" pitchFamily="34" charset="-122"/>
                <a:ea typeface="微软雅黑" panose="020B0503020204020204" pitchFamily="34" charset="-122"/>
              </a:rPr>
              <a:t>APP</a:t>
            </a:r>
            <a:r>
              <a:rPr lang="zh-CN" altLang="en-US" sz="2000" dirty="0" smtClean="0">
                <a:latin typeface="微软雅黑" panose="020B0503020204020204" pitchFamily="34" charset="-122"/>
                <a:ea typeface="微软雅黑" panose="020B0503020204020204" pitchFamily="34" charset="-122"/>
              </a:rPr>
              <a:t>使用。</a:t>
            </a:r>
            <a:r>
              <a:rPr lang="zh-CN" altLang="en-US" sz="2000" dirty="0" smtClean="0">
                <a:solidFill>
                  <a:srgbClr val="006699"/>
                </a:solidFill>
                <a:latin typeface="微软雅黑" panose="020B0503020204020204" pitchFamily="34" charset="-122"/>
                <a:ea typeface="微软雅黑" panose="020B0503020204020204" pitchFamily="34" charset="-122"/>
              </a:rPr>
              <a:t>问题：不能上传企业私有数据，无法解决专业问题</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4666" t="7659" r="23811" b="6809"/>
          <a:stretch>
            <a:fillRect/>
          </a:stretch>
        </p:blipFill>
        <p:spPr>
          <a:xfrm>
            <a:off x="650652" y="5239922"/>
            <a:ext cx="1208956" cy="1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5551" y="5239922"/>
            <a:ext cx="1080000" cy="1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071494" y="5239922"/>
            <a:ext cx="1021304" cy="1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8741" y="5239922"/>
            <a:ext cx="1920240" cy="1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p:cNvPicPr>
            <a:picLocks noChangeAspect="1"/>
          </p:cNvPicPr>
          <p:nvPr/>
        </p:nvPicPr>
        <p:blipFill rotWithShape="1">
          <a:blip r:embed="rId6">
            <a:extLst>
              <a:ext uri="{28A0092B-C50C-407E-A947-70E740481C1C}">
                <a14:useLocalDpi xmlns:a14="http://schemas.microsoft.com/office/drawing/2010/main" val="0"/>
              </a:ext>
            </a:extLst>
          </a:blip>
          <a:srcRect r="2886" b="10655"/>
          <a:stretch>
            <a:fillRect/>
          </a:stretch>
        </p:blipFill>
        <p:spPr>
          <a:xfrm>
            <a:off x="6144923" y="5239922"/>
            <a:ext cx="1511165" cy="1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7"/>
          <a:stretch>
            <a:fillRect/>
          </a:stretch>
        </p:blipFill>
        <p:spPr>
          <a:xfrm>
            <a:off x="7722030" y="5239922"/>
            <a:ext cx="2682295" cy="1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图片 13"/>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
                    </a14:imgEffect>
                  </a14:imgLayer>
                </a14:imgProps>
              </a:ext>
              <a:ext uri="{28A0092B-C50C-407E-A947-70E740481C1C}">
                <a14:useLocalDpi xmlns:a14="http://schemas.microsoft.com/office/drawing/2010/main" val="0"/>
              </a:ext>
            </a:extLst>
          </a:blip>
          <a:stretch>
            <a:fillRect/>
          </a:stretch>
        </p:blipFill>
        <p:spPr>
          <a:xfrm>
            <a:off x="10470267" y="5239922"/>
            <a:ext cx="1080000" cy="108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836921" y="1164882"/>
            <a:ext cx="10591800" cy="892552"/>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大</a:t>
            </a:r>
            <a:r>
              <a:rPr lang="zh-CN" altLang="en-US" sz="2800" b="1" dirty="0" smtClean="0">
                <a:latin typeface="微软雅黑" panose="020B0503020204020204" pitchFamily="34" charset="-122"/>
                <a:ea typeface="微软雅黑" panose="020B0503020204020204" pitchFamily="34" charset="-122"/>
              </a:rPr>
              <a:t>模型应用：</a:t>
            </a:r>
            <a:r>
              <a:rPr lang="zh-CN" altLang="en-US" sz="2400" dirty="0" smtClean="0">
                <a:latin typeface="微软雅黑" panose="020B0503020204020204" pitchFamily="34" charset="-122"/>
                <a:ea typeface="微软雅黑" panose="020B0503020204020204" pitchFamily="34" charset="-122"/>
              </a:rPr>
              <a:t>预训练过的</a:t>
            </a:r>
            <a:r>
              <a:rPr lang="en-US" altLang="zh-CN" sz="2400" dirty="0" smtClean="0">
                <a:latin typeface="微软雅黑" panose="020B0503020204020204" pitchFamily="34" charset="-122"/>
                <a:ea typeface="微软雅黑" panose="020B0503020204020204" pitchFamily="34" charset="-122"/>
              </a:rPr>
              <a:t>LLM</a:t>
            </a:r>
            <a:r>
              <a:rPr lang="zh-CN" altLang="en-US" sz="2400" dirty="0" smtClean="0">
                <a:latin typeface="微软雅黑" panose="020B0503020204020204" pitchFamily="34" charset="-122"/>
                <a:ea typeface="微软雅黑" panose="020B0503020204020204" pitchFamily="34" charset="-122"/>
              </a:rPr>
              <a:t>只具备通用知识，专业知识不够，更不具备企业私有的知识，因为预训练时没有给它私有数据。</a:t>
            </a:r>
            <a:r>
              <a:rPr lang="zh-CN" altLang="en-US" sz="2400" b="1" dirty="0">
                <a:latin typeface="微软雅黑" panose="020B0503020204020204" pitchFamily="34" charset="-122"/>
                <a:ea typeface="微软雅黑" panose="020B0503020204020204" pitchFamily="34" charset="-122"/>
              </a:rPr>
              <a:t>应用的目</a:t>
            </a:r>
            <a:r>
              <a:rPr lang="zh-CN" altLang="en-US" sz="2400" b="1" dirty="0" smtClean="0">
                <a:latin typeface="微软雅黑" panose="020B0503020204020204" pitchFamily="34" charset="-122"/>
                <a:ea typeface="微软雅黑" panose="020B0503020204020204" pitchFamily="34" charset="-122"/>
              </a:rPr>
              <a:t>标</a:t>
            </a:r>
            <a:r>
              <a:rPr lang="zh-CN" altLang="en-US" sz="2400" dirty="0" smtClean="0">
                <a:latin typeface="微软雅黑" panose="020B0503020204020204" pitchFamily="34" charset="-122"/>
                <a:ea typeface="微软雅黑" panose="020B0503020204020204" pitchFamily="34" charset="-122"/>
              </a:rPr>
              <a:t>：</a:t>
            </a:r>
            <a:r>
              <a:rPr lang="zh-CN" altLang="en-US" sz="2400" dirty="0" smtClean="0">
                <a:solidFill>
                  <a:srgbClr val="C00000"/>
                </a:solidFill>
                <a:latin typeface="微软雅黑" panose="020B0503020204020204" pitchFamily="34" charset="-122"/>
                <a:ea typeface="微软雅黑" panose="020B0503020204020204" pitchFamily="34" charset="-122"/>
              </a:rPr>
              <a:t>解决专业问题</a:t>
            </a:r>
            <a:endParaRPr lang="zh-CN" altLang="en-US" sz="2400" dirty="0">
              <a:solidFill>
                <a:srgbClr val="C00000"/>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908685" y="2314575"/>
            <a:ext cx="7594600" cy="3650615"/>
            <a:chOff x="908517" y="1945088"/>
            <a:chExt cx="7594640" cy="4684312"/>
          </a:xfrm>
        </p:grpSpPr>
        <p:sp>
          <p:nvSpPr>
            <p:cNvPr id="33" name="矩形 32"/>
            <p:cNvSpPr/>
            <p:nvPr/>
          </p:nvSpPr>
          <p:spPr>
            <a:xfrm>
              <a:off x="1034765" y="1964267"/>
              <a:ext cx="2080968" cy="4665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1166" y="2133600"/>
              <a:ext cx="876637" cy="1524000"/>
            </a:xfrm>
            <a:prstGeom prst="rect">
              <a:avLst/>
            </a:prstGeom>
          </p:spPr>
        </p:pic>
        <p:pic>
          <p:nvPicPr>
            <p:cNvPr id="38" name="Picture 2" descr="https://gimg2.baidu.com/image_search/src=http%3A%2F%2Fss2.meipian.me%2Fusers%2F58589501%2Fd9bed33aa40c46d0ba826dfc7cac04c2.jpg%3Fmeipian-raw%2Fbucket%2Fivwen%2Fkey%2FdXNlcnMvNTg1ODk1MDEvZDliZWQzM2FhNDBjNDZkMGJhODI2ZGZjN2NhYzA0YzIuanBn%2Fsign%2Fd6dc9dfa429da2dce51ff6193da326fc.jpg&amp;refer=http%3A%2F%2Fss2.meipian.me&amp;app=2002&amp;size=f9999,10000&amp;q=a80&amp;n=0&amp;g=0n&amp;fmt=auto?sec=1726380728&amp;t=6289ae88f7122578c25eb3843292be2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6994"/>
            <a:stretch>
              <a:fillRect/>
            </a:stretch>
          </p:blipFill>
          <p:spPr bwMode="auto">
            <a:xfrm>
              <a:off x="6347334" y="1997983"/>
              <a:ext cx="2155823" cy="1573868"/>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p:cNvPicPr>
              <a:picLocks noChangeAspect="1"/>
            </p:cNvPicPr>
            <p:nvPr/>
          </p:nvPicPr>
          <p:blipFill rotWithShape="1">
            <a:blip r:embed="rId4" cstate="print">
              <a:extLst>
                <a:ext uri="{28A0092B-C50C-407E-A947-70E740481C1C}">
                  <a14:useLocalDpi xmlns:a14="http://schemas.microsoft.com/office/drawing/2010/main" val="0"/>
                </a:ext>
              </a:extLst>
            </a:blip>
            <a:srcRect l="8816" r="10644" b="30440"/>
            <a:stretch>
              <a:fillRect/>
            </a:stretch>
          </p:blipFill>
          <p:spPr>
            <a:xfrm>
              <a:off x="3662025" y="2269067"/>
              <a:ext cx="1359795" cy="1312333"/>
            </a:xfrm>
            <a:prstGeom prst="rect">
              <a:avLst/>
            </a:prstGeom>
          </p:spPr>
        </p:pic>
        <p:grpSp>
          <p:nvGrpSpPr>
            <p:cNvPr id="40" name="组合 39"/>
            <p:cNvGrpSpPr/>
            <p:nvPr/>
          </p:nvGrpSpPr>
          <p:grpSpPr>
            <a:xfrm>
              <a:off x="908517" y="4296603"/>
              <a:ext cx="2046350" cy="1998134"/>
              <a:chOff x="908517" y="4351866"/>
              <a:chExt cx="2046350" cy="1998134"/>
            </a:xfrm>
          </p:grpSpPr>
          <p:pic>
            <p:nvPicPr>
              <p:cNvPr id="63" name="图片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8517" y="4351866"/>
                <a:ext cx="1921933" cy="1921933"/>
              </a:xfrm>
              <a:prstGeom prst="rect">
                <a:avLst/>
              </a:prstGeom>
            </p:spPr>
          </p:pic>
          <p:sp>
            <p:nvSpPr>
              <p:cNvPr id="64" name="矩形 63"/>
              <p:cNvSpPr/>
              <p:nvPr/>
            </p:nvSpPr>
            <p:spPr>
              <a:xfrm>
                <a:off x="2497667" y="6172200"/>
                <a:ext cx="457200"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grpSp>
          <p:nvGrpSpPr>
            <p:cNvPr id="45" name="组合 44"/>
            <p:cNvGrpSpPr/>
            <p:nvPr/>
          </p:nvGrpSpPr>
          <p:grpSpPr>
            <a:xfrm>
              <a:off x="6295850" y="4518854"/>
              <a:ext cx="1959150" cy="1388796"/>
              <a:chOff x="6203954" y="4574117"/>
              <a:chExt cx="2136418" cy="1388796"/>
            </a:xfrm>
          </p:grpSpPr>
          <p:pic>
            <p:nvPicPr>
              <p:cNvPr id="61" name="图片 60"/>
              <p:cNvPicPr>
                <a:picLocks noChangeAspect="1"/>
              </p:cNvPicPr>
              <p:nvPr/>
            </p:nvPicPr>
            <p:blipFill>
              <a:blip r:embed="rId6" cstate="print">
                <a:clrChange>
                  <a:clrFrom>
                    <a:srgbClr val="D4D9DF"/>
                  </a:clrFrom>
                  <a:clrTo>
                    <a:srgbClr val="D4D9DF">
                      <a:alpha val="0"/>
                    </a:srgbClr>
                  </a:clrTo>
                </a:clrChange>
                <a:extLst>
                  <a:ext uri="{28A0092B-C50C-407E-A947-70E740481C1C}">
                    <a14:useLocalDpi xmlns:a14="http://schemas.microsoft.com/office/drawing/2010/main" val="0"/>
                  </a:ext>
                </a:extLst>
              </a:blip>
              <a:stretch>
                <a:fillRect/>
              </a:stretch>
            </p:blipFill>
            <p:spPr>
              <a:xfrm>
                <a:off x="6488644" y="4574117"/>
                <a:ext cx="1851728" cy="1388796"/>
              </a:xfrm>
              <a:prstGeom prst="rect">
                <a:avLst/>
              </a:prstGeom>
            </p:spPr>
          </p:pic>
          <p:sp>
            <p:nvSpPr>
              <p:cNvPr id="62" name="矩形 61"/>
              <p:cNvSpPr/>
              <p:nvPr/>
            </p:nvSpPr>
            <p:spPr>
              <a:xfrm>
                <a:off x="6203954" y="4574117"/>
                <a:ext cx="457200"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grpSp>
          <p:nvGrpSpPr>
            <p:cNvPr id="46" name="组合 45"/>
            <p:cNvGrpSpPr/>
            <p:nvPr/>
          </p:nvGrpSpPr>
          <p:grpSpPr>
            <a:xfrm>
              <a:off x="3243648" y="4734488"/>
              <a:ext cx="2437484" cy="1173162"/>
              <a:chOff x="3243648" y="4789751"/>
              <a:chExt cx="2437484" cy="1173162"/>
            </a:xfrm>
          </p:grpSpPr>
          <p:pic>
            <p:nvPicPr>
              <p:cNvPr id="59" name="图片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3648" y="4789751"/>
                <a:ext cx="2324268" cy="1046162"/>
              </a:xfrm>
              <a:prstGeom prst="rect">
                <a:avLst/>
              </a:prstGeom>
            </p:spPr>
          </p:pic>
          <p:sp>
            <p:nvSpPr>
              <p:cNvPr id="60" name="矩形 59"/>
              <p:cNvSpPr/>
              <p:nvPr/>
            </p:nvSpPr>
            <p:spPr>
              <a:xfrm>
                <a:off x="4792133" y="5747013"/>
                <a:ext cx="888999"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sp>
          <p:nvSpPr>
            <p:cNvPr id="47" name="文本框 46"/>
            <p:cNvSpPr txBox="1"/>
            <p:nvPr/>
          </p:nvSpPr>
          <p:spPr>
            <a:xfrm>
              <a:off x="1311098" y="3622470"/>
              <a:ext cx="1107996" cy="472587"/>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职场小白</a:t>
              </a:r>
            </a:p>
          </p:txBody>
        </p:sp>
        <p:sp>
          <p:nvSpPr>
            <p:cNvPr id="48" name="文本框 47"/>
            <p:cNvSpPr txBox="1"/>
            <p:nvPr/>
          </p:nvSpPr>
          <p:spPr>
            <a:xfrm>
              <a:off x="3851784" y="3622470"/>
              <a:ext cx="1107996" cy="472587"/>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专业知识</a:t>
              </a:r>
              <a:endParaRPr lang="zh-CN" altLang="en-US"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6885558" y="3622470"/>
              <a:ext cx="1107996" cy="472587"/>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资深</a:t>
              </a:r>
              <a:r>
                <a:rPr lang="zh-CN" altLang="en-US" dirty="0" smtClean="0">
                  <a:latin typeface="微软雅黑" panose="020B0503020204020204" pitchFamily="34" charset="-122"/>
                  <a:ea typeface="微软雅黑" panose="020B0503020204020204" pitchFamily="34" charset="-122"/>
                </a:rPr>
                <a:t>专家</a:t>
              </a:r>
              <a:endParaRPr lang="zh-CN" altLang="en-US"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2499441" y="1945088"/>
              <a:ext cx="1045479" cy="2388192"/>
            </a:xfrm>
            <a:prstGeom prst="rect">
              <a:avLst/>
            </a:prstGeom>
            <a:noFill/>
          </p:spPr>
          <p:txBody>
            <a:bodyPr wrap="squar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51" name="文本框 50"/>
            <p:cNvSpPr txBox="1"/>
            <p:nvPr/>
          </p:nvSpPr>
          <p:spPr>
            <a:xfrm>
              <a:off x="5450394" y="1945088"/>
              <a:ext cx="1045479" cy="2388192"/>
            </a:xfrm>
            <a:prstGeom prst="rect">
              <a:avLst/>
            </a:prstGeom>
            <a:noFill/>
          </p:spPr>
          <p:txBody>
            <a:bodyPr wrap="squar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52" name="文本框 51"/>
            <p:cNvSpPr txBox="1"/>
            <p:nvPr/>
          </p:nvSpPr>
          <p:spPr>
            <a:xfrm>
              <a:off x="2499441" y="4162556"/>
              <a:ext cx="1045479" cy="2388192"/>
            </a:xfrm>
            <a:prstGeom prst="rect">
              <a:avLst/>
            </a:prstGeom>
            <a:noFill/>
          </p:spPr>
          <p:txBody>
            <a:bodyPr wrap="squar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53" name="文本框 52"/>
            <p:cNvSpPr txBox="1"/>
            <p:nvPr/>
          </p:nvSpPr>
          <p:spPr>
            <a:xfrm>
              <a:off x="5456748" y="4162556"/>
              <a:ext cx="1045479" cy="2388192"/>
            </a:xfrm>
            <a:prstGeom prst="rect">
              <a:avLst/>
            </a:prstGeom>
            <a:noFill/>
          </p:spPr>
          <p:txBody>
            <a:bodyPr wrap="squar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54" name="文本框 53"/>
            <p:cNvSpPr txBox="1"/>
            <p:nvPr/>
          </p:nvSpPr>
          <p:spPr>
            <a:xfrm>
              <a:off x="1079463" y="5916943"/>
              <a:ext cx="1571264" cy="472587"/>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预</a:t>
              </a:r>
              <a:r>
                <a:rPr lang="zh-CN" altLang="en-US" dirty="0" smtClean="0">
                  <a:latin typeface="微软雅黑" panose="020B0503020204020204" pitchFamily="34" charset="-122"/>
                  <a:ea typeface="微软雅黑" panose="020B0503020204020204" pitchFamily="34" charset="-122"/>
                </a:rPr>
                <a:t>训练的</a:t>
              </a:r>
              <a:r>
                <a:rPr lang="en-US" altLang="zh-CN" dirty="0" smtClean="0">
                  <a:latin typeface="微软雅黑" panose="020B0503020204020204" pitchFamily="34" charset="-122"/>
                  <a:ea typeface="微软雅黑" panose="020B0503020204020204" pitchFamily="34" charset="-122"/>
                </a:rPr>
                <a:t>LLM</a:t>
              </a:r>
              <a:endParaRPr lang="zh-CN" altLang="en-US" dirty="0">
                <a:latin typeface="微软雅黑" panose="020B0503020204020204" pitchFamily="34" charset="-122"/>
                <a:ea typeface="微软雅黑" panose="020B0503020204020204" pitchFamily="34" charset="-122"/>
              </a:endParaRPr>
            </a:p>
          </p:txBody>
        </p:sp>
        <p:sp>
          <p:nvSpPr>
            <p:cNvPr id="55" name="文本框 54"/>
            <p:cNvSpPr txBox="1"/>
            <p:nvPr/>
          </p:nvSpPr>
          <p:spPr>
            <a:xfrm>
              <a:off x="2928455" y="5916943"/>
              <a:ext cx="2954655" cy="472587"/>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专业知识图谱、逻辑、理论</a:t>
              </a:r>
              <a:endParaRPr lang="zh-CN" altLang="en-US" dirty="0">
                <a:latin typeface="微软雅黑" panose="020B0503020204020204" pitchFamily="34" charset="-122"/>
                <a:ea typeface="微软雅黑" panose="020B0503020204020204" pitchFamily="34" charset="-122"/>
              </a:endParaRPr>
            </a:p>
          </p:txBody>
        </p:sp>
        <p:sp>
          <p:nvSpPr>
            <p:cNvPr id="56" name="文本框 55"/>
            <p:cNvSpPr txBox="1"/>
            <p:nvPr/>
          </p:nvSpPr>
          <p:spPr>
            <a:xfrm>
              <a:off x="6886357" y="5916943"/>
              <a:ext cx="1106393" cy="472587"/>
            </a:xfrm>
            <a:prstGeom prst="rect">
              <a:avLst/>
            </a:prstGeom>
            <a:no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专业的</a:t>
              </a:r>
              <a:r>
                <a:rPr lang="en-US" altLang="zh-CN" dirty="0" smtClean="0">
                  <a:latin typeface="微软雅黑" panose="020B0503020204020204" pitchFamily="34" charset="-122"/>
                  <a:ea typeface="微软雅黑" panose="020B0503020204020204" pitchFamily="34" charset="-122"/>
                </a:rPr>
                <a:t>AI</a:t>
              </a:r>
              <a:endParaRPr lang="zh-CN" altLang="en-US" dirty="0">
                <a:latin typeface="微软雅黑" panose="020B0503020204020204" pitchFamily="34" charset="-122"/>
                <a:ea typeface="微软雅黑" panose="020B0503020204020204" pitchFamily="34" charset="-122"/>
              </a:endParaRPr>
            </a:p>
          </p:txBody>
        </p:sp>
        <p:sp>
          <p:nvSpPr>
            <p:cNvPr id="57" name="矩形 56"/>
            <p:cNvSpPr/>
            <p:nvPr/>
          </p:nvSpPr>
          <p:spPr>
            <a:xfrm>
              <a:off x="1079463" y="1964267"/>
              <a:ext cx="7243270" cy="215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58" name="矩形 57"/>
            <p:cNvSpPr/>
            <p:nvPr/>
          </p:nvSpPr>
          <p:spPr>
            <a:xfrm>
              <a:off x="1079463" y="4258733"/>
              <a:ext cx="7243270" cy="215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sp>
        <p:nvSpPr>
          <p:cNvPr id="6" name="文本框 5"/>
          <p:cNvSpPr txBox="1"/>
          <p:nvPr/>
        </p:nvSpPr>
        <p:spPr>
          <a:xfrm>
            <a:off x="8609103" y="2255441"/>
            <a:ext cx="2398413" cy="830997"/>
          </a:xfrm>
          <a:prstGeom prst="rect">
            <a:avLst/>
          </a:prstGeom>
          <a:noFill/>
        </p:spPr>
        <p:txBody>
          <a:bodyPr wrap="none" rtlCol="0">
            <a:spAutoFit/>
          </a:bodyPr>
          <a:lstStyle/>
          <a:p>
            <a:pPr algn="ctr"/>
            <a:r>
              <a:rPr lang="zh-CN" altLang="en-US" sz="2800" dirty="0" smtClean="0">
                <a:latin typeface="方正粗宋简体" panose="03000509000000000000" pitchFamily="65" charset="-122"/>
                <a:ea typeface="方正粗宋简体" panose="03000509000000000000" pitchFamily="65" charset="-122"/>
              </a:rPr>
              <a:t>让</a:t>
            </a:r>
            <a:r>
              <a:rPr lang="en-US" altLang="zh-CN" sz="2800" dirty="0" smtClean="0">
                <a:latin typeface="方正粗宋简体" panose="03000509000000000000" pitchFamily="65" charset="-122"/>
                <a:ea typeface="方正粗宋简体" panose="03000509000000000000" pitchFamily="65" charset="-122"/>
              </a:rPr>
              <a:t>LLM</a:t>
            </a:r>
            <a:r>
              <a:rPr lang="zh-CN" altLang="en-US" sz="2800" dirty="0" smtClean="0">
                <a:latin typeface="方正粗宋简体" panose="03000509000000000000" pitchFamily="65" charset="-122"/>
                <a:ea typeface="方正粗宋简体" panose="03000509000000000000" pitchFamily="65" charset="-122"/>
              </a:rPr>
              <a:t>专业化</a:t>
            </a:r>
            <a:endParaRPr lang="en-US" altLang="zh-CN" sz="2800" dirty="0">
              <a:latin typeface="方正粗宋简体" panose="03000509000000000000" pitchFamily="65" charset="-122"/>
              <a:ea typeface="方正粗宋简体" panose="03000509000000000000" pitchFamily="65" charset="-122"/>
            </a:endParaRPr>
          </a:p>
          <a:p>
            <a:pPr algn="ct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快</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a:t>
            </a:r>
            <a:r>
              <a:rPr lang="zh-CN" altLang="en-US" sz="20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 </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慢思考</a:t>
            </a:r>
            <a:endPar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8609103" y="3097329"/>
            <a:ext cx="2766243" cy="3323987"/>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微调</a:t>
            </a:r>
            <a:r>
              <a:rPr lang="zh-CN" altLang="en-US" dirty="0" smtClean="0">
                <a:latin typeface="微软雅黑" panose="020B0503020204020204" pitchFamily="34" charset="-122"/>
                <a:ea typeface="微软雅黑" panose="020B0503020204020204" pitchFamily="34" charset="-122"/>
              </a:rPr>
              <a:t>：让它学专业知识。</a:t>
            </a:r>
            <a:endParaRPr lang="en-US" altLang="zh-CN" dirty="0" smtClean="0">
              <a:latin typeface="微软雅黑" panose="020B0503020204020204" pitchFamily="34" charset="-122"/>
              <a:ea typeface="微软雅黑" panose="020B0503020204020204" pitchFamily="34" charset="-122"/>
            </a:endParaRPr>
          </a:p>
          <a:p>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RAG</a:t>
            </a:r>
            <a:r>
              <a:rPr lang="zh-CN" altLang="en-US" dirty="0" smtClean="0">
                <a:latin typeface="微软雅黑" panose="020B0503020204020204" pitchFamily="34" charset="-122"/>
                <a:ea typeface="微软雅黑" panose="020B0503020204020204" pitchFamily="34" charset="-122"/>
              </a:rPr>
              <a:t>：检索增强生成。给它一本专业知识速查手册。</a:t>
            </a:r>
            <a:endParaRPr lang="en-US" altLang="zh-CN" dirty="0" smtClean="0">
              <a:latin typeface="微软雅黑" panose="020B0503020204020204" pitchFamily="34" charset="-122"/>
              <a:ea typeface="微软雅黑" panose="020B0503020204020204" pitchFamily="34" charset="-122"/>
            </a:endParaRPr>
          </a:p>
          <a:p>
            <a:endParaRPr lang="en-US" altLang="zh-CN" sz="600"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微调 </a:t>
            </a:r>
            <a:r>
              <a:rPr lang="en-US" altLang="zh-CN" dirty="0" smtClean="0">
                <a:latin typeface="微软雅黑" panose="020B0503020204020204" pitchFamily="34" charset="-122"/>
                <a:ea typeface="微软雅黑" panose="020B0503020204020204" pitchFamily="34" charset="-122"/>
              </a:rPr>
              <a:t>= LLM</a:t>
            </a:r>
            <a:r>
              <a:rPr lang="zh-CN" altLang="en-US" b="1" dirty="0" smtClean="0">
                <a:solidFill>
                  <a:srgbClr val="C00000"/>
                </a:solidFill>
                <a:latin typeface="微软雅黑" panose="020B0503020204020204" pitchFamily="34" charset="-122"/>
                <a:ea typeface="微软雅黑" panose="020B0503020204020204" pitchFamily="34" charset="-122"/>
              </a:rPr>
              <a:t>内力</a:t>
            </a:r>
            <a:r>
              <a:rPr lang="zh-CN" altLang="en-US" dirty="0" smtClean="0">
                <a:latin typeface="微软雅黑" panose="020B0503020204020204" pitchFamily="34" charset="-122"/>
                <a:ea typeface="微软雅黑" panose="020B0503020204020204" pitchFamily="34" charset="-122"/>
              </a:rPr>
              <a:t>增强</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RAG = </a:t>
            </a:r>
            <a:r>
              <a:rPr lang="zh-CN" altLang="en-US" dirty="0" smtClean="0">
                <a:latin typeface="微软雅黑" panose="020B0503020204020204" pitchFamily="34" charset="-122"/>
                <a:ea typeface="微软雅黑" panose="020B0503020204020204" pitchFamily="34" charset="-122"/>
              </a:rPr>
              <a:t>加</a:t>
            </a:r>
            <a:r>
              <a:rPr lang="zh-CN" altLang="en-US" b="1" dirty="0" smtClean="0">
                <a:solidFill>
                  <a:srgbClr val="C00000"/>
                </a:solidFill>
                <a:latin typeface="微软雅黑" panose="020B0503020204020204" pitchFamily="34" charset="-122"/>
                <a:ea typeface="微软雅黑" panose="020B0503020204020204" pitchFamily="34" charset="-122"/>
              </a:rPr>
              <a:t>外挂，打小抄</a:t>
            </a:r>
            <a:endParaRPr lang="en-US" altLang="zh-CN" b="1" dirty="0">
              <a:solidFill>
                <a:srgbClr val="C00000"/>
              </a:solidFill>
              <a:latin typeface="微软雅黑" panose="020B0503020204020204" pitchFamily="34" charset="-122"/>
              <a:ea typeface="微软雅黑" panose="020B0503020204020204" pitchFamily="34" charset="-122"/>
            </a:endParaRPr>
          </a:p>
          <a:p>
            <a:endParaRPr lang="en-US" altLang="zh-CN" sz="600"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微调，需要较</a:t>
            </a:r>
            <a:r>
              <a:rPr lang="zh-CN" altLang="en-US" b="1" dirty="0">
                <a:solidFill>
                  <a:srgbClr val="C00000"/>
                </a:solidFill>
                <a:latin typeface="微软雅黑" panose="020B0503020204020204" pitchFamily="34" charset="-122"/>
                <a:ea typeface="微软雅黑" panose="020B0503020204020204" pitchFamily="34" charset="-122"/>
              </a:rPr>
              <a:t>大算力</a:t>
            </a:r>
            <a:endParaRPr lang="en-US" altLang="zh-CN" b="1" dirty="0">
              <a:solidFill>
                <a:srgbClr val="C00000"/>
              </a:solidFill>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RAG</a:t>
            </a:r>
            <a:r>
              <a:rPr lang="zh-CN" altLang="en-US" dirty="0" smtClean="0">
                <a:latin typeface="微软雅黑" panose="020B0503020204020204" pitchFamily="34" charset="-122"/>
                <a:ea typeface="微软雅黑" panose="020B0503020204020204" pitchFamily="34" charset="-122"/>
              </a:rPr>
              <a:t>，把私有的专业数据做索引，比较简单，但</a:t>
            </a:r>
            <a:r>
              <a:rPr lang="zh-CN" altLang="en-US" b="1" dirty="0">
                <a:solidFill>
                  <a:srgbClr val="C00000"/>
                </a:solidFill>
                <a:latin typeface="微软雅黑" panose="020B0503020204020204" pitchFamily="34" charset="-122"/>
                <a:ea typeface="微软雅黑" panose="020B0503020204020204" pitchFamily="34" charset="-122"/>
              </a:rPr>
              <a:t>推理能力不强</a:t>
            </a:r>
          </a:p>
        </p:txBody>
      </p:sp>
      <p:sp>
        <p:nvSpPr>
          <p:cNvPr id="3" name="文本框 2"/>
          <p:cNvSpPr txBox="1"/>
          <p:nvPr/>
        </p:nvSpPr>
        <p:spPr>
          <a:xfrm>
            <a:off x="1079500" y="5934075"/>
            <a:ext cx="7405370" cy="337185"/>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对基础</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LLM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，一般不需要再训练，但如有需要，也可再训练，对算力要求较大。</a:t>
            </a:r>
          </a:p>
        </p:txBody>
      </p:sp>
      <p:sp>
        <p:nvSpPr>
          <p:cNvPr id="4" name="文本框 3"/>
          <p:cNvSpPr txBox="1"/>
          <p:nvPr/>
        </p:nvSpPr>
        <p:spPr>
          <a:xfrm>
            <a:off x="349851" y="396820"/>
            <a:ext cx="6706870" cy="645160"/>
          </a:xfrm>
          <a:prstGeom prst="rect">
            <a:avLst/>
          </a:prstGeom>
          <a:noFill/>
        </p:spPr>
        <p:txBody>
          <a:bodyPr wrap="none" rtlCol="0">
            <a:spAutoFit/>
          </a:bodyPr>
          <a:lstStyle/>
          <a:p>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大语言模型（</a:t>
            </a:r>
            <a:r>
              <a:rPr lang="en-US" altLang="zh-CN"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LLM</a:t>
            </a:r>
            <a:r>
              <a:rPr lang="zh-CN" altLang="en-US" sz="36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）部署与应用</a:t>
            </a:r>
            <a:endParaRPr lang="en-US" sz="36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封面5.jpg"/>
          <p:cNvPicPr>
            <a:picLocks noChangeAspect="1"/>
          </p:cNvPicPr>
          <p:nvPr/>
        </p:nvPicPr>
        <p:blipFill>
          <a:blip r:embed="rId2" cstate="print">
            <a:lum/>
          </a:blip>
          <a:stretch>
            <a:fillRect/>
          </a:stretch>
        </p:blipFill>
        <p:spPr>
          <a:xfrm>
            <a:off x="965778" y="887781"/>
            <a:ext cx="4113691" cy="5548701"/>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381000" prst="coolSlant"/>
            <a:bevelB w="0" h="0"/>
            <a:extrusionClr>
              <a:schemeClr val="bg1"/>
            </a:extrusionClr>
            <a:contourClr>
              <a:schemeClr val="tx1">
                <a:lumMod val="50000"/>
                <a:lumOff val="50000"/>
              </a:schemeClr>
            </a:contourClr>
          </a:sp3d>
        </p:spPr>
      </p:pic>
      <p:sp>
        <p:nvSpPr>
          <p:cNvPr id="20" name="TextBox 4"/>
          <p:cNvSpPr txBox="1"/>
          <p:nvPr/>
        </p:nvSpPr>
        <p:spPr>
          <a:xfrm>
            <a:off x="464977" y="336065"/>
            <a:ext cx="5257799" cy="769441"/>
          </a:xfrm>
          <a:prstGeom prst="rect">
            <a:avLst/>
          </a:prstGeom>
          <a:noFill/>
        </p:spPr>
        <p:txBody>
          <a:bodyPr wrap="square" rtlCol="0">
            <a:spAutoFit/>
          </a:bodyPr>
          <a:lstStyle/>
          <a:p>
            <a:pPr algn="ctr"/>
            <a:r>
              <a:rPr lang="zh-CN" altLang="en-US" sz="44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免费开源电</a:t>
            </a:r>
            <a:r>
              <a:rPr lang="zh-CN" altLang="en-US" sz="4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子书</a:t>
            </a:r>
            <a:endParaRPr lang="en-US" altLang="zh-CN" sz="44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endParaRPr>
          </a:p>
        </p:txBody>
      </p:sp>
      <p:sp>
        <p:nvSpPr>
          <p:cNvPr id="21" name="文本框 20"/>
          <p:cNvSpPr txBox="1"/>
          <p:nvPr/>
        </p:nvSpPr>
        <p:spPr>
          <a:xfrm>
            <a:off x="5878611" y="457213"/>
            <a:ext cx="5652989" cy="584775"/>
          </a:xfrm>
          <a:prstGeom prst="rect">
            <a:avLst/>
          </a:prstGeom>
          <a:noFill/>
        </p:spPr>
        <p:txBody>
          <a:bodyPr wrap="square" rtlCol="0">
            <a:spAutoFit/>
          </a:bodyPr>
          <a:lstStyle/>
          <a:p>
            <a:r>
              <a:rPr lang="en-US" altLang="zh-CN" sz="3200" dirty="0" smtClean="0">
                <a:latin typeface="方正粗宋简体" panose="03000509000000000000" pitchFamily="65" charset="-122"/>
                <a:ea typeface="方正粗宋简体" panose="03000509000000000000" pitchFamily="65" charset="-122"/>
              </a:rPr>
              <a:t>2016</a:t>
            </a:r>
            <a:r>
              <a:rPr lang="zh-CN" altLang="en-US" sz="3200" dirty="0" smtClean="0">
                <a:latin typeface="方正粗宋简体" panose="03000509000000000000" pitchFamily="65" charset="-122"/>
                <a:ea typeface="方正粗宋简体" panose="03000509000000000000" pitchFamily="65" charset="-122"/>
              </a:rPr>
              <a:t>年发布  </a:t>
            </a:r>
            <a:r>
              <a:rPr lang="zh-CN" altLang="en-US" sz="3200" dirty="0" smtClean="0">
                <a:ln w="0"/>
                <a:effectLst>
                  <a:outerShdw blurRad="38100" dist="19050" dir="2700000" algn="tl" rotWithShape="0">
                    <a:schemeClr val="dk1">
                      <a:alpha val="40000"/>
                    </a:schemeClr>
                  </a:outerShdw>
                </a:effectLst>
                <a:latin typeface="方正粗宋简体" panose="03000509000000000000" pitchFamily="65" charset="-122"/>
                <a:ea typeface="方正粗宋简体" panose="03000509000000000000" pitchFamily="65" charset="-122"/>
              </a:rPr>
              <a:t>请</a:t>
            </a:r>
            <a:r>
              <a:rPr lang="zh-CN" altLang="en-US" sz="3200" dirty="0">
                <a:ln w="0"/>
                <a:effectLst>
                  <a:outerShdw blurRad="38100" dist="19050" dir="2700000" algn="tl" rotWithShape="0">
                    <a:schemeClr val="dk1">
                      <a:alpha val="40000"/>
                    </a:schemeClr>
                  </a:outerShdw>
                </a:effectLst>
                <a:latin typeface="方正粗宋简体" panose="03000509000000000000" pitchFamily="65" charset="-122"/>
                <a:ea typeface="方正粗宋简体" panose="03000509000000000000" pitchFamily="65" charset="-122"/>
              </a:rPr>
              <a:t>自行搜索</a:t>
            </a:r>
            <a:r>
              <a:rPr lang="zh-CN" altLang="en-US" sz="3200" dirty="0" smtClean="0">
                <a:ln w="0"/>
                <a:effectLst>
                  <a:outerShdw blurRad="38100" dist="19050" dir="2700000" algn="tl" rotWithShape="0">
                    <a:schemeClr val="dk1">
                      <a:alpha val="40000"/>
                    </a:schemeClr>
                  </a:outerShdw>
                </a:effectLst>
                <a:latin typeface="方正粗宋简体" panose="03000509000000000000" pitchFamily="65" charset="-122"/>
                <a:ea typeface="方正粗宋简体" panose="03000509000000000000" pitchFamily="65" charset="-122"/>
              </a:rPr>
              <a:t>下载</a:t>
            </a:r>
            <a:endParaRPr lang="zh-CN" altLang="en-US" sz="3200" dirty="0">
              <a:latin typeface="方正粗宋简体" panose="03000509000000000000" pitchFamily="65" charset="-122"/>
              <a:ea typeface="方正粗宋简体" panose="03000509000000000000" pitchFamily="65" charset="-122"/>
            </a:endParaRPr>
          </a:p>
        </p:txBody>
      </p:sp>
      <p:grpSp>
        <p:nvGrpSpPr>
          <p:cNvPr id="7" name="组合 6"/>
          <p:cNvGrpSpPr/>
          <p:nvPr/>
        </p:nvGrpSpPr>
        <p:grpSpPr>
          <a:xfrm>
            <a:off x="8148249" y="3838453"/>
            <a:ext cx="3337581" cy="2669131"/>
            <a:chOff x="7315808" y="3856527"/>
            <a:chExt cx="3337581" cy="2669131"/>
          </a:xfrm>
        </p:grpSpPr>
        <p:grpSp>
          <p:nvGrpSpPr>
            <p:cNvPr id="14" name="组合 13"/>
            <p:cNvGrpSpPr/>
            <p:nvPr/>
          </p:nvGrpSpPr>
          <p:grpSpPr>
            <a:xfrm>
              <a:off x="7315808" y="4425364"/>
              <a:ext cx="3337581" cy="2100294"/>
              <a:chOff x="6151597" y="286404"/>
              <a:chExt cx="2748537" cy="3119300"/>
            </a:xfrm>
          </p:grpSpPr>
          <p:pic>
            <p:nvPicPr>
              <p:cNvPr id="12" name="图片 11"/>
              <p:cNvPicPr>
                <a:picLocks noChangeAspect="1"/>
              </p:cNvPicPr>
              <p:nvPr/>
            </p:nvPicPr>
            <p:blipFill rotWithShape="1">
              <a:blip r:embed="rId3" cstate="screen"/>
              <a:srcRect/>
              <a:stretch>
                <a:fillRect/>
              </a:stretch>
            </p:blipFill>
            <p:spPr>
              <a:xfrm>
                <a:off x="6326161" y="2486428"/>
                <a:ext cx="2573973" cy="919276"/>
              </a:xfrm>
              <a:prstGeom prst="rect">
                <a:avLst/>
              </a:prstGeom>
            </p:spPr>
          </p:pic>
          <p:pic>
            <p:nvPicPr>
              <p:cNvPr id="10" name="图片 9"/>
              <p:cNvPicPr>
                <a:picLocks noChangeAspect="1"/>
              </p:cNvPicPr>
              <p:nvPr/>
            </p:nvPicPr>
            <p:blipFill rotWithShape="1">
              <a:blip r:embed="rId4" cstate="screen"/>
              <a:srcRect/>
              <a:stretch>
                <a:fillRect/>
              </a:stretch>
            </p:blipFill>
            <p:spPr>
              <a:xfrm>
                <a:off x="6595466" y="1923678"/>
                <a:ext cx="1860798" cy="656480"/>
              </a:xfrm>
              <a:prstGeom prst="rect">
                <a:avLst/>
              </a:prstGeom>
            </p:spPr>
          </p:pic>
          <p:pic>
            <p:nvPicPr>
              <p:cNvPr id="6" name="图片 5"/>
              <p:cNvPicPr>
                <a:picLocks noChangeAspect="1"/>
              </p:cNvPicPr>
              <p:nvPr/>
            </p:nvPicPr>
            <p:blipFill>
              <a:blip r:embed="rId5"/>
              <a:stretch>
                <a:fillRect/>
              </a:stretch>
            </p:blipFill>
            <p:spPr>
              <a:xfrm>
                <a:off x="6151597" y="286404"/>
                <a:ext cx="2748537" cy="635275"/>
              </a:xfrm>
              <a:prstGeom prst="rect">
                <a:avLst/>
              </a:prstGeom>
            </p:spPr>
          </p:pic>
          <p:pic>
            <p:nvPicPr>
              <p:cNvPr id="8" name="图片 7"/>
              <p:cNvPicPr>
                <a:picLocks noChangeAspect="1"/>
              </p:cNvPicPr>
              <p:nvPr/>
            </p:nvPicPr>
            <p:blipFill rotWithShape="1">
              <a:blip r:embed="rId6" cstate="screen"/>
              <a:srcRect/>
              <a:stretch>
                <a:fillRect/>
              </a:stretch>
            </p:blipFill>
            <p:spPr>
              <a:xfrm>
                <a:off x="6661769" y="861010"/>
                <a:ext cx="1728192" cy="685800"/>
              </a:xfrm>
              <a:prstGeom prst="rect">
                <a:avLst/>
              </a:prstGeom>
            </p:spPr>
          </p:pic>
          <p:pic>
            <p:nvPicPr>
              <p:cNvPr id="9" name="图片 8"/>
              <p:cNvPicPr>
                <a:picLocks noChangeAspect="1"/>
              </p:cNvPicPr>
              <p:nvPr/>
            </p:nvPicPr>
            <p:blipFill rotWithShape="1">
              <a:blip r:embed="rId7" cstate="screen"/>
              <a:srcRect/>
              <a:stretch>
                <a:fillRect/>
              </a:stretch>
            </p:blipFill>
            <p:spPr>
              <a:xfrm>
                <a:off x="6227613" y="1486141"/>
                <a:ext cx="2596505" cy="498206"/>
              </a:xfrm>
              <a:prstGeom prst="rect">
                <a:avLst/>
              </a:prstGeom>
            </p:spPr>
          </p:pic>
          <p:sp>
            <p:nvSpPr>
              <p:cNvPr id="13" name="文本框 12"/>
              <p:cNvSpPr txBox="1"/>
              <p:nvPr/>
            </p:nvSpPr>
            <p:spPr>
              <a:xfrm>
                <a:off x="6977352" y="2679030"/>
                <a:ext cx="996933" cy="594233"/>
              </a:xfrm>
              <a:prstGeom prst="rect">
                <a:avLst/>
              </a:prstGeom>
              <a:noFill/>
            </p:spPr>
            <p:txBody>
              <a:bodyPr wrap="none" rtlCol="0">
                <a:spAutoFit/>
              </a:bodyPr>
              <a:lstStyle/>
              <a:p>
                <a:r>
                  <a:rPr lang="zh-CN" altLang="en-US" sz="2000" b="1" dirty="0">
                    <a:solidFill>
                      <a:srgbClr val="C00000"/>
                    </a:solidFill>
                    <a:latin typeface="幼圆" panose="02010509060101010101" pitchFamily="49" charset="-122"/>
                    <a:ea typeface="幼圆" panose="02010509060101010101" pitchFamily="49" charset="-122"/>
                  </a:rPr>
                  <a:t>大系统观</a:t>
                </a:r>
              </a:p>
            </p:txBody>
          </p:sp>
        </p:grpSp>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9616" y="3856527"/>
              <a:ext cx="1649961" cy="539096"/>
            </a:xfrm>
            <a:prstGeom prst="rect">
              <a:avLst/>
            </a:prstGeom>
          </p:spPr>
        </p:pic>
      </p:grpSp>
      <p:pic>
        <p:nvPicPr>
          <p:cNvPr id="2" name="图片 1"/>
          <p:cNvPicPr>
            <a:picLocks noChangeAspect="1"/>
          </p:cNvPicPr>
          <p:nvPr/>
        </p:nvPicPr>
        <p:blipFill>
          <a:blip r:embed="rId9"/>
          <a:stretch>
            <a:fillRect/>
          </a:stretch>
        </p:blipFill>
        <p:spPr>
          <a:xfrm>
            <a:off x="5779525" y="1215033"/>
            <a:ext cx="5862140" cy="2623420"/>
          </a:xfrm>
          <a:prstGeom prst="rect">
            <a:avLst/>
          </a:prstGeom>
        </p:spPr>
      </p:pic>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55764" y="1122699"/>
            <a:ext cx="1330066" cy="665033"/>
          </a:xfrm>
          <a:prstGeom prst="rect">
            <a:avLst/>
          </a:prstGeom>
        </p:spPr>
      </p:pic>
      <p:grpSp>
        <p:nvGrpSpPr>
          <p:cNvPr id="17" name="组合 16"/>
          <p:cNvGrpSpPr/>
          <p:nvPr/>
        </p:nvGrpSpPr>
        <p:grpSpPr>
          <a:xfrm>
            <a:off x="5836250" y="3799454"/>
            <a:ext cx="2360464" cy="2831292"/>
            <a:chOff x="9298606" y="3429000"/>
            <a:chExt cx="2846352" cy="3414097"/>
          </a:xfrm>
        </p:grpSpPr>
        <p:sp>
          <p:nvSpPr>
            <p:cNvPr id="18" name="文本框 17"/>
            <p:cNvSpPr txBox="1"/>
            <p:nvPr/>
          </p:nvSpPr>
          <p:spPr>
            <a:xfrm>
              <a:off x="9298606" y="6471966"/>
              <a:ext cx="2846352" cy="371131"/>
            </a:xfrm>
            <a:prstGeom prst="rect">
              <a:avLst/>
            </a:prstGeom>
            <a:noFill/>
          </p:spPr>
          <p:txBody>
            <a:bodyPr wrap="square" rtlCol="0">
              <a:spAutoFit/>
            </a:bodyPr>
            <a:lstStyle/>
            <a:p>
              <a:pPr algn="ctr"/>
              <a:r>
                <a:rPr lang="en-US" altLang="zh-CN" sz="1400" b="1" dirty="0" smtClean="0">
                  <a:latin typeface="微软雅黑" panose="020B0503020204020204" pitchFamily="34" charset="-122"/>
                  <a:ea typeface="微软雅黑" panose="020B0503020204020204" pitchFamily="34" charset="-122"/>
                  <a:hlinkClick r:id="rId11"/>
                </a:rPr>
                <a:t>www.holomind.com.cn</a:t>
              </a:r>
              <a:endParaRPr lang="zh-CN" altLang="en-US" sz="1400" b="1"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53166" y="3429000"/>
              <a:ext cx="2737233" cy="3093073"/>
            </a:xfrm>
            <a:prstGeom prst="rect">
              <a:avLst/>
            </a:prstGeom>
          </p:spPr>
        </p:pic>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4025"/>
            <a:ext cx="12192000" cy="59499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4171" y="189556"/>
            <a:ext cx="926204" cy="342371"/>
          </a:xfrm>
          <a:prstGeom prst="rect">
            <a:avLst/>
          </a:prstGeom>
        </p:spPr>
      </p:pic>
      <p:grpSp>
        <p:nvGrpSpPr>
          <p:cNvPr id="9" name="组合 8"/>
          <p:cNvGrpSpPr/>
          <p:nvPr/>
        </p:nvGrpSpPr>
        <p:grpSpPr>
          <a:xfrm>
            <a:off x="9298606" y="3429000"/>
            <a:ext cx="2846352" cy="3412298"/>
            <a:chOff x="9298606" y="3429000"/>
            <a:chExt cx="2846352" cy="3412298"/>
          </a:xfrm>
        </p:grpSpPr>
        <p:sp>
          <p:nvSpPr>
            <p:cNvPr id="10" name="文本框 9"/>
            <p:cNvSpPr txBox="1"/>
            <p:nvPr/>
          </p:nvSpPr>
          <p:spPr>
            <a:xfrm>
              <a:off x="9298606" y="6471966"/>
              <a:ext cx="2846352"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hlinkClick r:id="rId3"/>
                </a:rPr>
                <a:t>www.holomind.com.cn</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166" y="3429000"/>
              <a:ext cx="2737233" cy="3093073"/>
            </a:xfrm>
            <a:prstGeom prst="rect">
              <a:avLst/>
            </a:prstGeom>
          </p:spPr>
        </p:pic>
      </p:gr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5734" y="213146"/>
            <a:ext cx="478939" cy="339340"/>
          </a:xfrm>
          <a:prstGeom prst="rect">
            <a:avLst/>
          </a:prstGeom>
          <a:noFill/>
          <a:ln>
            <a:noFill/>
          </a:ln>
        </p:spPr>
      </p:pic>
      <p:sp>
        <p:nvSpPr>
          <p:cNvPr id="4" name="文本框 3"/>
          <p:cNvSpPr txBox="1"/>
          <p:nvPr/>
        </p:nvSpPr>
        <p:spPr>
          <a:xfrm>
            <a:off x="3426038" y="1835541"/>
            <a:ext cx="5339923" cy="1754326"/>
          </a:xfrm>
          <a:prstGeom prst="rect">
            <a:avLst/>
          </a:prstGeom>
          <a:noFill/>
        </p:spPr>
        <p:txBody>
          <a:bodyPr wrap="none" rtlCol="0">
            <a:spAutoFit/>
          </a:bodyPr>
          <a:lstStyle/>
          <a:p>
            <a:pPr algn="ctr"/>
            <a:r>
              <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[2]</a:t>
            </a:r>
          </a:p>
          <a:p>
            <a:pPr algn="ctr"/>
            <a:r>
              <a:rPr lang="en-US" altLang="zh-CN"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AI</a:t>
            </a: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时代的企业数智化</a:t>
            </a: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建设</a:t>
            </a:r>
            <a:endPar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endParaRPr>
          </a:p>
          <a:p>
            <a:pPr algn="ct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需要</a:t>
            </a: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大系统观</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p:cNvSpPr txBox="1"/>
          <p:nvPr/>
        </p:nvSpPr>
        <p:spPr>
          <a:xfrm>
            <a:off x="926849" y="521271"/>
            <a:ext cx="3615092" cy="1231106"/>
          </a:xfrm>
          <a:prstGeom prst="rect">
            <a:avLst/>
          </a:prstGeom>
          <a:noFill/>
        </p:spPr>
        <p:txBody>
          <a:bodyPr wrap="none" rtlCol="0">
            <a:spAutoFit/>
          </a:bodyPr>
          <a:lstStyle/>
          <a:p>
            <a:pPr algn="ctr"/>
            <a:r>
              <a:rPr lang="zh-CN" altLang="en-US" sz="5400" dirty="0" smtClean="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忒修斯之船</a:t>
            </a:r>
            <a:endParaRPr lang="en-US" altLang="zh-CN" sz="5400" dirty="0" smtClean="0">
              <a:effectLst>
                <a:outerShdw blurRad="38100" dist="38100" dir="2700000" algn="tl">
                  <a:srgbClr val="000000">
                    <a:alpha val="43137"/>
                  </a:srgbClr>
                </a:outerShdw>
              </a:effectLst>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algn="ctr"/>
            <a:r>
              <a:rPr lang="en-US" altLang="zh-CN" sz="2000" b="1" i="0" dirty="0" smtClean="0">
                <a:solidFill>
                  <a:srgbClr val="333333"/>
                </a:solidFill>
                <a:latin typeface="微软雅黑" panose="020B0503020204020204" pitchFamily="34" charset="-122"/>
                <a:ea typeface="方正粗宋简体" panose="03000509000000000000" pitchFamily="65" charset="-122"/>
              </a:rPr>
              <a:t>The Ship of Theseus</a:t>
            </a:r>
            <a:endParaRPr lang="zh-CN" altLang="en-US" sz="2000" b="1" dirty="0">
              <a:latin typeface="方正粗宋简体" panose="03000509000000000000" pitchFamily="65" charset="-122"/>
              <a:ea typeface="方正粗宋简体" panose="03000509000000000000" pitchFamily="65" charset="-122"/>
              <a:cs typeface="阿里巴巴普惠体 Heavy" panose="00020600040101010101" pitchFamily="18" charset="-122"/>
            </a:endParaRPr>
          </a:p>
        </p:txBody>
      </p:sp>
      <p:grpSp>
        <p:nvGrpSpPr>
          <p:cNvPr id="57" name="组合 56"/>
          <p:cNvGrpSpPr/>
          <p:nvPr/>
        </p:nvGrpSpPr>
        <p:grpSpPr>
          <a:xfrm>
            <a:off x="6299233" y="1084546"/>
            <a:ext cx="5178366" cy="2343046"/>
            <a:chOff x="-2318665" y="1224753"/>
            <a:chExt cx="5178366" cy="2343046"/>
          </a:xfrm>
        </p:grpSpPr>
        <p:sp>
          <p:nvSpPr>
            <p:cNvPr id="3" name="矩形 2"/>
            <p:cNvSpPr/>
            <p:nvPr/>
          </p:nvSpPr>
          <p:spPr>
            <a:xfrm>
              <a:off x="-2318665" y="1365225"/>
              <a:ext cx="3184144" cy="2062103"/>
            </a:xfrm>
            <a:prstGeom prst="rect">
              <a:avLst/>
            </a:prstGeom>
          </p:spPr>
          <p:txBody>
            <a:bodyPr wrap="square">
              <a:spAutoFit/>
            </a:bodyPr>
            <a:lstStyle/>
            <a:p>
              <a:pPr algn="just"/>
              <a:r>
                <a:rPr lang="zh-CN" altLang="en-US" sz="3200" b="0" i="0" u="none" strike="noStrike" dirty="0" smtClean="0">
                  <a:solidFill>
                    <a:srgbClr val="136EC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普鲁塔克，</a:t>
              </a:r>
              <a:r>
                <a:rPr lang="zh-CN" altLang="en-US" sz="3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罗马帝国时代的</a:t>
              </a:r>
              <a:r>
                <a:rPr lang="zh-CN" altLang="en-US" sz="32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希腊哲学家提出的</a:t>
              </a:r>
              <a:r>
                <a:rPr lang="zh-CN" altLang="en-US" sz="3200" b="0" i="0" u="none" strike="noStrike" dirty="0" smtClean="0">
                  <a:solidFill>
                    <a:srgbClr val="136EC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思想实验</a:t>
              </a:r>
              <a:endParaRPr lang="zh-CN" altLang="en-US" sz="3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791" y="1224753"/>
              <a:ext cx="1783910" cy="2343046"/>
            </a:xfrm>
            <a:prstGeom prst="ellipse">
              <a:avLst/>
            </a:prstGeom>
            <a:ln w="63500" cap="rnd">
              <a:solidFill>
                <a:schemeClr val="bg2">
                  <a:lumMod val="90000"/>
                </a:schemeClr>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grpSp>
      <p:sp>
        <p:nvSpPr>
          <p:cNvPr id="12" name="文本框 11"/>
          <p:cNvSpPr txBox="1"/>
          <p:nvPr/>
        </p:nvSpPr>
        <p:spPr>
          <a:xfrm>
            <a:off x="6299233" y="3985091"/>
            <a:ext cx="5060357" cy="1815882"/>
          </a:xfrm>
          <a:prstGeom prst="rect">
            <a:avLst/>
          </a:prstGeom>
          <a:noFill/>
        </p:spPr>
        <p:txBody>
          <a:bodyPr wrap="square" rtlCol="0">
            <a:spAutoFit/>
          </a:bodyPr>
          <a:lstStyle/>
          <a:p>
            <a:pPr indent="539750" algn="just"/>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在</a:t>
            </a:r>
            <a:r>
              <a:rPr lang="zh-CN" altLang="en-US" sz="28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一个持续的时间段，逐渐更换船的部件，直到有一天，所有的部件都换过了，那么这艘船还是不是原来那艘船？</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11" name="组合 10"/>
          <p:cNvGrpSpPr/>
          <p:nvPr/>
        </p:nvGrpSpPr>
        <p:grpSpPr>
          <a:xfrm>
            <a:off x="1045721" y="1787715"/>
            <a:ext cx="4769863" cy="4412543"/>
            <a:chOff x="1045721" y="1787715"/>
            <a:chExt cx="4769863" cy="4412543"/>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721" y="2033302"/>
              <a:ext cx="4769863" cy="4166956"/>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图片 9"/>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6267"/>
            <a:stretch>
              <a:fillRect/>
            </a:stretch>
          </p:blipFill>
          <p:spPr>
            <a:xfrm rot="1602858" flipH="1">
              <a:off x="1921672" y="1787715"/>
              <a:ext cx="497522" cy="466344"/>
            </a:xfrm>
            <a:prstGeom prst="rect">
              <a:avLst/>
            </a:prstGeom>
          </p:spPr>
        </p:pic>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91185" y="428625"/>
            <a:ext cx="10591165" cy="52197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决策层是数智化建设的系统吸引子，承载着系统的使命</a:t>
            </a:r>
            <a:endParaRPr lang="en-US" altLang="zh-CN"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6096000" y="1291654"/>
            <a:ext cx="0" cy="44796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323950" y="1070013"/>
            <a:ext cx="2833394"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把握系统序参量</a:t>
            </a:r>
          </a:p>
        </p:txBody>
      </p:sp>
      <p:sp>
        <p:nvSpPr>
          <p:cNvPr id="23" name="矩形 22"/>
          <p:cNvSpPr/>
          <p:nvPr/>
        </p:nvSpPr>
        <p:spPr>
          <a:xfrm>
            <a:off x="6344372" y="1593233"/>
            <a:ext cx="5169780" cy="830997"/>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系统的</a:t>
            </a:r>
            <a:r>
              <a:rPr lang="zh-CN" altLang="en-US" sz="2400" b="1" dirty="0">
                <a:solidFill>
                  <a:prstClr val="black"/>
                </a:solidFill>
                <a:latin typeface="微软雅黑" panose="020B0503020204020204" pitchFamily="34" charset="-122"/>
                <a:ea typeface="微软雅黑" panose="020B0503020204020204" pitchFamily="34" charset="-122"/>
              </a:rPr>
              <a:t>序参量：</a:t>
            </a:r>
            <a:r>
              <a:rPr lang="zh-CN" altLang="en-US" sz="2400" dirty="0">
                <a:solidFill>
                  <a:prstClr val="black"/>
                </a:solidFill>
                <a:latin typeface="微软雅黑" panose="020B0503020204020204" pitchFamily="34" charset="-122"/>
                <a:ea typeface="微软雅黑" panose="020B0503020204020204" pitchFamily="34" charset="-122"/>
              </a:rPr>
              <a:t>决定系统性质、主宰系统演化的内部关键参数（</a:t>
            </a:r>
            <a:r>
              <a:rPr lang="zh-CN" altLang="en-US" sz="2400" b="1" dirty="0">
                <a:solidFill>
                  <a:prstClr val="black"/>
                </a:solidFill>
                <a:latin typeface="微软雅黑" panose="020B0503020204020204" pitchFamily="34" charset="-122"/>
                <a:ea typeface="微软雅黑" panose="020B0503020204020204" pitchFamily="34" charset="-122"/>
              </a:rPr>
              <a:t>内因</a:t>
            </a:r>
            <a:r>
              <a:rPr lang="zh-CN" altLang="en-US" sz="2400" dirty="0">
                <a:solidFill>
                  <a:prstClr val="black"/>
                </a:solidFill>
                <a:latin typeface="微软雅黑" panose="020B0503020204020204" pitchFamily="34" charset="-122"/>
                <a:ea typeface="微软雅黑" panose="020B0503020204020204" pitchFamily="34" charset="-122"/>
              </a:rPr>
              <a:t>）。</a:t>
            </a:r>
          </a:p>
        </p:txBody>
      </p:sp>
      <p:grpSp>
        <p:nvGrpSpPr>
          <p:cNvPr id="25" name="组合 24"/>
          <p:cNvGrpSpPr/>
          <p:nvPr/>
        </p:nvGrpSpPr>
        <p:grpSpPr>
          <a:xfrm>
            <a:off x="6568797" y="2326884"/>
            <a:ext cx="4712175" cy="1212187"/>
            <a:chOff x="6568797" y="2288821"/>
            <a:chExt cx="4712175" cy="1212187"/>
          </a:xfrm>
        </p:grpSpPr>
        <p:grpSp>
          <p:nvGrpSpPr>
            <p:cNvPr id="18" name="组合 17"/>
            <p:cNvGrpSpPr/>
            <p:nvPr/>
          </p:nvGrpSpPr>
          <p:grpSpPr>
            <a:xfrm>
              <a:off x="6568797" y="2526908"/>
              <a:ext cx="4712175" cy="974100"/>
              <a:chOff x="2936835" y="1539070"/>
              <a:chExt cx="4712175" cy="974100"/>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6835" y="1539070"/>
                <a:ext cx="4712175" cy="974100"/>
              </a:xfrm>
              <a:prstGeom prst="rect">
                <a:avLst/>
              </a:prstGeom>
            </p:spPr>
          </p:pic>
          <p:sp>
            <p:nvSpPr>
              <p:cNvPr id="21" name="右大括号 20"/>
              <p:cNvSpPr/>
              <p:nvPr/>
            </p:nvSpPr>
            <p:spPr>
              <a:xfrm rot="16200000">
                <a:off x="5471202" y="726806"/>
                <a:ext cx="234317" cy="1999729"/>
              </a:xfrm>
              <a:prstGeom prst="rightBrace">
                <a:avLst>
                  <a:gd name="adj1" fmla="val 85982"/>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sp>
          <p:nvSpPr>
            <p:cNvPr id="24" name="文本框 23"/>
            <p:cNvSpPr txBox="1"/>
            <p:nvPr/>
          </p:nvSpPr>
          <p:spPr>
            <a:xfrm>
              <a:off x="8899320" y="2288821"/>
              <a:ext cx="646331"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序参量</a:t>
              </a:r>
            </a:p>
          </p:txBody>
        </p:sp>
      </p:grpSp>
      <p:grpSp>
        <p:nvGrpSpPr>
          <p:cNvPr id="31" name="组合 30"/>
          <p:cNvGrpSpPr/>
          <p:nvPr/>
        </p:nvGrpSpPr>
        <p:grpSpPr>
          <a:xfrm>
            <a:off x="6414236" y="3251039"/>
            <a:ext cx="4627863" cy="1632434"/>
            <a:chOff x="6414236" y="3380742"/>
            <a:chExt cx="4627863" cy="1632434"/>
          </a:xfrm>
        </p:grpSpPr>
        <p:sp>
          <p:nvSpPr>
            <p:cNvPr id="30" name="矩形 29"/>
            <p:cNvSpPr/>
            <p:nvPr/>
          </p:nvSpPr>
          <p:spPr>
            <a:xfrm>
              <a:off x="6568797" y="3819194"/>
              <a:ext cx="3343627" cy="1193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26" name="文本框 25"/>
            <p:cNvSpPr txBox="1"/>
            <p:nvPr/>
          </p:nvSpPr>
          <p:spPr>
            <a:xfrm>
              <a:off x="6414236" y="3380742"/>
              <a:ext cx="3570208"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油田数</a:t>
              </a:r>
              <a:r>
                <a:rPr lang="zh-CN" altLang="en-US" sz="2400" b="1" dirty="0">
                  <a:latin typeface="微软雅黑" panose="020B0503020204020204" pitchFamily="34" charset="-122"/>
                  <a:ea typeface="微软雅黑" panose="020B0503020204020204" pitchFamily="34" charset="-122"/>
                </a:rPr>
                <a:t>智化建设的序参量</a:t>
              </a:r>
              <a:endParaRPr lang="en-US" altLang="zh-CN" sz="240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646981" y="3917724"/>
              <a:ext cx="1499128" cy="1015663"/>
            </a:xfrm>
            <a:prstGeom prst="rect">
              <a:avLst/>
            </a:prstGeom>
            <a:noFill/>
          </p:spPr>
          <p:txBody>
            <a:bodyPr wrap="none" rtlCol="0">
              <a:spAutoFit/>
            </a:bodyPr>
            <a:lstStyle/>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使命任务</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建设</a:t>
              </a:r>
              <a:r>
                <a:rPr lang="zh-CN" altLang="en-US" sz="2000" dirty="0" smtClean="0">
                  <a:latin typeface="微软雅黑" panose="020B0503020204020204" pitchFamily="34" charset="-122"/>
                  <a:ea typeface="微软雅黑" panose="020B0503020204020204" pitchFamily="34" charset="-122"/>
                </a:rPr>
                <a:t>模式</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新</a:t>
              </a:r>
              <a:r>
                <a:rPr lang="zh-CN" altLang="en-US" sz="2000" dirty="0" smtClean="0">
                  <a:latin typeface="微软雅黑" panose="020B0503020204020204" pitchFamily="34" charset="-122"/>
                  <a:ea typeface="微软雅黑" panose="020B0503020204020204" pitchFamily="34" charset="-122"/>
                </a:rPr>
                <a:t>质要素</a:t>
              </a:r>
              <a:endParaRPr lang="en-US" altLang="zh-CN" sz="2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10344472" y="4062242"/>
              <a:ext cx="697627" cy="707886"/>
            </a:xfrm>
            <a:prstGeom prst="rect">
              <a:avLst/>
            </a:prstGeom>
            <a:noFill/>
            <a:ln w="3175">
              <a:solidFill>
                <a:srgbClr val="C00000"/>
              </a:solidFill>
            </a:ln>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a:t>
              </a:r>
              <a:r>
                <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br>
                <a:rPr lang="en-US" altLang="zh-CN"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矛盾</a:t>
              </a:r>
            </a:p>
          </p:txBody>
        </p:sp>
        <p:sp>
          <p:nvSpPr>
            <p:cNvPr id="29" name="文本框 28"/>
            <p:cNvSpPr txBox="1"/>
            <p:nvPr/>
          </p:nvSpPr>
          <p:spPr>
            <a:xfrm>
              <a:off x="8303456" y="3917724"/>
              <a:ext cx="1499128" cy="1015663"/>
            </a:xfrm>
            <a:prstGeom prst="rect">
              <a:avLst/>
            </a:prstGeom>
            <a:noFill/>
          </p:spPr>
          <p:txBody>
            <a:bodyPr wrap="none" rtlCol="0">
              <a:spAutoFit/>
            </a:bodyPr>
            <a:lstStyle/>
            <a:p>
              <a:pPr marL="285750" indent="-285750">
                <a:buFont typeface="Wingdings" panose="05000000000000000000" pitchFamily="2" charset="2"/>
                <a:buChar char="p"/>
              </a:pPr>
              <a:r>
                <a:rPr lang="zh-CN" altLang="en-US" sz="2000" dirty="0" smtClean="0">
                  <a:latin typeface="微软雅黑" panose="020B0503020204020204" pitchFamily="34" charset="-122"/>
                  <a:ea typeface="微软雅黑" panose="020B0503020204020204" pitchFamily="34" charset="-122"/>
                </a:rPr>
                <a:t>核心业务</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smtClean="0">
                  <a:latin typeface="微软雅黑" panose="020B0503020204020204" pitchFamily="34" charset="-122"/>
                  <a:ea typeface="微软雅黑" panose="020B0503020204020204" pitchFamily="34" charset="-122"/>
                </a:rPr>
                <a:t>技术路线</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smtClean="0">
                  <a:latin typeface="微软雅黑" panose="020B0503020204020204" pitchFamily="34" charset="-122"/>
                  <a:ea typeface="微软雅黑" panose="020B0503020204020204" pitchFamily="34" charset="-122"/>
                </a:rPr>
                <a:t>建设资源</a:t>
              </a:r>
              <a:endParaRPr lang="zh-CN" altLang="en-US" sz="2000" dirty="0">
                <a:latin typeface="微软雅黑" panose="020B0503020204020204" pitchFamily="34" charset="-122"/>
                <a:ea typeface="微软雅黑" panose="020B0503020204020204" pitchFamily="34" charset="-122"/>
              </a:endParaRPr>
            </a:p>
          </p:txBody>
        </p:sp>
      </p:grpSp>
      <p:sp>
        <p:nvSpPr>
          <p:cNvPr id="33" name="文本框 32"/>
          <p:cNvSpPr txBox="1"/>
          <p:nvPr/>
        </p:nvSpPr>
        <p:spPr>
          <a:xfrm>
            <a:off x="6493833" y="4835215"/>
            <a:ext cx="4493538" cy="461665"/>
          </a:xfrm>
          <a:prstGeom prst="rect">
            <a:avLst/>
          </a:prstGeom>
          <a:noFill/>
        </p:spPr>
        <p:txBody>
          <a:bodyPr wrap="none" rtlCol="0">
            <a:spAutoFit/>
          </a:bodyPr>
          <a:lstStyle/>
          <a:p>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当前，建设方向和模式</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最紧要！</a:t>
            </a:r>
          </a:p>
        </p:txBody>
      </p:sp>
      <p:sp>
        <p:nvSpPr>
          <p:cNvPr id="34" name="文本框 33"/>
          <p:cNvSpPr txBox="1"/>
          <p:nvPr/>
        </p:nvSpPr>
        <p:spPr>
          <a:xfrm>
            <a:off x="7320136" y="5225502"/>
            <a:ext cx="3416320" cy="954107"/>
          </a:xfrm>
          <a:prstGeom prst="rect">
            <a:avLst/>
          </a:prstGeom>
          <a:noFill/>
        </p:spPr>
        <p:txBody>
          <a:bodyPr wrap="none" rtlCol="0">
            <a:spAutoFit/>
          </a:bodyPr>
          <a:lstStyle/>
          <a:p>
            <a:pPr algn="just"/>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没效益，坚决不建！</a:t>
            </a:r>
            <a:endParaRPr lang="en-US" altLang="zh-CN"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没啥用，坚决不建！</a:t>
            </a: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1760" y="4640425"/>
            <a:ext cx="3272612" cy="1729853"/>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748" y="4640425"/>
            <a:ext cx="2422529" cy="1630362"/>
          </a:xfrm>
          <a:prstGeom prst="rect">
            <a:avLst/>
          </a:prstGeom>
        </p:spPr>
      </p:pic>
      <p:sp>
        <p:nvSpPr>
          <p:cNvPr id="6" name="矩形 5"/>
          <p:cNvSpPr/>
          <p:nvPr/>
        </p:nvSpPr>
        <p:spPr>
          <a:xfrm>
            <a:off x="591263" y="1102166"/>
            <a:ext cx="5169780" cy="3046988"/>
          </a:xfrm>
          <a:prstGeom prst="rect">
            <a:avLst/>
          </a:prstGeom>
        </p:spPr>
        <p:txBody>
          <a:bodyPr wrap="square">
            <a:spAutoFit/>
          </a:bodyPr>
          <a:lstStyle/>
          <a:p>
            <a:pPr algn="just"/>
            <a:r>
              <a:rPr lang="zh-CN" altLang="en-US" sz="2400" b="1" dirty="0" smtClean="0">
                <a:latin typeface="微软雅黑" panose="020B0503020204020204" pitchFamily="34" charset="-122"/>
                <a:ea typeface="微软雅黑" panose="020B0503020204020204" pitchFamily="34" charset="-122"/>
              </a:rPr>
              <a:t>数智油田建设必须紧紧围绕企业的</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使命任务</a:t>
            </a:r>
            <a:r>
              <a:rPr lang="zh-CN" altLang="en-US" sz="2400" b="1" dirty="0" smtClean="0">
                <a:latin typeface="微软雅黑" panose="020B0503020204020204" pitchFamily="34" charset="-122"/>
                <a:ea typeface="微软雅黑" panose="020B0503020204020204" pitchFamily="34" charset="-122"/>
              </a:rPr>
              <a:t>和</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业务</a:t>
            </a:r>
            <a:r>
              <a:rPr lang="zh-CN" altLang="en-US" sz="2400" b="1" dirty="0" smtClean="0">
                <a:latin typeface="微软雅黑" panose="020B0503020204020204" pitchFamily="34" charset="-122"/>
                <a:ea typeface="微软雅黑" panose="020B0503020204020204" pitchFamily="34" charset="-122"/>
              </a:rPr>
              <a:t>，把握住企业数智化转型发展的脉搏，</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从服务到引领</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algn="just"/>
            <a:r>
              <a:rPr lang="zh-CN" altLang="en-US" sz="2400" b="1" dirty="0" smtClean="0">
                <a:latin typeface="微软雅黑" panose="020B0503020204020204" pitchFamily="34" charset="-122"/>
                <a:ea typeface="微软雅黑" panose="020B0503020204020204" pitchFamily="34" charset="-122"/>
              </a:rPr>
              <a:t>继承</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创新</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发展</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再造，都不能抛弃这个核心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吸引子：</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初心</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使命</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algn="just"/>
            <a:r>
              <a:rPr lang="zh-CN" altLang="en-US" sz="2400" b="1" dirty="0">
                <a:latin typeface="微软雅黑" panose="020B0503020204020204" pitchFamily="34" charset="-122"/>
                <a:ea typeface="微软雅黑" panose="020B0503020204020204" pitchFamily="34" charset="-122"/>
              </a:rPr>
              <a:t>忒修</a:t>
            </a:r>
            <a:r>
              <a:rPr lang="zh-CN" altLang="en-US" sz="2400" b="1" dirty="0" smtClean="0">
                <a:latin typeface="微软雅黑" panose="020B0503020204020204" pitchFamily="34" charset="-122"/>
                <a:ea typeface="微软雅黑" panose="020B0503020204020204" pitchFamily="34" charset="-122"/>
              </a:rPr>
              <a:t>斯之船，不论如何升级改造，都必须始终保持它是忒修斯之船。</a:t>
            </a:r>
            <a:endParaRPr lang="en-US" altLang="zh-CN" sz="2400" b="1" dirty="0">
              <a:latin typeface="微软雅黑" panose="020B0503020204020204" pitchFamily="34" charset="-122"/>
              <a:ea typeface="微软雅黑" panose="020B0503020204020204" pitchFamily="34" charset="-122"/>
            </a:endParaRPr>
          </a:p>
          <a:p>
            <a:pPr algn="just"/>
            <a:endParaRPr lang="en-US" altLang="zh-CN" sz="2400" b="1" dirty="0">
              <a:latin typeface="微软雅黑" panose="020B0503020204020204" pitchFamily="34" charset="-122"/>
              <a:ea typeface="微软雅黑" panose="020B0503020204020204" pitchFamily="34" charset="-122"/>
            </a:endParaRPr>
          </a:p>
        </p:txBody>
      </p:sp>
      <p:sp>
        <p:nvSpPr>
          <p:cNvPr id="11" name="矩形 10"/>
          <p:cNvSpPr/>
          <p:nvPr/>
        </p:nvSpPr>
        <p:spPr>
          <a:xfrm>
            <a:off x="639607" y="3964488"/>
            <a:ext cx="5109091" cy="461665"/>
          </a:xfrm>
          <a:prstGeom prst="rect">
            <a:avLst/>
          </a:prstGeom>
          <a:solidFill>
            <a:srgbClr val="FF0000"/>
          </a:solidFill>
        </p:spPr>
        <p:txBody>
          <a:bodyPr wrap="none">
            <a:spAutoFit/>
          </a:bodyPr>
          <a:lstStyle/>
          <a:p>
            <a:r>
              <a:rPr lang="zh-CN" altLang="en-US" sz="2400" b="1"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数智油田的使命：保障国家能源安全</a:t>
            </a:r>
            <a:endParaRPr lang="en-US" altLang="zh-CN"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右箭头 13"/>
          <p:cNvSpPr/>
          <p:nvPr/>
        </p:nvSpPr>
        <p:spPr>
          <a:xfrm>
            <a:off x="3006452" y="5066047"/>
            <a:ext cx="572458" cy="555824"/>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8188" y="1136028"/>
            <a:ext cx="5385804" cy="1200329"/>
          </a:xfrm>
          <a:prstGeom prst="rect">
            <a:avLst/>
          </a:prstGeom>
        </p:spPr>
        <p:txBody>
          <a:bodyPr wrap="square">
            <a:spAutoFit/>
          </a:bodyPr>
          <a:lstStyle/>
          <a:p>
            <a:pPr algn="just"/>
            <a:r>
              <a:rPr lang="zh-CN" altLang="en-US" sz="2400" b="1" dirty="0">
                <a:solidFill>
                  <a:prstClr val="black"/>
                </a:solidFill>
                <a:latin typeface="微软雅黑" panose="020B0503020204020204" pitchFamily="34" charset="-122"/>
                <a:ea typeface="微软雅黑" panose="020B0503020204020204" pitchFamily="34" charset="-122"/>
              </a:rPr>
              <a:t>全息：</a:t>
            </a:r>
            <a:r>
              <a:rPr lang="zh-CN" altLang="en-US" sz="2400" dirty="0">
                <a:solidFill>
                  <a:prstClr val="black"/>
                </a:solidFill>
                <a:latin typeface="微软雅黑" panose="020B0503020204020204" pitchFamily="34" charset="-122"/>
                <a:ea typeface="微软雅黑" panose="020B0503020204020204" pitchFamily="34" charset="-122"/>
              </a:rPr>
              <a:t>系统的结构性信息</a:t>
            </a:r>
            <a:r>
              <a:rPr lang="zh-CN" altLang="en-US"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全局信息</a:t>
            </a:r>
            <a:r>
              <a:rPr lang="zh-CN" altLang="en-US" sz="2400" dirty="0">
                <a:solidFill>
                  <a:prstClr val="black"/>
                </a:solidFill>
                <a:latin typeface="微软雅黑" panose="020B0503020204020204" pitchFamily="34" charset="-122"/>
                <a:ea typeface="微软雅黑" panose="020B0503020204020204" pitchFamily="34" charset="-122"/>
              </a:rPr>
              <a:t>，表征系统的本质，是现象背后的规律，是</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决策的真正依据</a:t>
            </a:r>
            <a:r>
              <a:rPr lang="zh-CN" altLang="en-US" sz="2400" dirty="0">
                <a:solidFill>
                  <a:prstClr val="black"/>
                </a:solidFill>
                <a:latin typeface="微软雅黑" panose="020B0503020204020204" pitchFamily="34" charset="-122"/>
                <a:ea typeface="微软雅黑" panose="020B0503020204020204" pitchFamily="34" charset="-122"/>
              </a:rPr>
              <a:t>。</a:t>
            </a:r>
          </a:p>
        </p:txBody>
      </p:sp>
      <p:cxnSp>
        <p:nvCxnSpPr>
          <p:cNvPr id="15" name="直接连接符 14"/>
          <p:cNvCxnSpPr/>
          <p:nvPr/>
        </p:nvCxnSpPr>
        <p:spPr>
          <a:xfrm>
            <a:off x="6096000" y="1181583"/>
            <a:ext cx="0" cy="5127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323949" y="959942"/>
            <a:ext cx="5039144" cy="523220"/>
          </a:xfrm>
          <a:prstGeom prst="rect">
            <a:avLst/>
          </a:prstGeom>
          <a:noFill/>
        </p:spPr>
        <p:txBody>
          <a:bodyPr wrap="square" rtlCol="0">
            <a:spAutoFit/>
          </a:bodyPr>
          <a:lstStyle/>
          <a:p>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数智化顶层</a:t>
            </a:r>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a:t>
            </a:r>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要全息思维</a:t>
            </a:r>
            <a:endPar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6344372" y="1483162"/>
            <a:ext cx="5169780" cy="1446550"/>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要在</a:t>
            </a:r>
            <a:r>
              <a:rPr lang="zh-CN" altLang="en-US" sz="2400" b="1" dirty="0">
                <a:solidFill>
                  <a:prstClr val="black"/>
                </a:solidFill>
                <a:latin typeface="微软雅黑" panose="020B0503020204020204" pitchFamily="34" charset="-122"/>
                <a:ea typeface="微软雅黑" panose="020B0503020204020204" pitchFamily="34" charset="-122"/>
              </a:rPr>
              <a:t>多维度</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多尺度</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多层次</a:t>
            </a:r>
            <a:r>
              <a:rPr lang="zh-CN" altLang="en-US" sz="2400" dirty="0">
                <a:solidFill>
                  <a:prstClr val="black"/>
                </a:solidFill>
                <a:latin typeface="微软雅黑" panose="020B0503020204020204" pitchFamily="34" charset="-122"/>
                <a:ea typeface="微软雅黑" panose="020B0503020204020204" pitchFamily="34" charset="-122"/>
              </a:rPr>
              <a:t>上掌握全息。</a:t>
            </a:r>
            <a:r>
              <a:rPr lang="zh-CN" altLang="en-US" sz="2000" dirty="0">
                <a:solidFill>
                  <a:prstClr val="black"/>
                </a:solidFill>
                <a:latin typeface="微软雅黑" panose="020B0503020204020204" pitchFamily="34" charset="-122"/>
                <a:ea typeface="微软雅黑" panose="020B0503020204020204" pitchFamily="34" charset="-122"/>
              </a:rPr>
              <a:t>数智化顶层设计要超越局部和细节，</a:t>
            </a:r>
            <a:r>
              <a:rPr lang="zh-CN" altLang="en-US" sz="2000" dirty="0" smtClean="0">
                <a:solidFill>
                  <a:prstClr val="black"/>
                </a:solidFill>
                <a:latin typeface="微软雅黑" panose="020B0503020204020204" pitchFamily="34" charset="-122"/>
                <a:ea typeface="微软雅黑" panose="020B0503020204020204" pitchFamily="34" charset="-122"/>
              </a:rPr>
              <a:t>以系统</a:t>
            </a:r>
            <a:r>
              <a:rPr lang="zh-CN" altLang="en-US" sz="2000" dirty="0">
                <a:solidFill>
                  <a:prstClr val="black"/>
                </a:solidFill>
                <a:latin typeface="微软雅黑" panose="020B0503020204020204" pitchFamily="34" charset="-122"/>
                <a:ea typeface="微软雅黑" panose="020B0503020204020204" pitchFamily="34" charset="-122"/>
              </a:rPr>
              <a:t>整体效能最大化和最有利于实施为原则，避免以过度设计为典型代表的机械思维。</a:t>
            </a:r>
            <a:endParaRPr lang="zh-CN" altLang="en-US" sz="2400" dirty="0">
              <a:solidFill>
                <a:prstClr val="black"/>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665842" y="2446452"/>
            <a:ext cx="5214134" cy="2025559"/>
            <a:chOff x="665842" y="2708920"/>
            <a:chExt cx="5214134" cy="2025559"/>
          </a:xfrm>
        </p:grpSpPr>
        <p:grpSp>
          <p:nvGrpSpPr>
            <p:cNvPr id="11" name="组合 10"/>
            <p:cNvGrpSpPr/>
            <p:nvPr/>
          </p:nvGrpSpPr>
          <p:grpSpPr>
            <a:xfrm>
              <a:off x="767408" y="2708920"/>
              <a:ext cx="5112568" cy="2025559"/>
              <a:chOff x="767408" y="2111963"/>
              <a:chExt cx="5112568" cy="2025559"/>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67408" y="2111963"/>
                <a:ext cx="5040559" cy="1341236"/>
              </a:xfrm>
              <a:prstGeom prst="rect">
                <a:avLst/>
              </a:prstGeom>
            </p:spPr>
          </p:pic>
          <p:sp>
            <p:nvSpPr>
              <p:cNvPr id="3" name="文本框 2"/>
              <p:cNvSpPr txBox="1"/>
              <p:nvPr/>
            </p:nvSpPr>
            <p:spPr>
              <a:xfrm>
                <a:off x="3617818" y="2812046"/>
                <a:ext cx="2262158" cy="646331"/>
              </a:xfrm>
              <a:prstGeom prst="rect">
                <a:avLst/>
              </a:prstGeom>
              <a:noFill/>
            </p:spPr>
            <p:txBody>
              <a:bodyPr wrap="none" rtlCol="0">
                <a:spAutoFit/>
              </a:bodyPr>
              <a:lstStyle/>
              <a:p>
                <a:pPr algn="just"/>
                <a:r>
                  <a:rPr lang="zh-CN" altLang="en-US" dirty="0">
                    <a:latin typeface="微软雅黑" panose="020B0503020204020204" pitchFamily="34" charset="-122"/>
                    <a:ea typeface="微软雅黑" panose="020B0503020204020204" pitchFamily="34" charset="-122"/>
                  </a:rPr>
                  <a:t>系统结构性信息丢失</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全息有最小尺度要求</a:t>
                </a:r>
              </a:p>
            </p:txBody>
          </p:sp>
          <p:sp>
            <p:nvSpPr>
              <p:cNvPr id="8" name="文本框 7"/>
              <p:cNvSpPr txBox="1"/>
              <p:nvPr/>
            </p:nvSpPr>
            <p:spPr>
              <a:xfrm>
                <a:off x="983431" y="3491191"/>
                <a:ext cx="4884619" cy="646331"/>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距离太近，或者走进大楼，也看不到大楼的整体和结构性信息，全息也消失了。</a:t>
                </a:r>
              </a:p>
            </p:txBody>
          </p:sp>
        </p:grpSp>
        <p:sp>
          <p:nvSpPr>
            <p:cNvPr id="14" name="文本框 13"/>
            <p:cNvSpPr txBox="1"/>
            <p:nvPr/>
          </p:nvSpPr>
          <p:spPr>
            <a:xfrm>
              <a:off x="3364202" y="3518260"/>
              <a:ext cx="415498"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①</a:t>
              </a:r>
            </a:p>
          </p:txBody>
        </p:sp>
        <p:sp>
          <p:nvSpPr>
            <p:cNvPr id="32" name="文本框 31"/>
            <p:cNvSpPr txBox="1"/>
            <p:nvPr/>
          </p:nvSpPr>
          <p:spPr>
            <a:xfrm>
              <a:off x="665842" y="4196799"/>
              <a:ext cx="415498" cy="369332"/>
            </a:xfrm>
            <a:prstGeom prst="rect">
              <a:avLst/>
            </a:prstGeom>
            <a:noFill/>
          </p:spPr>
          <p:txBody>
            <a:bodyPr wrap="none" rtlCol="0">
              <a:spAutoFit/>
            </a:bodyPr>
            <a:lstStyle/>
            <a:p>
              <a:r>
                <a:rPr lang="zh-CN" altLang="en-US" b="1" dirty="0">
                  <a:solidFill>
                    <a:srgbClr val="C00000"/>
                  </a:solidFill>
                  <a:latin typeface="微软雅黑" panose="020B0503020204020204" pitchFamily="34" charset="-122"/>
                  <a:ea typeface="微软雅黑" panose="020B0503020204020204" pitchFamily="34" charset="-122"/>
                </a:rPr>
                <a:t>②</a:t>
              </a:r>
            </a:p>
          </p:txBody>
        </p:sp>
      </p:grpSp>
      <p:sp>
        <p:nvSpPr>
          <p:cNvPr id="34" name="文本框 33"/>
          <p:cNvSpPr txBox="1"/>
          <p:nvPr/>
        </p:nvSpPr>
        <p:spPr>
          <a:xfrm>
            <a:off x="665842" y="4632011"/>
            <a:ext cx="5214134" cy="646331"/>
          </a:xfrm>
          <a:prstGeom prst="rect">
            <a:avLst/>
          </a:prstGeom>
          <a:noFill/>
        </p:spPr>
        <p:txBody>
          <a:bodyPr wrap="square" rtlCol="0">
            <a:spAutoFit/>
          </a:bodyPr>
          <a:lstStyle/>
          <a:p>
            <a:pPr algn="just"/>
            <a:r>
              <a:rPr lang="zh-CN" altLang="en-US" b="1" dirty="0" smtClean="0">
                <a:latin typeface="微软雅黑" panose="020B0503020204020204" pitchFamily="34" charset="-122"/>
                <a:ea typeface="微软雅黑" panose="020B0503020204020204" pitchFamily="34" charset="-122"/>
              </a:rPr>
              <a:t>局外人</a:t>
            </a:r>
            <a:r>
              <a:rPr lang="zh-CN" altLang="en-US" dirty="0">
                <a:latin typeface="微软雅黑" panose="020B0503020204020204" pitchFamily="34" charset="-122"/>
                <a:ea typeface="微软雅黑" panose="020B0503020204020204" pitchFamily="34" charset="-122"/>
              </a:rPr>
              <a:t>：状态①，看不到细节，可能看到全息；</a:t>
            </a:r>
            <a:endParaRPr lang="en-US" altLang="zh-CN" dirty="0">
              <a:latin typeface="微软雅黑" panose="020B0503020204020204" pitchFamily="34" charset="-122"/>
              <a:ea typeface="微软雅黑" panose="020B0503020204020204" pitchFamily="34" charset="-122"/>
            </a:endParaRPr>
          </a:p>
          <a:p>
            <a:pPr algn="just"/>
            <a:r>
              <a:rPr lang="zh-CN" altLang="en-US" b="1" dirty="0">
                <a:latin typeface="微软雅黑" panose="020B0503020204020204" pitchFamily="34" charset="-122"/>
                <a:ea typeface="微软雅黑" panose="020B0503020204020204" pitchFamily="34" charset="-122"/>
              </a:rPr>
              <a:t>信息人</a:t>
            </a:r>
            <a:r>
              <a:rPr lang="zh-CN" altLang="en-US" dirty="0">
                <a:latin typeface="微软雅黑" panose="020B0503020204020204" pitchFamily="34" charset="-122"/>
                <a:ea typeface="微软雅黑" panose="020B0503020204020204" pitchFamily="34" charset="-122"/>
              </a:rPr>
              <a:t>：状态②，全息被细节淹没，迷失在局部。</a:t>
            </a:r>
            <a:endParaRPr lang="en-US" altLang="zh-CN"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6323949" y="3212976"/>
            <a:ext cx="5518645" cy="523220"/>
          </a:xfrm>
          <a:prstGeom prst="rect">
            <a:avLst/>
          </a:prstGeom>
          <a:noFill/>
        </p:spPr>
        <p:txBody>
          <a:bodyPr wrap="square" rtlCol="0">
            <a:spAutoFit/>
          </a:bodyPr>
          <a:lstStyle/>
          <a:p>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应用系统要提供</a:t>
            </a:r>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不同维度的全息</a:t>
            </a:r>
          </a:p>
        </p:txBody>
      </p:sp>
      <p:sp>
        <p:nvSpPr>
          <p:cNvPr id="7" name="文本框 6"/>
          <p:cNvSpPr txBox="1"/>
          <p:nvPr/>
        </p:nvSpPr>
        <p:spPr>
          <a:xfrm>
            <a:off x="6344372" y="6020008"/>
            <a:ext cx="5416868" cy="461665"/>
          </a:xfrm>
          <a:prstGeom prst="rect">
            <a:avLst/>
          </a:prstGeom>
          <a:noFill/>
        </p:spPr>
        <p:txBody>
          <a:bodyPr wrap="none" rtlCol="0">
            <a:spAutoFit/>
          </a:bodyPr>
          <a:lstStyle/>
          <a:p>
            <a:pPr algn="ct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数据精度、频度等细节信息为全息服务</a:t>
            </a:r>
          </a:p>
        </p:txBody>
      </p:sp>
      <p:sp>
        <p:nvSpPr>
          <p:cNvPr id="10" name="文本框 9"/>
          <p:cNvSpPr txBox="1"/>
          <p:nvPr/>
        </p:nvSpPr>
        <p:spPr>
          <a:xfrm>
            <a:off x="6023992" y="541261"/>
            <a:ext cx="5214133" cy="400110"/>
          </a:xfrm>
          <a:prstGeom prst="rect">
            <a:avLst/>
          </a:prstGeom>
          <a:noFill/>
        </p:spPr>
        <p:txBody>
          <a:bodyPr wrap="square">
            <a:spAutoFit/>
          </a:bodyPr>
          <a:lstStyle/>
          <a:p>
            <a:r>
              <a:rPr lang="zh-CN" altLang="en-US"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超越当前维度、涌现出来的整体信息</a:t>
            </a:r>
            <a:endParaRPr lang="en-US" altLang="zh-CN"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6344372" y="3736196"/>
            <a:ext cx="5169780" cy="2246769"/>
          </a:xfrm>
          <a:prstGeom prst="rect">
            <a:avLst/>
          </a:prstGeom>
        </p:spPr>
        <p:txBody>
          <a:bodyPr wrap="square">
            <a:spAutoFit/>
          </a:bodyPr>
          <a:lstStyle/>
          <a:p>
            <a:pPr algn="just"/>
            <a:r>
              <a:rPr lang="zh-CN" altLang="en-US" sz="2400" dirty="0">
                <a:solidFill>
                  <a:prstClr val="black"/>
                </a:solidFill>
                <a:latin typeface="微软雅黑" panose="020B0503020204020204" pitchFamily="34" charset="-122"/>
                <a:ea typeface="微软雅黑" panose="020B0503020204020204" pitchFamily="34" charset="-122"/>
              </a:rPr>
              <a:t>要站在各类用户的</a:t>
            </a:r>
            <a:r>
              <a:rPr lang="zh-CN" altLang="en-US" sz="2400" b="1" dirty="0">
                <a:solidFill>
                  <a:prstClr val="black"/>
                </a:solidFill>
                <a:latin typeface="微软雅黑" panose="020B0503020204020204" pitchFamily="34" charset="-122"/>
                <a:ea typeface="微软雅黑" panose="020B0503020204020204" pitchFamily="34" charset="-122"/>
              </a:rPr>
              <a:t>维度</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尺度</a:t>
            </a:r>
            <a:r>
              <a:rPr lang="zh-CN" altLang="en-US" sz="2400"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层次</a:t>
            </a:r>
            <a:r>
              <a:rPr lang="zh-CN" altLang="en-US" sz="2400" dirty="0">
                <a:solidFill>
                  <a:prstClr val="black"/>
                </a:solidFill>
                <a:latin typeface="微软雅黑" panose="020B0503020204020204" pitchFamily="34" charset="-122"/>
                <a:ea typeface="微软雅黑" panose="020B0503020204020204" pitchFamily="34" charset="-122"/>
              </a:rPr>
              <a:t>上提供全息。</a:t>
            </a:r>
            <a:r>
              <a:rPr lang="zh-CN" altLang="en-US" sz="2000" dirty="0">
                <a:solidFill>
                  <a:prstClr val="black"/>
                </a:solidFill>
                <a:latin typeface="微软雅黑" panose="020B0503020204020204" pitchFamily="34" charset="-122"/>
                <a:ea typeface="微软雅黑" panose="020B0503020204020204" pitchFamily="34" charset="-122"/>
              </a:rPr>
              <a:t>不同的人需要的数据项目、精度、频度等是不同的。例如医院的全息：</a:t>
            </a:r>
            <a:endParaRPr lang="en-US" altLang="zh-CN" sz="2000" dirty="0">
              <a:solidFill>
                <a:prstClr val="black"/>
              </a:solidFill>
              <a:latin typeface="微软雅黑" panose="020B0503020204020204" pitchFamily="34" charset="-122"/>
              <a:ea typeface="微软雅黑" panose="020B0503020204020204" pitchFamily="34" charset="-122"/>
            </a:endParaRPr>
          </a:p>
          <a:p>
            <a:pPr marL="342900" indent="-257175" algn="just">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外科：骨骼数据；→ 物探</a:t>
            </a:r>
            <a:endParaRPr lang="en-US" altLang="zh-CN" dirty="0">
              <a:solidFill>
                <a:prstClr val="black"/>
              </a:solidFill>
              <a:latin typeface="微软雅黑" panose="020B0503020204020204" pitchFamily="34" charset="-122"/>
              <a:ea typeface="微软雅黑" panose="020B0503020204020204" pitchFamily="34" charset="-122"/>
            </a:endParaRPr>
          </a:p>
          <a:p>
            <a:pPr marL="342900" indent="-257175" algn="just">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内科：生理指标；→ 地质</a:t>
            </a:r>
            <a:endParaRPr lang="en-US" altLang="zh-CN" dirty="0">
              <a:solidFill>
                <a:prstClr val="black"/>
              </a:solidFill>
              <a:latin typeface="微软雅黑" panose="020B0503020204020204" pitchFamily="34" charset="-122"/>
              <a:ea typeface="微软雅黑" panose="020B0503020204020204" pitchFamily="34" charset="-122"/>
            </a:endParaRPr>
          </a:p>
          <a:p>
            <a:pPr marL="342900" indent="-257175" algn="just">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精神科：心智指标；→ 组织建设</a:t>
            </a:r>
            <a:endParaRPr lang="en-US" altLang="zh-CN" dirty="0">
              <a:solidFill>
                <a:prstClr val="black"/>
              </a:solidFill>
              <a:latin typeface="微软雅黑" panose="020B0503020204020204" pitchFamily="34" charset="-122"/>
              <a:ea typeface="微软雅黑" panose="020B0503020204020204" pitchFamily="34" charset="-122"/>
            </a:endParaRPr>
          </a:p>
          <a:p>
            <a:pPr marL="342900" indent="-257175" algn="just">
              <a:buFont typeface="Wingdings" panose="05000000000000000000" pitchFamily="2" charset="2"/>
              <a:buChar char="p"/>
            </a:pPr>
            <a:r>
              <a:rPr lang="zh-CN" altLang="en-US" dirty="0">
                <a:solidFill>
                  <a:prstClr val="black"/>
                </a:solidFill>
                <a:latin typeface="微软雅黑" panose="020B0503020204020204" pitchFamily="34" charset="-122"/>
                <a:ea typeface="微软雅黑" panose="020B0503020204020204" pitchFamily="34" charset="-122"/>
              </a:rPr>
              <a:t>管理：人财物。→ 生产经营管理</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91262" y="479706"/>
            <a:ext cx="5504737"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思维 </a:t>
            </a:r>
            <a:r>
              <a:rPr lang="en-US" altLang="zh-CN" sz="2800" b="1" dirty="0" smtClean="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b="1" dirty="0" smtClean="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更深刻的结构性思维</a:t>
            </a:r>
            <a:endParaRPr lang="zh-CN" altLang="en-US" sz="2800" b="1" dirty="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5" name="矩形 4"/>
          <p:cNvSpPr/>
          <p:nvPr/>
        </p:nvSpPr>
        <p:spPr>
          <a:xfrm>
            <a:off x="651773" y="5486103"/>
            <a:ext cx="5242271" cy="1077218"/>
          </a:xfrm>
          <a:prstGeom prst="rect">
            <a:avLst/>
          </a:prstGeom>
          <a:ln w="3175">
            <a:solidFill>
              <a:srgbClr val="C00000"/>
            </a:solidFill>
          </a:ln>
        </p:spPr>
        <p:txBody>
          <a:bodyPr wrap="square">
            <a:spAutoFit/>
          </a:bodyPr>
          <a:lstStyle/>
          <a:p>
            <a:pPr algn="dist"/>
            <a:r>
              <a:rPr lang="zh-CN" altLang="en-US" sz="32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数智化转型发展必须</a:t>
            </a:r>
            <a:r>
              <a:rPr lang="zh-CN" altLang="en-US" sz="3200" b="1"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把握企业系统的全息</a:t>
            </a:r>
            <a:r>
              <a:rPr lang="zh-CN" altLang="en-US" sz="32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，掌握方向</a:t>
            </a:r>
            <a:endParaRPr lang="en-US" altLang="zh-CN" sz="32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6096000" y="1274720"/>
            <a:ext cx="0" cy="51277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323950" y="1114714"/>
            <a:ext cx="5276786" cy="954107"/>
          </a:xfrm>
          <a:prstGeom prst="rect">
            <a:avLst/>
          </a:prstGeom>
          <a:noFill/>
        </p:spPr>
        <p:txBody>
          <a:bodyPr wrap="square" rtlCol="0">
            <a:spAutoFit/>
          </a:bodyPr>
          <a:lstStyle/>
          <a:p>
            <a:pPr algn="dist"/>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数字化覆盖率达到</a:t>
            </a:r>
            <a:r>
              <a:rPr lang="en-US" altLang="zh-CN"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90%</a:t>
            </a:r>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以上，全息</a:t>
            </a:r>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效果将会</a:t>
            </a:r>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显著涌现</a:t>
            </a:r>
            <a:r>
              <a:rPr lang="zh-CN" altLang="en-US" sz="28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，将会</a:t>
            </a:r>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质变</a:t>
            </a:r>
          </a:p>
        </p:txBody>
      </p:sp>
      <p:sp>
        <p:nvSpPr>
          <p:cNvPr id="9" name="文本框 8"/>
          <p:cNvSpPr txBox="1"/>
          <p:nvPr/>
        </p:nvSpPr>
        <p:spPr>
          <a:xfrm>
            <a:off x="591262" y="1097780"/>
            <a:ext cx="5276787"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软件量油等间接方法是全息思维</a:t>
            </a:r>
          </a:p>
        </p:txBody>
      </p:sp>
      <p:sp>
        <p:nvSpPr>
          <p:cNvPr id="17" name="矩形 16"/>
          <p:cNvSpPr/>
          <p:nvPr/>
        </p:nvSpPr>
        <p:spPr>
          <a:xfrm>
            <a:off x="638188" y="1576299"/>
            <a:ext cx="5385804" cy="4955203"/>
          </a:xfrm>
          <a:prstGeom prst="rect">
            <a:avLst/>
          </a:prstGeom>
        </p:spPr>
        <p:txBody>
          <a:bodyPr wrap="square">
            <a:spAutoFit/>
          </a:bodyPr>
          <a:lstStyle/>
          <a:p>
            <a:pPr algn="just"/>
            <a:r>
              <a:rPr lang="zh-CN" altLang="en-US" sz="2400" b="1" dirty="0">
                <a:solidFill>
                  <a:prstClr val="black"/>
                </a:solidFill>
                <a:latin typeface="微软雅黑" panose="020B0503020204020204" pitchFamily="34" charset="-122"/>
                <a:ea typeface="微软雅黑" panose="020B0503020204020204" pitchFamily="34" charset="-122"/>
              </a:rPr>
              <a:t>决策依据的相对性：</a:t>
            </a:r>
            <a:r>
              <a:rPr lang="zh-CN" altLang="en-US" sz="2400" dirty="0">
                <a:solidFill>
                  <a:prstClr val="black"/>
                </a:solidFill>
                <a:latin typeface="微软雅黑" panose="020B0503020204020204" pitchFamily="34" charset="-122"/>
                <a:ea typeface="微软雅黑" panose="020B0503020204020204" pitchFamily="34" charset="-122"/>
              </a:rPr>
              <a:t>决策是对“</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事物运动</a:t>
            </a:r>
            <a:r>
              <a:rPr lang="zh-CN" altLang="en-US" sz="2400" dirty="0">
                <a:solidFill>
                  <a:prstClr val="black"/>
                </a:solidFill>
                <a:latin typeface="微软雅黑" panose="020B0503020204020204" pitchFamily="34" charset="-122"/>
                <a:ea typeface="微软雅黑" panose="020B0503020204020204" pitchFamily="34" charset="-122"/>
              </a:rPr>
              <a:t>”的应对，</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主要依据系统各个参量的相对变化情况</a:t>
            </a:r>
            <a:r>
              <a:rPr lang="zh-CN" altLang="en-US" sz="2400" dirty="0">
                <a:solidFill>
                  <a:prstClr val="black"/>
                </a:solidFill>
                <a:latin typeface="微软雅黑" panose="020B0503020204020204" pitchFamily="34" charset="-122"/>
                <a:ea typeface="微软雅黑" panose="020B0503020204020204" pitchFamily="34" charset="-122"/>
              </a:rPr>
              <a:t>，而其绝对值往往只起次要作用。这是因为，变化趋势是一种相对的，而相对性才能体现结构信息，即全息。参量变化由两个维度决定：</a:t>
            </a:r>
            <a:endParaRPr lang="en-US" altLang="zh-CN" sz="2400" dirty="0">
              <a:solidFill>
                <a:prstClr val="black"/>
              </a:solidFill>
              <a:latin typeface="微软雅黑" panose="020B0503020204020204" pitchFamily="34" charset="-122"/>
              <a:ea typeface="微软雅黑" panose="020B0503020204020204" pitchFamily="34" charset="-122"/>
            </a:endParaRPr>
          </a:p>
          <a:p>
            <a:pPr marL="800100" lvl="1" indent="-342900" algn="just">
              <a:buFont typeface="Wingdings" panose="05000000000000000000" pitchFamily="2" charset="2"/>
              <a:buChar char="p"/>
            </a:pPr>
            <a:r>
              <a:rPr lang="zh-CN" altLang="en-US" sz="2000" dirty="0">
                <a:solidFill>
                  <a:prstClr val="black"/>
                </a:solidFill>
                <a:latin typeface="微软雅黑" panose="020B0503020204020204" pitchFamily="34" charset="-122"/>
                <a:ea typeface="微软雅黑" panose="020B0503020204020204" pitchFamily="34" charset="-122"/>
              </a:rPr>
              <a:t>参量值的涨落：</a:t>
            </a:r>
            <a:r>
              <a:rPr lang="zh-CN" altLang="en-US" dirty="0">
                <a:solidFill>
                  <a:prstClr val="black"/>
                </a:solidFill>
                <a:latin typeface="微软雅黑" panose="020B0503020204020204" pitchFamily="34" charset="-122"/>
                <a:ea typeface="微软雅黑" panose="020B0503020204020204" pitchFamily="34" charset="-122"/>
              </a:rPr>
              <a:t>空间维度</a:t>
            </a:r>
            <a:endParaRPr lang="en-US" altLang="zh-CN" sz="2000" dirty="0">
              <a:solidFill>
                <a:prstClr val="black"/>
              </a:solidFill>
              <a:latin typeface="微软雅黑" panose="020B0503020204020204" pitchFamily="34" charset="-122"/>
              <a:ea typeface="微软雅黑" panose="020B0503020204020204" pitchFamily="34" charset="-122"/>
            </a:endParaRPr>
          </a:p>
          <a:p>
            <a:pPr marL="800100" lvl="1" indent="-342900" algn="just">
              <a:buFont typeface="Wingdings" panose="05000000000000000000" pitchFamily="2" charset="2"/>
              <a:buChar char="p"/>
            </a:pPr>
            <a:r>
              <a:rPr lang="zh-CN" altLang="en-US" sz="2000" dirty="0">
                <a:solidFill>
                  <a:prstClr val="black"/>
                </a:solidFill>
                <a:latin typeface="微软雅黑" panose="020B0503020204020204" pitchFamily="34" charset="-122"/>
                <a:ea typeface="微软雅黑" panose="020B0503020204020204" pitchFamily="34" charset="-122"/>
              </a:rPr>
              <a:t>采样的时间间隔：</a:t>
            </a:r>
            <a:r>
              <a:rPr lang="zh-CN" altLang="en-US" dirty="0">
                <a:solidFill>
                  <a:prstClr val="black"/>
                </a:solidFill>
                <a:latin typeface="微软雅黑" panose="020B0503020204020204" pitchFamily="34" charset="-122"/>
                <a:ea typeface="微软雅黑" panose="020B0503020204020204" pitchFamily="34" charset="-122"/>
              </a:rPr>
              <a:t>时间维度</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r>
              <a:rPr lang="zh-CN" altLang="en-US" sz="2000" b="1" dirty="0">
                <a:solidFill>
                  <a:prstClr val="black"/>
                </a:solidFill>
                <a:latin typeface="微软雅黑" panose="020B0503020204020204" pitchFamily="34" charset="-122"/>
                <a:ea typeface="微软雅黑" panose="020B0503020204020204" pitchFamily="34" charset="-122"/>
              </a:rPr>
              <a:t>手工量油：</a:t>
            </a:r>
            <a:r>
              <a:rPr lang="zh-CN" altLang="en-US" sz="2000" dirty="0">
                <a:solidFill>
                  <a:prstClr val="black"/>
                </a:solidFill>
                <a:latin typeface="微软雅黑" panose="020B0503020204020204" pitchFamily="34" charset="-122"/>
                <a:ea typeface="微软雅黑" panose="020B0503020204020204" pitchFamily="34" charset="-122"/>
              </a:rPr>
              <a:t>采集频度低</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精度高？</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造假</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r>
              <a:rPr lang="zh-CN" altLang="en-US" sz="2000" b="1" dirty="0">
                <a:solidFill>
                  <a:prstClr val="black"/>
                </a:solidFill>
                <a:latin typeface="微软雅黑" panose="020B0503020204020204" pitchFamily="34" charset="-122"/>
                <a:ea typeface="微软雅黑" panose="020B0503020204020204" pitchFamily="34" charset="-122"/>
              </a:rPr>
              <a:t>力参量油：</a:t>
            </a:r>
            <a:r>
              <a:rPr lang="zh-CN" altLang="en-US" sz="2000" dirty="0">
                <a:solidFill>
                  <a:prstClr val="black"/>
                </a:solidFill>
                <a:latin typeface="微软雅黑" panose="020B0503020204020204" pitchFamily="34" charset="-122"/>
                <a:ea typeface="微软雅黑" panose="020B0503020204020204" pitchFamily="34" charset="-122"/>
              </a:rPr>
              <a:t>采集频度高</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精度较高</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成本高</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r>
              <a:rPr lang="zh-CN" altLang="en-US" sz="2000" b="1" dirty="0">
                <a:solidFill>
                  <a:prstClr val="black"/>
                </a:solidFill>
                <a:latin typeface="微软雅黑" panose="020B0503020204020204" pitchFamily="34" charset="-122"/>
                <a:ea typeface="微软雅黑" panose="020B0503020204020204" pitchFamily="34" charset="-122"/>
              </a:rPr>
              <a:t>电参</a:t>
            </a:r>
            <a:r>
              <a:rPr lang="en-US" altLang="zh-CN" sz="2000" b="1" dirty="0">
                <a:solidFill>
                  <a:prstClr val="black"/>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软件量油：</a:t>
            </a:r>
            <a:r>
              <a:rPr lang="zh-CN" altLang="en-US" sz="2000" dirty="0">
                <a:solidFill>
                  <a:prstClr val="black"/>
                </a:solidFill>
                <a:latin typeface="微软雅黑" panose="020B0503020204020204" pitchFamily="34" charset="-122"/>
                <a:ea typeface="微软雅黑" panose="020B0503020204020204" pitchFamily="34" charset="-122"/>
              </a:rPr>
              <a:t>采集频度高</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精度低</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成本低</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软件量油精度虽低，但可用软件和大数据技术校正，相对变化情况（即全息）可以获得，能够满足一般决策</a:t>
            </a:r>
            <a:r>
              <a:rPr lang="zh-CN" altLang="en-US" sz="2400" dirty="0">
                <a:solidFill>
                  <a:prstClr val="black"/>
                </a:solidFill>
                <a:latin typeface="微软雅黑" panose="020B0503020204020204" pitchFamily="34" charset="-122"/>
                <a:ea typeface="微软雅黑" panose="020B0503020204020204" pitchFamily="34" charset="-122"/>
              </a:rPr>
              <a:t>。</a:t>
            </a:r>
          </a:p>
        </p:txBody>
      </p:sp>
      <p:sp>
        <p:nvSpPr>
          <p:cNvPr id="3" name="标注: 下箭头 2"/>
          <p:cNvSpPr/>
          <p:nvPr/>
        </p:nvSpPr>
        <p:spPr>
          <a:xfrm>
            <a:off x="6344372" y="2128931"/>
            <a:ext cx="5169780" cy="2442270"/>
          </a:xfrm>
          <a:prstGeom prst="downArrowCallout">
            <a:avLst>
              <a:gd name="adj1" fmla="val 58049"/>
              <a:gd name="adj2" fmla="val 50429"/>
              <a:gd name="adj3" fmla="val 4969"/>
              <a:gd name="adj4" fmla="val 93789"/>
            </a:avLst>
          </a:prstGeom>
          <a:solidFill>
            <a:srgbClr val="C00000"/>
          </a:solidFill>
          <a:ln>
            <a:solidFill>
              <a:srgbClr val="C00000"/>
            </a:solidFill>
          </a:ln>
          <a:effectLst>
            <a:outerShdw blurRad="50800" dist="38100" dir="2700000" algn="tl" rotWithShape="0">
              <a:prstClr val="black">
                <a:alpha val="40000"/>
              </a:prstClr>
            </a:outerShdw>
          </a:effectLst>
        </p:spPr>
        <p:txBody>
          <a:bodyPr wrap="square">
            <a:spAutoFit/>
          </a:bodyPr>
          <a:lstStyle/>
          <a:p>
            <a:pPr marL="342900" indent="-342900" algn="just">
              <a:buFont typeface="Wingdings" panose="05000000000000000000" pitchFamily="2" charset="2"/>
              <a:buChar char="p"/>
            </a:pPr>
            <a:r>
              <a:rPr lang="zh-CN" altLang="en-US" sz="2400" dirty="0">
                <a:solidFill>
                  <a:schemeClr val="bg1"/>
                </a:solidFill>
                <a:latin typeface="微软雅黑" panose="020B0503020204020204" pitchFamily="34" charset="-122"/>
                <a:ea typeface="微软雅黑" panose="020B0503020204020204" pitchFamily="34" charset="-122"/>
              </a:rPr>
              <a:t>全息思维就是</a:t>
            </a: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整体性优先</a:t>
            </a:r>
            <a:r>
              <a:rPr lang="zh-CN" altLang="en-US" sz="2400" dirty="0">
                <a:solidFill>
                  <a:schemeClr val="bg1"/>
                </a:solidFill>
                <a:latin typeface="微软雅黑" panose="020B0503020204020204" pitchFamily="34" charset="-122"/>
                <a:ea typeface="微软雅黑" panose="020B0503020204020204" pitchFamily="34" charset="-122"/>
              </a:rPr>
              <a:t>思维，就是尽快形成</a:t>
            </a: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系统大结构</a:t>
            </a:r>
            <a:r>
              <a:rPr lang="zh-CN" altLang="en-US" sz="2400" dirty="0">
                <a:solidFill>
                  <a:schemeClr val="bg1"/>
                </a:solidFill>
                <a:latin typeface="微软雅黑" panose="020B0503020204020204" pitchFamily="34" charset="-122"/>
                <a:ea typeface="微软雅黑" panose="020B0503020204020204" pitchFamily="34" charset="-122"/>
              </a:rPr>
              <a:t>，</a:t>
            </a: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先解决完整性问题，再逐步精确优化</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因为系统的效益涌现来自于其整体性。</a:t>
            </a:r>
          </a:p>
          <a:p>
            <a:pPr marL="342900" indent="-342900" algn="just">
              <a:buFont typeface="Wingdings" panose="05000000000000000000" pitchFamily="2" charset="2"/>
              <a:buChar char="p"/>
            </a:pPr>
            <a:r>
              <a:rPr lang="zh-CN" altLang="en-US" sz="2400" dirty="0">
                <a:solidFill>
                  <a:schemeClr val="bg1"/>
                </a:solidFill>
                <a:latin typeface="微软雅黑" panose="020B0503020204020204" pitchFamily="34" charset="-122"/>
                <a:ea typeface="微软雅黑" panose="020B0503020204020204" pitchFamily="34" charset="-122"/>
              </a:rPr>
              <a:t>构建全息所需要的基础数据需要达到</a:t>
            </a: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一定规模</a:t>
            </a:r>
            <a:r>
              <a:rPr lang="zh-CN" altLang="en-US" sz="2400" dirty="0">
                <a:solidFill>
                  <a:schemeClr val="bg1"/>
                </a:solidFill>
                <a:latin typeface="微软雅黑" panose="020B0503020204020204" pitchFamily="34" charset="-122"/>
                <a:ea typeface="微软雅黑" panose="020B0503020204020204" pitchFamily="34" charset="-122"/>
              </a:rPr>
              <a:t>。</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334161" y="5495949"/>
            <a:ext cx="5190201" cy="923330"/>
          </a:xfrm>
          <a:prstGeom prst="rect">
            <a:avLst/>
          </a:prstGeom>
          <a:noFill/>
        </p:spPr>
        <p:txBody>
          <a:bodyPr wrap="square">
            <a:spAutoFit/>
          </a:bodyPr>
          <a:lstStyle/>
          <a:p>
            <a:pPr algn="just"/>
            <a:r>
              <a:rPr lang="zh-CN" altLang="en-US" dirty="0" smtClean="0">
                <a:solidFill>
                  <a:prstClr val="black"/>
                </a:solidFill>
                <a:latin typeface="微软雅黑" panose="020B0503020204020204" pitchFamily="34" charset="-122"/>
                <a:ea typeface="微软雅黑" panose="020B0503020204020204" pitchFamily="34" charset="-122"/>
              </a:rPr>
              <a:t>低于</a:t>
            </a:r>
            <a:r>
              <a:rPr lang="en-US" altLang="zh-CN" dirty="0" smtClean="0">
                <a:solidFill>
                  <a:prstClr val="black"/>
                </a:solidFill>
                <a:latin typeface="微软雅黑" panose="020B0503020204020204" pitchFamily="34" charset="-122"/>
                <a:ea typeface="微软雅黑" panose="020B0503020204020204" pitchFamily="34" charset="-122"/>
              </a:rPr>
              <a:t>50%</a:t>
            </a:r>
            <a:r>
              <a:rPr lang="zh-CN" altLang="en-US" dirty="0">
                <a:solidFill>
                  <a:prstClr val="black"/>
                </a:solidFill>
                <a:latin typeface="微软雅黑" panose="020B0503020204020204" pitchFamily="34" charset="-122"/>
                <a:ea typeface="微软雅黑" panose="020B0503020204020204" pitchFamily="34" charset="-122"/>
              </a:rPr>
              <a:t>的数字化总体覆盖率</a:t>
            </a:r>
            <a:r>
              <a:rPr lang="zh-CN" altLang="en-US" dirty="0" smtClean="0">
                <a:solidFill>
                  <a:prstClr val="black"/>
                </a:solidFill>
                <a:latin typeface="微软雅黑" panose="020B0503020204020204" pitchFamily="34" charset="-122"/>
                <a:ea typeface="微软雅黑" panose="020B0503020204020204" pitchFamily="34" charset="-122"/>
              </a:rPr>
              <a:t>，难以</a:t>
            </a:r>
            <a:r>
              <a:rPr lang="zh-CN" altLang="en-US" dirty="0">
                <a:solidFill>
                  <a:prstClr val="black"/>
                </a:solidFill>
                <a:latin typeface="微软雅黑" panose="020B0503020204020204" pitchFamily="34" charset="-122"/>
                <a:ea typeface="微软雅黑" panose="020B0503020204020204" pitchFamily="34" charset="-122"/>
              </a:rPr>
              <a:t>实现量变到质变的飞跃</a:t>
            </a:r>
            <a:r>
              <a:rPr lang="zh-CN" altLang="en-US" dirty="0" smtClean="0">
                <a:solidFill>
                  <a:prstClr val="black"/>
                </a:solidFill>
                <a:latin typeface="微软雅黑" panose="020B0503020204020204" pitchFamily="34" charset="-122"/>
                <a:ea typeface="微软雅黑" panose="020B0503020204020204" pitchFamily="34" charset="-122"/>
              </a:rPr>
              <a:t>。各单位</a:t>
            </a:r>
            <a:r>
              <a:rPr lang="zh-CN" altLang="en-US" dirty="0">
                <a:solidFill>
                  <a:prstClr val="black"/>
                </a:solidFill>
                <a:latin typeface="微软雅黑" panose="020B0503020204020204" pitchFamily="34" charset="-122"/>
                <a:ea typeface="微软雅黑" panose="020B0503020204020204" pitchFamily="34" charset="-122"/>
              </a:rPr>
              <a:t>做的再好也还是局部，涌现性受限。试点已得到</a:t>
            </a:r>
            <a:r>
              <a:rPr lang="zh-CN" altLang="en-US" dirty="0" smtClean="0">
                <a:solidFill>
                  <a:prstClr val="black"/>
                </a:solidFill>
                <a:latin typeface="微软雅黑" panose="020B0503020204020204" pitchFamily="34" charset="-122"/>
                <a:ea typeface="微软雅黑" panose="020B0503020204020204" pitchFamily="34" charset="-122"/>
              </a:rPr>
              <a:t>验证后迅速</a:t>
            </a:r>
            <a:r>
              <a:rPr lang="zh-CN" altLang="en-US" dirty="0">
                <a:solidFill>
                  <a:prstClr val="black"/>
                </a:solidFill>
                <a:latin typeface="微软雅黑" panose="020B0503020204020204" pitchFamily="34" charset="-122"/>
                <a:ea typeface="微软雅黑" panose="020B0503020204020204" pitchFamily="34" charset="-122"/>
              </a:rPr>
              <a:t>实现高覆盖</a:t>
            </a:r>
            <a:r>
              <a:rPr lang="zh-CN" altLang="en-US" dirty="0" smtClean="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361893" y="4652534"/>
            <a:ext cx="5134739" cy="584775"/>
          </a:xfrm>
          <a:prstGeom prst="rect">
            <a:avLst/>
          </a:prstGeom>
          <a:solidFill>
            <a:srgbClr val="C00000"/>
          </a:solidFill>
          <a:effectLst>
            <a:outerShdw blurRad="50800" dist="38100" dir="2700000" algn="tl" rotWithShape="0">
              <a:prstClr val="black">
                <a:alpha val="40000"/>
              </a:prstClr>
            </a:outerShdw>
          </a:effectLst>
        </p:spPr>
        <p:txBody>
          <a:bodyPr wrap="none" rtlCol="0">
            <a:spAutoFit/>
          </a:bodyPr>
          <a:lstStyle/>
          <a:p>
            <a:pPr algn="ctr"/>
            <a:r>
              <a:rPr lang="zh-CN" altLang="en-US" sz="3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以最快速度达到</a:t>
            </a:r>
            <a:r>
              <a:rPr lang="en-US" altLang="zh-CN" sz="3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90%</a:t>
            </a:r>
            <a:r>
              <a:rPr lang="zh-CN" altLang="en-US" sz="3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覆盖率</a:t>
            </a:r>
          </a:p>
        </p:txBody>
      </p:sp>
      <p:sp>
        <p:nvSpPr>
          <p:cNvPr id="10" name="文本框 9"/>
          <p:cNvSpPr txBox="1"/>
          <p:nvPr/>
        </p:nvSpPr>
        <p:spPr>
          <a:xfrm>
            <a:off x="591263" y="479706"/>
            <a:ext cx="1785404" cy="523220"/>
          </a:xfrm>
          <a:prstGeom prst="rect">
            <a:avLst/>
          </a:prstGeom>
          <a:noFill/>
        </p:spPr>
        <p:txBody>
          <a:bodyPr wrap="square" rtlCol="0">
            <a:spAutoFit/>
          </a:bodyPr>
          <a:lstStyle/>
          <a:p>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全息</a:t>
            </a:r>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6096000" y="1181583"/>
            <a:ext cx="0" cy="44796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156187" y="6036437"/>
            <a:ext cx="9879628" cy="523220"/>
          </a:xfrm>
          <a:prstGeom prst="rect">
            <a:avLst/>
          </a:prstGeom>
          <a:noFill/>
        </p:spPr>
        <p:txBody>
          <a:bodyPr wrap="none" rtlCol="0">
            <a:spAutoFit/>
          </a:bodyPr>
          <a:lstStyle/>
          <a:p>
            <a:pPr algn="ctr"/>
            <a:r>
              <a:rPr lang="zh-CN" altLang="en-US" sz="2800" b="1" dirty="0">
                <a:latin typeface="微软雅黑" panose="020B0503020204020204" pitchFamily="34" charset="-122"/>
                <a:ea typeface="微软雅黑" panose="020B0503020204020204" pitchFamily="34" charset="-122"/>
              </a:rPr>
              <a:t>数智化要摒弃僵化落后、以不变应万变、刻舟求剑的机械思维</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658523" y="784506"/>
            <a:ext cx="5316666" cy="646331"/>
          </a:xfrm>
          <a:prstGeom prst="rect">
            <a:avLst/>
          </a:prstGeom>
          <a:noFill/>
        </p:spPr>
        <p:txBody>
          <a:bodyPr wrap="square" rtlCol="0">
            <a:spAutoFit/>
          </a:bodyPr>
          <a:lstStyle/>
          <a:p>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敏捷规划  迭代精进</a:t>
            </a:r>
          </a:p>
        </p:txBody>
      </p:sp>
      <p:sp>
        <p:nvSpPr>
          <p:cNvPr id="23" name="矩形 22"/>
          <p:cNvSpPr/>
          <p:nvPr/>
        </p:nvSpPr>
        <p:spPr>
          <a:xfrm>
            <a:off x="6568796" y="3809532"/>
            <a:ext cx="4855793" cy="461665"/>
          </a:xfrm>
          <a:prstGeom prst="rect">
            <a:avLst/>
          </a:prstGeom>
          <a:ln w="3175">
            <a:solidFill>
              <a:srgbClr val="C00000"/>
            </a:solidFill>
          </a:ln>
        </p:spPr>
        <p:txBody>
          <a:bodyPr wrap="square">
            <a:spAutoFit/>
          </a:bodyPr>
          <a:lstStyle/>
          <a:p>
            <a:pPr algn="ct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一张蓝图干到底，不断修正优化</a:t>
            </a:r>
          </a:p>
        </p:txBody>
      </p:sp>
      <p:sp>
        <p:nvSpPr>
          <p:cNvPr id="3" name="文本框 2"/>
          <p:cNvSpPr txBox="1"/>
          <p:nvPr/>
        </p:nvSpPr>
        <p:spPr>
          <a:xfrm>
            <a:off x="6323950" y="4509120"/>
            <a:ext cx="5316666" cy="523220"/>
          </a:xfrm>
          <a:prstGeom prst="rect">
            <a:avLst/>
          </a:prstGeom>
          <a:noFill/>
        </p:spPr>
        <p:txBody>
          <a:bodyPr wrap="square" rtlCol="0">
            <a:spAutoFit/>
          </a:bodyPr>
          <a:lstStyle/>
          <a:p>
            <a:r>
              <a:rPr lang="zh-CN" altLang="en-US" sz="28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建用互促  相互成就</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523" y="2180124"/>
            <a:ext cx="5169779" cy="3606824"/>
          </a:xfrm>
          <a:prstGeom prst="rect">
            <a:avLst/>
          </a:prstGeom>
        </p:spPr>
      </p:pic>
      <p:sp>
        <p:nvSpPr>
          <p:cNvPr id="32" name="文本框 31"/>
          <p:cNvSpPr txBox="1"/>
          <p:nvPr/>
        </p:nvSpPr>
        <p:spPr>
          <a:xfrm>
            <a:off x="889065" y="1593714"/>
            <a:ext cx="4454693" cy="461665"/>
          </a:xfrm>
          <a:prstGeom prst="rect">
            <a:avLst/>
          </a:prstGeom>
          <a:noFill/>
        </p:spPr>
        <p:txBody>
          <a:bodyPr wrap="square">
            <a:spAutoFit/>
          </a:bodyPr>
          <a:lstStyle/>
          <a:p>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用反馈</a:t>
            </a:r>
            <a:r>
              <a:rPr lang="zh-CN" altLang="en-US" sz="2400" b="1"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信息应对</a:t>
            </a:r>
            <a:r>
              <a:rPr lang="zh-CN" altLang="en-US" sz="2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不确定性</a:t>
            </a:r>
          </a:p>
        </p:txBody>
      </p:sp>
      <p:grpSp>
        <p:nvGrpSpPr>
          <p:cNvPr id="35" name="组合 34"/>
          <p:cNvGrpSpPr/>
          <p:nvPr/>
        </p:nvGrpSpPr>
        <p:grpSpPr>
          <a:xfrm>
            <a:off x="6414236" y="1044517"/>
            <a:ext cx="4185761" cy="2418224"/>
            <a:chOff x="6414236" y="3380742"/>
            <a:chExt cx="4185761" cy="2418224"/>
          </a:xfrm>
        </p:grpSpPr>
        <p:sp>
          <p:nvSpPr>
            <p:cNvPr id="36" name="矩形 35"/>
            <p:cNvSpPr/>
            <p:nvPr/>
          </p:nvSpPr>
          <p:spPr>
            <a:xfrm>
              <a:off x="6568797" y="3819193"/>
              <a:ext cx="1655493" cy="19797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37" name="文本框 36"/>
            <p:cNvSpPr txBox="1"/>
            <p:nvPr/>
          </p:nvSpPr>
          <p:spPr>
            <a:xfrm>
              <a:off x="6414236" y="3380742"/>
              <a:ext cx="4185761"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企业</a:t>
              </a:r>
              <a:r>
                <a:rPr lang="zh-CN" altLang="en-US" sz="2400" b="1" dirty="0" smtClean="0">
                  <a:latin typeface="微软雅黑" panose="020B0503020204020204" pitchFamily="34" charset="-122"/>
                  <a:ea typeface="微软雅黑" panose="020B0503020204020204" pitchFamily="34" charset="-122"/>
                </a:rPr>
                <a:t>数</a:t>
              </a:r>
              <a:r>
                <a:rPr lang="zh-CN" altLang="en-US" sz="2400" b="1" dirty="0">
                  <a:latin typeface="微软雅黑" panose="020B0503020204020204" pitchFamily="34" charset="-122"/>
                  <a:ea typeface="微软雅黑" panose="020B0503020204020204" pitchFamily="34" charset="-122"/>
                </a:rPr>
                <a:t>智化过程中的不确定性</a:t>
              </a:r>
              <a:endParaRPr lang="en-US" altLang="zh-CN" sz="2400"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6646980" y="3859974"/>
              <a:ext cx="1577311" cy="1938992"/>
            </a:xfrm>
            <a:prstGeom prst="rect">
              <a:avLst/>
            </a:prstGeom>
            <a:noFill/>
          </p:spPr>
          <p:txBody>
            <a:bodyPr wrap="square" rtlCol="0">
              <a:spAutoFit/>
            </a:bodyPr>
            <a:lstStyle/>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业务变化</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技术发展</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资金数量</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组织变革</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集团统建</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市场因素</a:t>
              </a:r>
              <a:endParaRPr lang="en-US" altLang="zh-CN" sz="2000" dirty="0">
                <a:latin typeface="微软雅黑" panose="020B0503020204020204" pitchFamily="34" charset="-122"/>
                <a:ea typeface="微软雅黑" panose="020B0503020204020204" pitchFamily="34" charset="-122"/>
              </a:endParaRPr>
            </a:p>
          </p:txBody>
        </p:sp>
      </p:grpSp>
      <p:sp>
        <p:nvSpPr>
          <p:cNvPr id="41" name="文本框 40"/>
          <p:cNvSpPr txBox="1"/>
          <p:nvPr/>
        </p:nvSpPr>
        <p:spPr>
          <a:xfrm>
            <a:off x="8302473" y="1495053"/>
            <a:ext cx="3122119" cy="1938992"/>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与其他领域相比</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企业</a:t>
            </a:r>
            <a:r>
              <a:rPr lang="zh-CN" altLang="en-US" sz="2000" dirty="0" smtClean="0">
                <a:latin typeface="微软雅黑" panose="020B0503020204020204" pitchFamily="34" charset="-122"/>
                <a:ea typeface="微软雅黑" panose="020B0503020204020204" pitchFamily="34" charset="-122"/>
              </a:rPr>
              <a:t>数</a:t>
            </a:r>
            <a:r>
              <a:rPr lang="zh-CN" altLang="en-US" sz="2000" dirty="0">
                <a:latin typeface="微软雅黑" panose="020B0503020204020204" pitchFamily="34" charset="-122"/>
                <a:ea typeface="微软雅黑" panose="020B0503020204020204" pitchFamily="34" charset="-122"/>
              </a:rPr>
              <a:t>智化的不确定性较大。</a:t>
            </a:r>
            <a:endParaRPr lang="en-US" altLang="zh-CN" sz="2000" dirty="0">
              <a:latin typeface="微软雅黑" panose="020B0503020204020204" pitchFamily="34" charset="-122"/>
              <a:ea typeface="微软雅黑" panose="020B0503020204020204" pitchFamily="34" charset="-122"/>
            </a:endParaRPr>
          </a:p>
          <a:p>
            <a:pPr algn="just"/>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年中长期</a:t>
            </a:r>
            <a:r>
              <a:rPr lang="zh-CN" altLang="en-US" sz="2000" dirty="0">
                <a:latin typeface="微软雅黑" panose="020B0503020204020204" pitchFamily="34" charset="-122"/>
                <a:ea typeface="微软雅黑" panose="020B0503020204020204" pitchFamily="34" charset="-122"/>
              </a:rPr>
              <a:t>：只规划方向目标，不定具体项目。</a:t>
            </a:r>
            <a:endParaRPr lang="en-US" altLang="zh-CN" sz="2000" dirty="0">
              <a:latin typeface="微软雅黑" panose="020B0503020204020204" pitchFamily="34" charset="-122"/>
              <a:ea typeface="微软雅黑" panose="020B0503020204020204" pitchFamily="34" charset="-122"/>
            </a:endParaRPr>
          </a:p>
          <a:p>
            <a:pPr algn="just"/>
            <a:r>
              <a:rPr lang="zh-CN" altLang="en-US" sz="2000" b="1" dirty="0">
                <a:latin typeface="微软雅黑" panose="020B0503020204020204" pitchFamily="34" charset="-122"/>
                <a:ea typeface="微软雅黑" panose="020B0503020204020204" pitchFamily="34" charset="-122"/>
              </a:rPr>
              <a:t>年度</a:t>
            </a:r>
            <a:r>
              <a:rPr lang="zh-CN" altLang="en-US" sz="2000" dirty="0">
                <a:latin typeface="微软雅黑" panose="020B0503020204020204" pitchFamily="34" charset="-122"/>
                <a:ea typeface="微软雅黑" panose="020B0503020204020204" pitchFamily="34" charset="-122"/>
              </a:rPr>
              <a:t>：详细制定计划，确定具体项目；调整规划。</a:t>
            </a:r>
          </a:p>
        </p:txBody>
      </p:sp>
      <p:sp>
        <p:nvSpPr>
          <p:cNvPr id="42" name="文本框 41"/>
          <p:cNvSpPr txBox="1"/>
          <p:nvPr/>
        </p:nvSpPr>
        <p:spPr>
          <a:xfrm>
            <a:off x="6430958" y="5030026"/>
            <a:ext cx="4993630" cy="1015663"/>
          </a:xfrm>
          <a:prstGeom prst="rect">
            <a:avLst/>
          </a:prstGeom>
          <a:noFill/>
        </p:spPr>
        <p:txBody>
          <a:bodyPr wrap="square" rtlCol="0">
            <a:spAutoFit/>
          </a:bodyPr>
          <a:lstStyle/>
          <a:p>
            <a:pPr algn="just"/>
            <a:r>
              <a:rPr lang="zh-CN" altLang="en-US" sz="2000" dirty="0">
                <a:latin typeface="微软雅黑" panose="020B0503020204020204" pitchFamily="34" charset="-122"/>
                <a:ea typeface="微软雅黑" panose="020B0503020204020204" pitchFamily="34" charset="-122"/>
              </a:rPr>
              <a:t>业务人员与信息人员要并肩作战，相互学习、理解、启发、促进，在互动中完成目标和路线的调整，最终双方都达成目标。</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91262" y="1097256"/>
            <a:ext cx="5293070" cy="3801041"/>
          </a:xfrm>
          <a:prstGeom prst="rect">
            <a:avLst/>
          </a:prstGeom>
        </p:spPr>
        <p:txBody>
          <a:bodyPr wrap="square">
            <a:spAutoFit/>
          </a:bodyPr>
          <a:lstStyle/>
          <a:p>
            <a:pPr algn="just"/>
            <a:r>
              <a:rPr lang="zh-CN" altLang="en-US" sz="2400" dirty="0" smtClean="0">
                <a:solidFill>
                  <a:prstClr val="black"/>
                </a:solidFill>
                <a:latin typeface="微软雅黑" panose="020B0503020204020204" pitchFamily="34" charset="-122"/>
                <a:ea typeface="微软雅黑" panose="020B0503020204020204" pitchFamily="34" charset="-122"/>
              </a:rPr>
              <a:t>大系统、复杂系统最重要的特性之一就是不断地演进、优化，这是一个持续的“</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建构</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解构</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重构</a:t>
            </a:r>
            <a:r>
              <a:rPr lang="zh-CN" altLang="en-US" sz="2400" dirty="0" smtClean="0">
                <a:solidFill>
                  <a:prstClr val="black"/>
                </a:solidFill>
                <a:latin typeface="微软雅黑" panose="020B0503020204020204" pitchFamily="34" charset="-122"/>
                <a:ea typeface="微软雅黑" panose="020B0503020204020204" pitchFamily="34" charset="-122"/>
              </a:rPr>
              <a:t>”的迭代过程。</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endParaRPr lang="en-US" altLang="zh-CN" sz="1100" dirty="0">
              <a:solidFill>
                <a:prstClr val="black"/>
              </a:solidFill>
              <a:latin typeface="微软雅黑" panose="020B0503020204020204" pitchFamily="34" charset="-122"/>
              <a:ea typeface="微软雅黑" panose="020B0503020204020204" pitchFamily="34" charset="-122"/>
            </a:endParaRPr>
          </a:p>
          <a:p>
            <a:pPr algn="just"/>
            <a:r>
              <a:rPr lang="zh-CN" altLang="en-US" sz="2400" dirty="0" smtClean="0">
                <a:solidFill>
                  <a:prstClr val="black"/>
                </a:solidFill>
                <a:latin typeface="微软雅黑" panose="020B0503020204020204" pitchFamily="34" charset="-122"/>
                <a:ea typeface="微软雅黑" panose="020B0503020204020204" pitchFamily="34" charset="-122"/>
              </a:rPr>
              <a:t>忒修斯之船的每一次更换零件，都是一次解构</a:t>
            </a:r>
            <a:r>
              <a:rPr lang="en-US" altLang="zh-CN" sz="2400" dirty="0" smtClean="0">
                <a:solidFill>
                  <a:prstClr val="black"/>
                </a:solidFill>
                <a:latin typeface="微软雅黑" panose="020B0503020204020204" pitchFamily="34" charset="-122"/>
                <a:ea typeface="微软雅黑" panose="020B0503020204020204" pitchFamily="34" charset="-122"/>
              </a:rPr>
              <a:t>-</a:t>
            </a:r>
            <a:r>
              <a:rPr lang="zh-CN" altLang="en-US" sz="2400" dirty="0" smtClean="0">
                <a:solidFill>
                  <a:prstClr val="black"/>
                </a:solidFill>
                <a:latin typeface="微软雅黑" panose="020B0503020204020204" pitchFamily="34" charset="-122"/>
                <a:ea typeface="微软雅黑" panose="020B0503020204020204" pitchFamily="34" charset="-122"/>
              </a:rPr>
              <a:t>建构的行动，但大多数是局部的维护或优化。</a:t>
            </a:r>
            <a:endParaRPr lang="en-US" altLang="zh-CN" sz="2400" dirty="0" smtClean="0">
              <a:solidFill>
                <a:prstClr val="black"/>
              </a:solidFill>
              <a:latin typeface="微软雅黑" panose="020B0503020204020204" pitchFamily="34" charset="-122"/>
              <a:ea typeface="微软雅黑" panose="020B0503020204020204" pitchFamily="34" charset="-122"/>
            </a:endParaRPr>
          </a:p>
          <a:p>
            <a:pPr algn="just"/>
            <a:endParaRPr lang="en-US" altLang="zh-CN" sz="1100" dirty="0" smtClean="0">
              <a:solidFill>
                <a:prstClr val="black"/>
              </a:solidFill>
              <a:latin typeface="微软雅黑" panose="020B0503020204020204" pitchFamily="34" charset="-122"/>
              <a:ea typeface="微软雅黑" panose="020B0503020204020204" pitchFamily="34" charset="-122"/>
            </a:endParaRPr>
          </a:p>
          <a:p>
            <a:pPr algn="just"/>
            <a:r>
              <a:rPr lang="zh-CN" altLang="en-US" sz="2400" dirty="0" smtClean="0">
                <a:solidFill>
                  <a:prstClr val="black"/>
                </a:solidFill>
                <a:latin typeface="微软雅黑" panose="020B0503020204020204" pitchFamily="34" charset="-122"/>
                <a:ea typeface="微软雅黑" panose="020B0503020204020204" pitchFamily="34" charset="-122"/>
              </a:rPr>
              <a:t>当前的</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数智化</a:t>
            </a:r>
            <a:r>
              <a:rPr lang="zh-CN" altLang="en-US" sz="2400" dirty="0" smtClean="0">
                <a:solidFill>
                  <a:prstClr val="black"/>
                </a:solidFill>
                <a:latin typeface="微软雅黑" panose="020B0503020204020204" pitchFamily="34" charset="-122"/>
                <a:ea typeface="微软雅黑" panose="020B0503020204020204" pitchFamily="34" charset="-122"/>
              </a:rPr>
              <a:t>建设不是局部优化，不是缓慢的、例行性的升级改造，而是</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级</a:t>
            </a:r>
            <a:r>
              <a:rPr lang="zh-CN" altLang="en-US" sz="2400" dirty="0" smtClean="0">
                <a:solidFill>
                  <a:prstClr val="black"/>
                </a:solidFill>
                <a:latin typeface="微软雅黑" panose="020B0503020204020204" pitchFamily="34" charset="-122"/>
                <a:ea typeface="微软雅黑" panose="020B0503020204020204" pitchFamily="34" charset="-122"/>
              </a:rPr>
              <a:t>、</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革命性的重大重构</a:t>
            </a:r>
            <a:r>
              <a:rPr lang="zh-CN" altLang="en-US" sz="2400" dirty="0" smtClean="0">
                <a:solidFill>
                  <a:prstClr val="black"/>
                </a:solidFill>
                <a:latin typeface="微软雅黑" panose="020B0503020204020204" pitchFamily="34" charset="-122"/>
                <a:ea typeface="微软雅黑" panose="020B0503020204020204" pitchFamily="34" charset="-122"/>
              </a:rPr>
              <a:t>。</a:t>
            </a:r>
            <a:endParaRPr lang="en-US" altLang="zh-CN" sz="2400" dirty="0" smtClean="0">
              <a:solidFill>
                <a:prstClr val="black"/>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591262" y="479706"/>
            <a:ext cx="3269537" cy="523220"/>
          </a:xfrm>
          <a:prstGeom prst="rect">
            <a:avLst/>
          </a:prstGeom>
          <a:noFill/>
        </p:spPr>
        <p:txBody>
          <a:bodyPr wrap="square" rtlCol="0">
            <a:spAutoFit/>
          </a:bodyPr>
          <a:lstStyle/>
          <a:p>
            <a:r>
              <a:rPr lang="zh-CN" altLang="en-US" sz="28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破立有序</a:t>
            </a:r>
            <a:endPar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矩形 1"/>
          <p:cNvSpPr/>
          <p:nvPr/>
        </p:nvSpPr>
        <p:spPr>
          <a:xfrm>
            <a:off x="1515259" y="5996001"/>
            <a:ext cx="9161482" cy="523220"/>
          </a:xfrm>
          <a:prstGeom prst="rect">
            <a:avLst/>
          </a:prstGeom>
          <a:ln w="3175">
            <a:solidFill>
              <a:schemeClr val="tx1"/>
            </a:solidFill>
          </a:ln>
        </p:spPr>
        <p:txBody>
          <a:bodyPr wrap="none">
            <a:spAutoFit/>
          </a:bodyPr>
          <a:lstStyle/>
          <a:p>
            <a:pPr algn="ctr"/>
            <a:r>
              <a:rPr lang="zh-CN" altLang="en-US"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该拆的拆，该建的建，以系统整体的发展和效能为导向。</a:t>
            </a:r>
            <a:endParaRPr lang="en-US" altLang="zh-CN"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440" y="1705248"/>
            <a:ext cx="4102100" cy="277865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5" name="文本框 4"/>
          <p:cNvSpPr txBox="1"/>
          <p:nvPr/>
        </p:nvSpPr>
        <p:spPr>
          <a:xfrm>
            <a:off x="9601158" y="1198074"/>
            <a:ext cx="2339102" cy="523220"/>
          </a:xfrm>
          <a:prstGeom prst="rect">
            <a:avLst/>
          </a:prstGeom>
          <a:noFill/>
        </p:spPr>
        <p:txBody>
          <a:bodyPr wrap="none" rtlCol="0">
            <a:spAutoFit/>
          </a:bodyPr>
          <a:lstStyle/>
          <a:p>
            <a:r>
              <a:rPr lang="zh-CN" altLang="en-US" sz="2800" b="1" dirty="0" smtClean="0">
                <a:latin typeface="微软雅黑" panose="020B0503020204020204" pitchFamily="34" charset="-122"/>
                <a:ea typeface="微软雅黑" panose="020B0503020204020204" pitchFamily="34" charset="-122"/>
              </a:rPr>
              <a:t>阿里拆中台？</a:t>
            </a:r>
            <a:endParaRPr lang="zh-CN" altLang="en-US"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002564" y="1721294"/>
            <a:ext cx="3701654" cy="461665"/>
          </a:xfrm>
          <a:prstGeom prst="rect">
            <a:avLst/>
          </a:prstGeom>
          <a:noFill/>
        </p:spPr>
        <p:txBody>
          <a:bodyPr wrap="none" rtlCol="0">
            <a:spAutoFit/>
          </a:bodyPr>
          <a:lstStyle/>
          <a:p>
            <a:pPr algn="r"/>
            <a:r>
              <a:rPr lang="zh-CN" altLang="en-US" sz="2400" dirty="0" smtClean="0">
                <a:latin typeface="微软雅黑" panose="020B0503020204020204" pitchFamily="34" charset="-122"/>
                <a:ea typeface="微软雅黑" panose="020B0503020204020204" pitchFamily="34" charset="-122"/>
              </a:rPr>
              <a:t>一次重大的解构</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建构实践</a:t>
            </a:r>
            <a:endParaRPr lang="zh-CN" altLang="en-US" sz="2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553962" y="4534783"/>
            <a:ext cx="4094391" cy="1323439"/>
          </a:xfrm>
          <a:prstGeom prst="rect">
            <a:avLst/>
          </a:prstGeom>
          <a:noFill/>
        </p:spPr>
        <p:txBody>
          <a:bodyPr wrap="none" rtlCol="0">
            <a:spAutoFit/>
          </a:bodyPr>
          <a:lstStyle/>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你</a:t>
            </a:r>
            <a:r>
              <a:rPr lang="zh-CN" altLang="en-US" sz="2000" dirty="0" smtClean="0">
                <a:latin typeface="微软雅黑" panose="020B0503020204020204" pitchFamily="34" charset="-122"/>
                <a:ea typeface="微软雅黑" panose="020B0503020204020204" pitchFamily="34" charset="-122"/>
              </a:rPr>
              <a:t>有中台么？</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你</a:t>
            </a:r>
            <a:r>
              <a:rPr lang="zh-CN" altLang="en-US" sz="2000" dirty="0" smtClean="0">
                <a:latin typeface="微软雅黑" panose="020B0503020204020204" pitchFamily="34" charset="-122"/>
                <a:ea typeface="微软雅黑" panose="020B0503020204020204" pitchFamily="34" charset="-122"/>
              </a:rPr>
              <a:t>的所谓的中台好使么？</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你</a:t>
            </a:r>
            <a:r>
              <a:rPr lang="zh-CN" altLang="en-US" sz="2000" dirty="0" smtClean="0">
                <a:latin typeface="微软雅黑" panose="020B0503020204020204" pitchFamily="34" charset="-122"/>
                <a:ea typeface="微软雅黑" panose="020B0503020204020204" pitchFamily="34" charset="-122"/>
              </a:rPr>
              <a:t>有</a:t>
            </a:r>
            <a:r>
              <a:rPr lang="en-US" altLang="zh-CN" sz="2000" dirty="0" smtClean="0">
                <a:latin typeface="微软雅黑" panose="020B0503020204020204" pitchFamily="34" charset="-122"/>
                <a:ea typeface="微软雅黑" panose="020B0503020204020204" pitchFamily="34" charset="-122"/>
              </a:rPr>
              <a:t>OSDU</a:t>
            </a:r>
            <a:r>
              <a:rPr lang="zh-CN" altLang="en-US" sz="2000" dirty="0" smtClean="0">
                <a:latin typeface="微软雅黑" panose="020B0503020204020204" pitchFamily="34" charset="-122"/>
                <a:ea typeface="微软雅黑" panose="020B0503020204020204" pitchFamily="34" charset="-122"/>
              </a:rPr>
              <a:t>这样的</a:t>
            </a:r>
            <a:r>
              <a:rPr lang="zh-CN" altLang="en-US" sz="2000" dirty="0">
                <a:latin typeface="微软雅黑" panose="020B0503020204020204" pitchFamily="34" charset="-122"/>
                <a:ea typeface="微软雅黑" panose="020B0503020204020204" pitchFamily="34" charset="-122"/>
              </a:rPr>
              <a:t>基础</a:t>
            </a:r>
            <a:r>
              <a:rPr lang="zh-CN" altLang="en-US" sz="2000" dirty="0" smtClean="0">
                <a:latin typeface="微软雅黑" panose="020B0503020204020204" pitchFamily="34" charset="-122"/>
                <a:ea typeface="微软雅黑" panose="020B0503020204020204" pitchFamily="34" charset="-122"/>
              </a:rPr>
              <a:t>平台么？</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p"/>
            </a:pPr>
            <a:r>
              <a:rPr lang="zh-CN" altLang="en-US" sz="2000" dirty="0" smtClean="0">
                <a:latin typeface="微软雅黑" panose="020B0503020204020204" pitchFamily="34" charset="-122"/>
                <a:ea typeface="微软雅黑" panose="020B0503020204020204" pitchFamily="34" charset="-122"/>
              </a:rPr>
              <a:t>你用什么建立生态？</a:t>
            </a:r>
            <a:endParaRPr lang="zh-CN" altLang="en-US"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9987191" y="2244541"/>
            <a:ext cx="1836658" cy="1071384"/>
          </a:xfrm>
          <a:prstGeom prst="star32">
            <a:avLst>
              <a:gd name="adj" fmla="val 42403"/>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生态</a:t>
            </a:r>
            <a:endPar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4" name="文本框 23"/>
          <p:cNvSpPr txBox="1"/>
          <p:nvPr/>
        </p:nvSpPr>
        <p:spPr>
          <a:xfrm>
            <a:off x="9760624" y="3298542"/>
            <a:ext cx="2335747" cy="996375"/>
          </a:xfrm>
          <a:prstGeom prst="star32">
            <a:avLst>
              <a:gd name="adj" fmla="val 45564"/>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OSDU</a:t>
            </a:r>
            <a:endPar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文本框 24"/>
          <p:cNvSpPr txBox="1"/>
          <p:nvPr/>
        </p:nvSpPr>
        <p:spPr>
          <a:xfrm>
            <a:off x="3245446" y="555988"/>
            <a:ext cx="7109639" cy="400110"/>
          </a:xfrm>
          <a:prstGeom prst="rect">
            <a:avLst/>
          </a:prstGeom>
          <a:noFill/>
        </p:spPr>
        <p:txBody>
          <a:bodyPr wrap="none" rtlCol="0">
            <a:spAutoFit/>
          </a:bodyPr>
          <a:lstStyle/>
          <a:p>
            <a:r>
              <a:rPr lang="zh-CN" altLang="en-US" sz="2000" dirty="0" smtClean="0">
                <a:latin typeface="微软雅黑" panose="020B0503020204020204" pitchFamily="34" charset="-122"/>
                <a:ea typeface="微软雅黑" panose="020B0503020204020204" pitchFamily="34" charset="-122"/>
              </a:rPr>
              <a:t>不破不立，不能一味地只建不拆，但拆的前提是：有的可拆。</a:t>
            </a:r>
            <a:endParaRPr lang="zh-CN" altLang="en-US" sz="2000" dirty="0">
              <a:latin typeface="微软雅黑" panose="020B0503020204020204" pitchFamily="34" charset="-122"/>
              <a:ea typeface="微软雅黑" panose="020B0503020204020204" pitchFamily="34" charset="-122"/>
            </a:endParaRPr>
          </a:p>
        </p:txBody>
      </p:sp>
      <p:pic>
        <p:nvPicPr>
          <p:cNvPr id="11" name="图片 10"/>
          <p:cNvPicPr/>
          <p:nvPr/>
        </p:nvPicPr>
        <p:blipFill rotWithShape="1">
          <a:blip r:embed="rId4">
            <a:extLst>
              <a:ext uri="{28A0092B-C50C-407E-A947-70E740481C1C}">
                <a14:useLocalDpi xmlns:a14="http://schemas.microsoft.com/office/drawing/2010/main" val="0"/>
              </a:ext>
            </a:extLst>
          </a:blip>
          <a:srcRect l="33333" t="6493" r="27500" b="31473"/>
          <a:stretch>
            <a:fillRect/>
          </a:stretch>
        </p:blipFill>
        <p:spPr>
          <a:xfrm>
            <a:off x="6235413" y="4852527"/>
            <a:ext cx="1080000" cy="1080000"/>
          </a:xfrm>
          <a:prstGeom prst="rect">
            <a:avLst/>
          </a:prstGeom>
          <a:ln>
            <a:noFill/>
          </a:ln>
          <a:effectLst>
            <a:softEdge rad="112500"/>
          </a:effectLst>
        </p:spPr>
      </p:pic>
      <p:sp>
        <p:nvSpPr>
          <p:cNvPr id="12" name="矩形标注 11"/>
          <p:cNvSpPr/>
          <p:nvPr/>
        </p:nvSpPr>
        <p:spPr>
          <a:xfrm>
            <a:off x="3852332" y="4898297"/>
            <a:ext cx="2032000" cy="731357"/>
          </a:xfrm>
          <a:prstGeom prst="wedgeRectCallout">
            <a:avLst>
              <a:gd name="adj1" fmla="val 65417"/>
              <a:gd name="adj2" fmla="val -35901"/>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每一个产品都值得重做一</a:t>
            </a:r>
            <a:r>
              <a:rPr lang="zh-CN" altLang="en-US"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遍</a:t>
            </a:r>
            <a:r>
              <a:rPr lang="en-US" altLang="zh-CN"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4" name="图片 13"/>
          <p:cNvPicPr/>
          <p:nvPr/>
        </p:nvPicPr>
        <p:blipFill rotWithShape="1">
          <a:blip r:embed="rId5">
            <a:extLst>
              <a:ext uri="{28A0092B-C50C-407E-A947-70E740481C1C}">
                <a14:useLocalDpi xmlns:a14="http://schemas.microsoft.com/office/drawing/2010/main" val="0"/>
              </a:ext>
            </a:extLst>
          </a:blip>
          <a:srcRect l="37222" t="30610" r="45047" b="40018"/>
          <a:stretch>
            <a:fillRect/>
          </a:stretch>
        </p:blipFill>
        <p:spPr>
          <a:xfrm>
            <a:off x="570095" y="4852527"/>
            <a:ext cx="1080000" cy="1080000"/>
          </a:xfrm>
          <a:prstGeom prst="rect">
            <a:avLst/>
          </a:prstGeom>
          <a:ln>
            <a:noFill/>
          </a:ln>
          <a:effectLst>
            <a:softEdge rad="112500"/>
          </a:effectLst>
        </p:spPr>
      </p:pic>
      <p:sp>
        <p:nvSpPr>
          <p:cNvPr id="19" name="矩形标注 18"/>
          <p:cNvSpPr/>
          <p:nvPr/>
        </p:nvSpPr>
        <p:spPr>
          <a:xfrm>
            <a:off x="1735213" y="4898297"/>
            <a:ext cx="2032000" cy="731357"/>
          </a:xfrm>
          <a:prstGeom prst="wedgeRectCallout">
            <a:avLst>
              <a:gd name="adj1" fmla="val -62881"/>
              <a:gd name="adj2" fmla="val -11959"/>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所有的应用都会被重新定义</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103" name="MMConnector"/>
          <p:cNvSpPr/>
          <p:nvPr/>
        </p:nvSpPr>
        <p:spPr>
          <a:xfrm>
            <a:off x="5292899" y="4646689"/>
            <a:ext cx="699343" cy="1532612"/>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07" name="MMConnector"/>
          <p:cNvSpPr/>
          <p:nvPr/>
        </p:nvSpPr>
        <p:spPr>
          <a:xfrm>
            <a:off x="6282717" y="2568735"/>
            <a:ext cx="702319" cy="127407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11" name="MMConnector"/>
          <p:cNvSpPr/>
          <p:nvPr/>
        </p:nvSpPr>
        <p:spPr>
          <a:xfrm>
            <a:off x="6169429" y="4375444"/>
            <a:ext cx="729055" cy="1893427"/>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13" name="MMConnector"/>
          <p:cNvSpPr/>
          <p:nvPr/>
        </p:nvSpPr>
        <p:spPr>
          <a:xfrm>
            <a:off x="5292899" y="3487183"/>
            <a:ext cx="684976" cy="1030691"/>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grpSp>
        <p:nvGrpSpPr>
          <p:cNvPr id="295" name="Group 295"/>
          <p:cNvGrpSpPr/>
          <p:nvPr/>
        </p:nvGrpSpPr>
        <p:grpSpPr>
          <a:xfrm>
            <a:off x="4539957" y="3181770"/>
            <a:ext cx="2081867" cy="778959"/>
            <a:chOff x="3165991" y="3044171"/>
            <a:chExt cx="2081867" cy="689705"/>
          </a:xfrm>
        </p:grpSpPr>
        <p:pic>
          <p:nvPicPr>
            <p:cNvPr id="250" name="Image"/>
            <p:cNvPicPr>
              <a:picLocks noChangeAspect="1"/>
            </p:cNvPicPr>
            <p:nvPr/>
          </p:nvPicPr>
          <p:blipFill>
            <a:blip r:embed="rId2" cstate="screen"/>
            <a:stretch>
              <a:fillRect/>
            </a:stretch>
          </p:blipFill>
          <p:spPr>
            <a:xfrm>
              <a:off x="3165991" y="3044171"/>
              <a:ext cx="2081867" cy="689705"/>
            </a:xfrm>
            <a:prstGeom prst="rect">
              <a:avLst/>
            </a:prstGeom>
          </p:spPr>
        </p:pic>
      </p:grpSp>
      <p:grpSp>
        <p:nvGrpSpPr>
          <p:cNvPr id="11" name="组合 10"/>
          <p:cNvGrpSpPr/>
          <p:nvPr/>
        </p:nvGrpSpPr>
        <p:grpSpPr>
          <a:xfrm>
            <a:off x="6465775" y="624935"/>
            <a:ext cx="4628996" cy="1552116"/>
            <a:chOff x="4849331" y="468701"/>
            <a:chExt cx="3471747" cy="1164087"/>
          </a:xfrm>
        </p:grpSpPr>
        <p:sp>
          <p:nvSpPr>
            <p:cNvPr id="175"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31"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3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35"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39"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06"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258" name="Image"/>
            <p:cNvPicPr>
              <a:picLocks noChangeAspect="1"/>
            </p:cNvPicPr>
            <p:nvPr/>
          </p:nvPicPr>
          <p:blipFill>
            <a:blip r:embed="rId3"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4" name="Mark"/>
            <p:cNvPicPr>
              <a:picLocks noChangeAspect="1"/>
            </p:cNvPicPr>
            <p:nvPr/>
          </p:nvPicPr>
          <p:blipFill>
            <a:blip r:embed="rId4"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01"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20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大系统观哲学</a:t>
              </a:r>
              <a:endParaRPr sz="20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哲学与大系统观</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32"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第一性原理</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34"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数据-大数据-全息</a:t>
              </a:r>
            </a:p>
          </p:txBody>
        </p:sp>
        <p:sp>
          <p:nvSpPr>
            <p:cNvPr id="138"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系统观的层次</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76"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1100"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1100"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放弃传统哲学主体和客体的对立思维，把人和世界都作为系统看待，将人融入到世界这个大系统中去，紧密互动，和谐发展</a:t>
              </a:r>
              <a:r>
                <a:rPr sz="1100"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grpSp>
      <p:grpSp>
        <p:nvGrpSpPr>
          <p:cNvPr id="8" name="组合 7"/>
          <p:cNvGrpSpPr/>
          <p:nvPr/>
        </p:nvGrpSpPr>
        <p:grpSpPr>
          <a:xfrm>
            <a:off x="472644" y="3667656"/>
            <a:ext cx="4817779" cy="3313739"/>
            <a:chOff x="354483" y="2750742"/>
            <a:chExt cx="3613334" cy="2485304"/>
          </a:xfrm>
        </p:grpSpPr>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73"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15"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17"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19"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21"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69"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26"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28"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30"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32"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34"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36"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3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40"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42"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44"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102"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55" name="Image"/>
            <p:cNvPicPr>
              <a:picLocks noChangeAspect="1"/>
            </p:cNvPicPr>
            <p:nvPr/>
          </p:nvPicPr>
          <p:blipFill>
            <a:blip r:embed="rId5"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1" name="Mark"/>
            <p:cNvPicPr>
              <a:picLocks noChangeAspect="1"/>
            </p:cNvPicPr>
            <p:nvPr/>
          </p:nvPicPr>
          <p:blipFill>
            <a:blip r:embed="rId6"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297"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20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系统结构动力学</a:t>
              </a:r>
              <a:endParaRPr sz="20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14"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系统惯性原理</a:t>
              </a:r>
            </a:p>
          </p:txBody>
        </p:sp>
        <p:sp>
          <p:nvSpPr>
            <p:cNvPr id="116"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系统边界原理</a:t>
              </a:r>
            </a:p>
          </p:txBody>
        </p:sp>
        <p:sp>
          <p:nvSpPr>
            <p:cNvPr id="118"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势力云边界原理</a:t>
              </a:r>
            </a:p>
          </p:txBody>
        </p:sp>
        <p:sp>
          <p:nvSpPr>
            <p:cNvPr id="120"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吸引力递减原理</a:t>
              </a:r>
            </a:p>
          </p:txBody>
        </p:sp>
        <p:sp>
          <p:nvSpPr>
            <p:cNvPr id="168"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吸引子能动性原理</a:t>
              </a:r>
            </a:p>
          </p:txBody>
        </p:sp>
        <p:sp>
          <p:nvSpPr>
            <p:cNvPr id="17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1100"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1100"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吸引子是系统的核心</a:t>
              </a:r>
              <a:r>
                <a:rPr lang="zh-CN" altLang="en-US" sz="1100" dirty="0">
                  <a:solidFill>
                    <a:srgbClr val="303030"/>
                  </a:solidFill>
                  <a:latin typeface="楷体" panose="02010609060101010101" pitchFamily="49" charset="-122"/>
                  <a:ea typeface="楷体" panose="02010609060101010101" pitchFamily="49" charset="-122"/>
                  <a:cs typeface="Arial Black" panose="020B0A04020102020204" pitchFamily="34" charset="0"/>
                </a:rPr>
                <a:t>与</a:t>
              </a:r>
              <a:r>
                <a:rPr sz="1100"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灵魂</a:t>
              </a:r>
              <a:r>
                <a:rPr sz="1100"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r>
                <a:rPr lang="zh-CN" altLang="en-US" sz="1100" dirty="0">
                  <a:solidFill>
                    <a:srgbClr val="303030"/>
                  </a:solidFill>
                  <a:latin typeface="楷体" panose="02010609060101010101" pitchFamily="49" charset="-122"/>
                  <a:ea typeface="楷体" panose="02010609060101010101" pitchFamily="49" charset="-122"/>
                  <a:cs typeface="Arial Black" panose="020B0A04020102020204" pitchFamily="34" charset="0"/>
                </a:rPr>
                <a:t>也是</a:t>
              </a:r>
              <a:r>
                <a:rPr sz="1100"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系统存在的意义和依据，承载着系统使命。吸引子通过耗散信息来主导系统生存、发展；系统体通过耗散质能而生长</a:t>
              </a:r>
              <a:r>
                <a:rPr sz="1100" dirty="0">
                  <a:solidFill>
                    <a:srgbClr val="303030"/>
                  </a:solidFill>
                  <a:latin typeface="楷体" panose="02010609060101010101" pitchFamily="49" charset="-122"/>
                  <a:ea typeface="楷体" panose="02010609060101010101" pitchFamily="49" charset="-122"/>
                  <a:cs typeface="Arial Black" panose="020B0A04020102020204" pitchFamily="34" charset="0"/>
                </a:rPr>
                <a:t>。</a:t>
              </a:r>
            </a:p>
          </p:txBody>
        </p:sp>
        <p:sp>
          <p:nvSpPr>
            <p:cNvPr id="225"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耦合度定理</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27"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系统驱动力合成原理</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29"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系统作用累积原理</a:t>
              </a:r>
            </a:p>
          </p:txBody>
        </p:sp>
        <p:sp>
          <p:nvSpPr>
            <p:cNvPr id="231"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系统参量边际作用原理</a:t>
              </a:r>
            </a:p>
          </p:txBody>
        </p:sp>
        <p:sp>
          <p:nvSpPr>
            <p:cNvPr id="233"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系统共振原理</a:t>
              </a:r>
            </a:p>
          </p:txBody>
        </p:sp>
        <p:sp>
          <p:nvSpPr>
            <p:cNvPr id="235"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系统体增长原理</a:t>
              </a:r>
            </a:p>
          </p:txBody>
        </p:sp>
        <p:sp>
          <p:nvSpPr>
            <p:cNvPr id="237"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局部比较优势原理</a:t>
              </a:r>
            </a:p>
          </p:txBody>
        </p:sp>
        <p:sp>
          <p:nvSpPr>
            <p:cNvPr id="239"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远交近攻原理</a:t>
              </a:r>
            </a:p>
          </p:txBody>
        </p:sp>
        <p:sp>
          <p:nvSpPr>
            <p:cNvPr id="24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系统失败原理</a:t>
              </a:r>
            </a:p>
          </p:txBody>
        </p:sp>
        <p:sp>
          <p:nvSpPr>
            <p:cNvPr id="243"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系统涨落作用原理</a:t>
              </a:r>
            </a:p>
          </p:txBody>
        </p:sp>
        <p:sp>
          <p:nvSpPr>
            <p:cNvPr id="245"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系统聚集原理</a:t>
              </a:r>
            </a:p>
          </p:txBody>
        </p:sp>
      </p:grpSp>
      <p:grpSp>
        <p:nvGrpSpPr>
          <p:cNvPr id="9" name="组合 8"/>
          <p:cNvGrpSpPr/>
          <p:nvPr/>
        </p:nvGrpSpPr>
        <p:grpSpPr>
          <a:xfrm>
            <a:off x="6280381" y="4299773"/>
            <a:ext cx="5468273" cy="1647439"/>
            <a:chOff x="4710285" y="3224829"/>
            <a:chExt cx="4101205" cy="1235579"/>
          </a:xfrm>
        </p:grpSpPr>
        <p:sp>
          <p:nvSpPr>
            <p:cNvPr id="179"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53"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55"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57"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5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51"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5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60"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110"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256" name="Image"/>
            <p:cNvPicPr>
              <a:picLocks noChangeAspect="1"/>
            </p:cNvPicPr>
            <p:nvPr/>
          </p:nvPicPr>
          <p:blipFill>
            <a:blip r:embed="rId7"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2" name="Mark"/>
            <p:cNvPicPr>
              <a:picLocks noChangeAspect="1"/>
            </p:cNvPicPr>
            <p:nvPr/>
          </p:nvPicPr>
          <p:blipFill>
            <a:blip r:embed="rId8"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03"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20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全息有机系统论</a:t>
              </a:r>
              <a:endParaRPr sz="20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52"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全息原理</a:t>
              </a:r>
            </a:p>
          </p:txBody>
        </p:sp>
        <p:sp>
          <p:nvSpPr>
            <p:cNvPr id="154"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块茎结构原理</a:t>
              </a:r>
            </a:p>
          </p:txBody>
        </p:sp>
        <p:sp>
          <p:nvSpPr>
            <p:cNvPr id="15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全息有机系统</a:t>
              </a:r>
            </a:p>
          </p:txBody>
        </p:sp>
        <p:sp>
          <p:nvSpPr>
            <p:cNvPr id="158"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全息激光战队</a:t>
              </a:r>
            </a:p>
          </p:txBody>
        </p:sp>
        <p:sp>
          <p:nvSpPr>
            <p:cNvPr id="180"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1100"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1100" dirty="0">
                  <a:solidFill>
                    <a:srgbClr val="303030"/>
                  </a:solidFill>
                  <a:latin typeface="楷体" panose="02010609060101010101" pitchFamily="49" charset="-122"/>
                  <a:ea typeface="Arial Black" panose="020B0A04020102020204" pitchFamily="34" charset="0"/>
                  <a:cs typeface="Arial Black" panose="020B0A04020102020204" pitchFamily="34" charset="0"/>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249"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无边界系统</a:t>
              </a:r>
            </a:p>
          </p:txBody>
        </p:sp>
        <p:sp>
          <p:nvSpPr>
            <p:cNvPr id="252"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自我实现原理</a:t>
              </a:r>
            </a:p>
          </p:txBody>
        </p:sp>
        <p:sp>
          <p:nvSpPr>
            <p:cNvPr id="259"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基于不确定性的确定性原理</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grpSp>
      <p:grpSp>
        <p:nvGrpSpPr>
          <p:cNvPr id="10" name="组合 9"/>
          <p:cNvGrpSpPr/>
          <p:nvPr/>
        </p:nvGrpSpPr>
        <p:grpSpPr>
          <a:xfrm>
            <a:off x="6282716" y="2110787"/>
            <a:ext cx="5407715" cy="2271831"/>
            <a:chOff x="4712037" y="1583090"/>
            <a:chExt cx="4055786" cy="1703873"/>
          </a:xfrm>
        </p:grpSpPr>
        <p:sp>
          <p:nvSpPr>
            <p:cNvPr id="171"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05"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23"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25"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27"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29"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262"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64"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66"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6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70"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72"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1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257" name="Image"/>
            <p:cNvPicPr>
              <a:picLocks noChangeAspect="1"/>
            </p:cNvPicPr>
            <p:nvPr/>
          </p:nvPicPr>
          <p:blipFill rotWithShape="1">
            <a:blip r:embed="rId9"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3" name="Mark"/>
            <p:cNvPicPr>
              <a:picLocks noChangeAspect="1"/>
            </p:cNvPicPr>
            <p:nvPr/>
          </p:nvPicPr>
          <p:blipFill>
            <a:blip r:embed="rId10"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299"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20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方法论&amp;应用</a:t>
              </a:r>
              <a:endParaRPr sz="20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22"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因特奈特主义</a:t>
              </a:r>
            </a:p>
          </p:txBody>
        </p:sp>
        <p:sp>
          <p:nvSpPr>
            <p:cNvPr id="124"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七色光方法</a:t>
              </a:r>
            </a:p>
          </p:txBody>
        </p:sp>
        <p:sp>
          <p:nvSpPr>
            <p:cNvPr id="126"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1055" dirty="0">
                  <a:solidFill>
                    <a:srgbClr val="303030"/>
                  </a:solidFill>
                  <a:latin typeface="幼圆" panose="02010509060101010101" pitchFamily="49" charset="-122"/>
                  <a:ea typeface="方正粗宋简体" panose="03000509000000000000" pitchFamily="65" charset="-122"/>
                  <a:cs typeface="Arial Black" panose="020B0A04020102020204" pitchFamily="34" charset="0"/>
                </a:rPr>
                <a:t>敏捷规划迭代精进方法</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28"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自标准数据</a:t>
              </a:r>
            </a:p>
          </p:txBody>
        </p:sp>
        <p:sp>
          <p:nvSpPr>
            <p:cNvPr id="172"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1100" dirty="0">
                  <a:solidFill>
                    <a:srgbClr val="303030"/>
                  </a:solidFill>
                  <a:latin typeface="楷体" panose="02010609060101010101" pitchFamily="49" charset="-122"/>
                  <a:ea typeface="楷体" panose="02010609060101010101" pitchFamily="49" charset="-122"/>
                  <a:cs typeface="Arial Black" panose="020B0A04020102020204" pitchFamily="34" charset="0"/>
                </a:rPr>
                <a:t>  </a:t>
              </a:r>
              <a:r>
                <a:rPr sz="1100" dirty="0" err="1">
                  <a:solidFill>
                    <a:srgbClr val="303030"/>
                  </a:solidFill>
                  <a:latin typeface="楷体" panose="02010609060101010101" pitchFamily="49" charset="-122"/>
                  <a:ea typeface="楷体" panose="02010609060101010101" pitchFamily="49" charset="-122"/>
                  <a:cs typeface="Arial Black" panose="020B0A04020102020204" pitchFamily="34" charset="0"/>
                </a:rPr>
                <a:t>大系统观将各种系统</a:t>
              </a:r>
              <a:r>
                <a:rPr lang="zh-CN" altLang="en-US" sz="1100" dirty="0">
                  <a:solidFill>
                    <a:srgbClr val="303030"/>
                  </a:solidFill>
                  <a:latin typeface="楷体" panose="02010609060101010101" pitchFamily="49" charset="-122"/>
                  <a:ea typeface="楷体" panose="02010609060101010101" pitchFamily="49" charset="-122"/>
                  <a:cs typeface="Arial Black" panose="020B0A04020102020204" pitchFamily="34" charset="0"/>
                </a:rPr>
                <a:t>理论</a:t>
              </a:r>
              <a:r>
                <a:rPr sz="1100" dirty="0">
                  <a:solidFill>
                    <a:srgbClr val="303030"/>
                  </a:solidFill>
                  <a:latin typeface="楷体" panose="02010609060101010101" pitchFamily="49" charset="-122"/>
                  <a:ea typeface="楷体" panose="02010609060101010101" pitchFamily="49" charset="-122"/>
                  <a:cs typeface="Arial Black" panose="020B0A04020102020204" pitchFamily="34" charset="0"/>
                </a:rPr>
                <a:t>、系统工程的原理和工具综合起来，避免片面的理解和狭隘的局部思维，注重知行合一，反对机械系统观、教条主义、虚无主义，倡导大系统实践，将大系统思维应用到各行各业、各级系统中去。</a:t>
              </a:r>
            </a:p>
          </p:txBody>
        </p:sp>
        <p:sp>
          <p:nvSpPr>
            <p:cNvPr id="261"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a:t>
              </a:r>
            </a:p>
          </p:txBody>
        </p:sp>
        <p:sp>
          <p:nvSpPr>
            <p:cNvPr id="263"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互联网+的精神实质</a:t>
              </a:r>
            </a:p>
          </p:txBody>
        </p:sp>
        <p:sp>
          <p:nvSpPr>
            <p:cNvPr id="265"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信息化生产函数</a:t>
              </a:r>
            </a:p>
          </p:txBody>
        </p:sp>
        <p:sp>
          <p:nvSpPr>
            <p:cNvPr id="267"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信息生产力与生产关系</a:t>
              </a:r>
            </a:p>
          </p:txBody>
        </p:sp>
        <p:sp>
          <p:nvSpPr>
            <p:cNvPr id="269"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大信息观</a:t>
              </a:r>
            </a:p>
          </p:txBody>
        </p:sp>
        <p:sp>
          <p:nvSpPr>
            <p:cNvPr id="271"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数字油田-智能油田-智慧油田</a:t>
              </a:r>
              <a:r>
                <a:rPr lang="en-US" sz="1055" dirty="0">
                  <a:solidFill>
                    <a:srgbClr val="303030"/>
                  </a:solidFill>
                  <a:latin typeface="幼圆" panose="02010509060101010101" pitchFamily="49" charset="-122"/>
                  <a:ea typeface="Arial Black" panose="020B0A04020102020204" pitchFamily="34" charset="0"/>
                  <a:cs typeface="Arial Black" panose="020B0A04020102020204" pitchFamily="34" charset="0"/>
                </a:rPr>
                <a:t/>
              </a:r>
              <a:br>
                <a:rPr lang="en-US" sz="1055" dirty="0">
                  <a:solidFill>
                    <a:srgbClr val="303030"/>
                  </a:solidFill>
                  <a:latin typeface="幼圆" panose="02010509060101010101" pitchFamily="49" charset="-122"/>
                  <a:ea typeface="Arial Black" panose="020B0A04020102020204" pitchFamily="34" charset="0"/>
                  <a:cs typeface="Arial Black" panose="020B0A04020102020204" pitchFamily="34" charset="0"/>
                </a:rPr>
              </a:br>
              <a:r>
                <a:rPr lang="en-US" sz="1055" dirty="0">
                  <a:solidFill>
                    <a:srgbClr val="303030"/>
                  </a:solidFill>
                  <a:latin typeface="幼圆" panose="02010509060101010101" pitchFamily="49" charset="-122"/>
                  <a:ea typeface="Arial Black" panose="020B0A04020102020204" pitchFamily="34" charset="0"/>
                  <a:cs typeface="Arial Black" panose="020B0A04020102020204" pitchFamily="34" charset="0"/>
                </a:rPr>
                <a:t>                 </a:t>
              </a:r>
              <a:r>
                <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rPr>
                <a:t>-</a:t>
              </a: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全息油田</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grpSp>
      <p:sp>
        <p:nvSpPr>
          <p:cNvPr id="3" name="文本框 2"/>
          <p:cNvSpPr txBox="1"/>
          <p:nvPr/>
        </p:nvSpPr>
        <p:spPr>
          <a:xfrm>
            <a:off x="383220" y="480056"/>
            <a:ext cx="5827236" cy="769441"/>
          </a:xfrm>
          <a:prstGeom prst="rect">
            <a:avLst/>
          </a:prstGeom>
          <a:noFill/>
        </p:spPr>
        <p:txBody>
          <a:bodyPr wrap="none" rtlCol="0">
            <a:spAutoFit/>
          </a:bodyPr>
          <a:lstStyle/>
          <a:p>
            <a:r>
              <a:rPr lang="en-US" altLang="zh-CN" sz="44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Arial Black" panose="020B0A04020102020204" pitchFamily="34" charset="0"/>
              </a:rPr>
              <a:t>《</a:t>
            </a:r>
            <a:r>
              <a:rPr lang="zh-CN" altLang="en-US" sz="44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Arial Black" panose="020B0A04020102020204" pitchFamily="34" charset="0"/>
              </a:rPr>
              <a:t>大系统观</a:t>
            </a:r>
            <a:r>
              <a:rPr lang="en-US" altLang="zh-CN" sz="44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Arial Black" panose="020B0A04020102020204" pitchFamily="34" charset="0"/>
              </a:rPr>
              <a:t>》</a:t>
            </a:r>
            <a:r>
              <a:rPr lang="zh-CN" altLang="en-US" sz="4400" dirty="0" smtClean="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Arial Black" panose="020B0A04020102020204" pitchFamily="34" charset="0"/>
              </a:rPr>
              <a:t>思维</a:t>
            </a:r>
            <a:r>
              <a:rPr lang="zh-CN" altLang="en-US" sz="4400" dirty="0">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cs typeface="Arial Black" panose="020B0A04020102020204" pitchFamily="34" charset="0"/>
              </a:rPr>
              <a:t>导图</a:t>
            </a:r>
          </a:p>
        </p:txBody>
      </p:sp>
      <p:sp>
        <p:nvSpPr>
          <p:cNvPr id="4" name="文本框 3"/>
          <p:cNvSpPr txBox="1"/>
          <p:nvPr/>
        </p:nvSpPr>
        <p:spPr>
          <a:xfrm>
            <a:off x="10594764" y="6403499"/>
            <a:ext cx="827471" cy="369332"/>
          </a:xfrm>
          <a:prstGeom prst="rect">
            <a:avLst/>
          </a:prstGeom>
          <a:noFill/>
        </p:spPr>
        <p:txBody>
          <a:bodyPr wrap="none" rtlCol="0">
            <a:spAutoFit/>
          </a:bodyPr>
          <a:lstStyle/>
          <a:p>
            <a:r>
              <a:rPr lang="en-US" altLang="zh-CN" dirty="0" smtClean="0">
                <a:solidFill>
                  <a:schemeClr val="bg1">
                    <a:lumMod val="65000"/>
                  </a:schemeClr>
                </a:solidFill>
                <a:ea typeface="方正粗宋简体" panose="03000509000000000000" pitchFamily="65" charset="-122"/>
                <a:cs typeface="Arial Black" panose="020B0A04020102020204" pitchFamily="34" charset="0"/>
              </a:rPr>
              <a:t>2016.2</a:t>
            </a:r>
            <a:endParaRPr lang="zh-CN" altLang="en-US" dirty="0">
              <a:solidFill>
                <a:schemeClr val="bg1">
                  <a:lumMod val="65000"/>
                </a:schemeClr>
              </a:solidFill>
              <a:ea typeface="方正粗宋简体" panose="03000509000000000000" pitchFamily="65" charset="-122"/>
              <a:cs typeface="Arial Black" panose="020B0A04020102020204" pitchFamily="34" charset="0"/>
            </a:endParaRPr>
          </a:p>
        </p:txBody>
      </p:sp>
      <p:grpSp>
        <p:nvGrpSpPr>
          <p:cNvPr id="7" name="组合 6"/>
          <p:cNvGrpSpPr/>
          <p:nvPr/>
        </p:nvGrpSpPr>
        <p:grpSpPr>
          <a:xfrm>
            <a:off x="828644" y="1513782"/>
            <a:ext cx="4490169" cy="2514749"/>
            <a:chOff x="621482" y="1135336"/>
            <a:chExt cx="3367627" cy="1886062"/>
          </a:xfrm>
        </p:grpSpPr>
        <p:sp>
          <p:nvSpPr>
            <p:cNvPr id="181"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61"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163"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165"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167"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9"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13"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5"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7"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9"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92"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12"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254"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4"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0"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05"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20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基本系统论</a:t>
              </a:r>
              <a:endParaRPr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60"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黄金序律</a:t>
              </a:r>
              <a:r>
                <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rPr>
                <a:t> O = 7</a:t>
              </a:r>
            </a:p>
          </p:txBody>
        </p:sp>
        <p:sp>
          <p:nvSpPr>
            <p:cNvPr id="162"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熵增原理</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164"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系统结构功能原理</a:t>
              </a:r>
            </a:p>
          </p:txBody>
        </p:sp>
        <p:sp>
          <p:nvSpPr>
            <p:cNvPr id="166"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涌现原理</a:t>
              </a:r>
            </a:p>
          </p:txBody>
        </p:sp>
        <p:sp>
          <p:nvSpPr>
            <p:cNvPr id="182"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1100" dirty="0">
                  <a:solidFill>
                    <a:srgbClr val="303030"/>
                  </a:solidFill>
                  <a:latin typeface="楷体" panose="02010609060101010101" pitchFamily="49" charset="-122"/>
                  <a:ea typeface="Arial Black" panose="020B0A04020102020204" pitchFamily="34" charset="0"/>
                  <a:cs typeface="Arial Black" panose="020B0A04020102020204" pitchFamily="34" charset="0"/>
                </a:rPr>
                <a:t>  </a:t>
              </a:r>
              <a:r>
                <a:rPr sz="1100" dirty="0" err="1">
                  <a:solidFill>
                    <a:srgbClr val="303030"/>
                  </a:solidFill>
                  <a:latin typeface="楷体" panose="02010609060101010101" pitchFamily="49" charset="-122"/>
                  <a:ea typeface="Arial Black" panose="020B0A04020102020204" pitchFamily="34" charset="0"/>
                  <a:cs typeface="Arial Black" panose="020B0A04020102020204" pitchFamily="34" charset="0"/>
                </a:rPr>
                <a:t>总结老三论、新三论等前人成果，奠定系统论和大系统观的科学基础。系统论是科技与哲学之间的桥梁</a:t>
              </a:r>
              <a:r>
                <a:rPr sz="1100" dirty="0">
                  <a:solidFill>
                    <a:srgbClr val="303030"/>
                  </a:solidFill>
                  <a:latin typeface="楷体" panose="02010609060101010101" pitchFamily="49" charset="-122"/>
                  <a:ea typeface="Arial Black" panose="020B0A04020102020204" pitchFamily="34" charset="0"/>
                  <a:cs typeface="Arial Black" panose="020B0A04020102020204" pitchFamily="34" charset="0"/>
                </a:rPr>
                <a:t>。</a:t>
              </a:r>
            </a:p>
          </p:txBody>
        </p:sp>
        <p:sp>
          <p:nvSpPr>
            <p:cNvPr id="20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信息熵减原理</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12"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1055" dirty="0" err="1">
                  <a:solidFill>
                    <a:srgbClr val="303030"/>
                  </a:solidFill>
                  <a:latin typeface="幼圆" panose="02010509060101010101" pitchFamily="49" charset="-122"/>
                  <a:ea typeface="Arial Black" panose="020B0A04020102020204" pitchFamily="34" charset="0"/>
                  <a:cs typeface="Arial Black" panose="020B0A04020102020204" pitchFamily="34" charset="0"/>
                </a:rPr>
                <a:t>开放耗散原理</a:t>
              </a:r>
              <a:endParaRPr sz="1055" dirty="0">
                <a:solidFill>
                  <a:srgbClr val="303030"/>
                </a:solidFill>
                <a:latin typeface="幼圆" panose="02010509060101010101" pitchFamily="49" charset="-122"/>
                <a:ea typeface="Arial Black" panose="020B0A04020102020204" pitchFamily="34" charset="0"/>
                <a:cs typeface="Arial Black" panose="020B0A04020102020204" pitchFamily="34" charset="0"/>
              </a:endParaRPr>
            </a:p>
          </p:txBody>
        </p:sp>
        <p:sp>
          <p:nvSpPr>
            <p:cNvPr id="214"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序参量支配原理</a:t>
              </a:r>
            </a:p>
          </p:txBody>
        </p:sp>
        <p:sp>
          <p:nvSpPr>
            <p:cNvPr id="216"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组织+自组织原理</a:t>
              </a:r>
            </a:p>
          </p:txBody>
        </p:sp>
        <p:sp>
          <p:nvSpPr>
            <p:cNvPr id="218"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KISS原则(简化原理)</a:t>
              </a:r>
            </a:p>
          </p:txBody>
        </p:sp>
        <p:sp>
          <p:nvSpPr>
            <p:cNvPr id="137"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40"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1055">
                  <a:solidFill>
                    <a:srgbClr val="303030"/>
                  </a:solidFill>
                  <a:latin typeface="幼圆" panose="02010509060101010101" pitchFamily="49" charset="-122"/>
                  <a:ea typeface="Arial Black" panose="020B0A04020102020204" pitchFamily="34" charset="0"/>
                  <a:cs typeface="Arial Black" panose="020B0A04020102020204" pitchFamily="34" charset="0"/>
                </a:rPr>
                <a:t>钱学森系统科学体系</a:t>
              </a:r>
            </a:p>
          </p:txBody>
        </p:sp>
        <p:sp>
          <p:nvSpPr>
            <p:cNvPr id="142"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1055" dirty="0">
                  <a:solidFill>
                    <a:srgbClr val="303030"/>
                  </a:solidFill>
                  <a:latin typeface="幼圆" panose="02010509060101010101" pitchFamily="49" charset="-122"/>
                  <a:ea typeface="幼圆" panose="02010509060101010101" pitchFamily="49" charset="-122"/>
                  <a:cs typeface="Arial Black" panose="020B0A04020102020204" pitchFamily="34" charset="0"/>
                </a:rPr>
                <a:t>迭代精进原理</a:t>
              </a:r>
              <a:endParaRPr sz="1055" dirty="0">
                <a:solidFill>
                  <a:srgbClr val="303030"/>
                </a:solidFill>
                <a:latin typeface="幼圆" panose="02010509060101010101" pitchFamily="49" charset="-122"/>
                <a:ea typeface="幼圆" panose="02010509060101010101" pitchFamily="49" charset="-122"/>
                <a:cs typeface="Arial Black" panose="020B0A04020102020204" pitchFamily="34" charset="0"/>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2010487"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夯实</a:t>
            </a:r>
            <a:r>
              <a:rPr lang="en-US" altLang="zh-CN" dirty="0"/>
              <a:t>AI</a:t>
            </a:r>
            <a:r>
              <a:rPr lang="zh-CN" altLang="en-US" dirty="0"/>
              <a:t>基础</a:t>
            </a:r>
          </a:p>
        </p:txBody>
      </p:sp>
      <p:sp>
        <p:nvSpPr>
          <p:cNvPr id="3" name="矩形 2"/>
          <p:cNvSpPr/>
          <p:nvPr/>
        </p:nvSpPr>
        <p:spPr>
          <a:xfrm>
            <a:off x="889000" y="1262503"/>
            <a:ext cx="2836333"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大模型是基础设施</a:t>
            </a:r>
          </a:p>
        </p:txBody>
      </p:sp>
      <p:sp>
        <p:nvSpPr>
          <p:cNvPr id="4" name="文本框 3"/>
          <p:cNvSpPr txBox="1"/>
          <p:nvPr/>
        </p:nvSpPr>
        <p:spPr>
          <a:xfrm>
            <a:off x="986366"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大模型将像云计算、物联网、数字孪生、元宇宙等一样成为</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原生时代的技术底座。</a:t>
            </a:r>
            <a:endParaRPr lang="zh-CN" altLang="en-US"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8870" r="28506"/>
          <a:stretch>
            <a:fillRect/>
          </a:stretch>
        </p:blipFill>
        <p:spPr>
          <a:xfrm>
            <a:off x="1217412" y="1845382"/>
            <a:ext cx="2179508" cy="2463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矩形 7"/>
          <p:cNvSpPr/>
          <p:nvPr/>
        </p:nvSpPr>
        <p:spPr>
          <a:xfrm>
            <a:off x="4526607" y="1262503"/>
            <a:ext cx="2836333"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数据多了</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才</a:t>
            </a:r>
            <a:r>
              <a:rPr lang="zh-CN" altLang="en-US" sz="2400" dirty="0" smtClean="0">
                <a:latin typeface="方正粗宋简体" panose="03000509000000000000" pitchFamily="65" charset="-122"/>
                <a:ea typeface="方正粗宋简体" panose="03000509000000000000" pitchFamily="65" charset="-122"/>
              </a:rPr>
              <a:t>智能</a:t>
            </a:r>
          </a:p>
        </p:txBody>
      </p:sp>
      <p:sp>
        <p:nvSpPr>
          <p:cNvPr id="9" name="文本框 8"/>
          <p:cNvSpPr txBox="1"/>
          <p:nvPr/>
        </p:nvSpPr>
        <p:spPr>
          <a:xfrm>
            <a:off x="4623973"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数据是</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的基础。没有数据，一切都是空中楼阁。数据的规模和质量决定</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的水平和能力。</a:t>
            </a:r>
            <a:endParaRPr lang="zh-CN" altLang="en-US" dirty="0">
              <a:latin typeface="微软雅黑" panose="020B0503020204020204" pitchFamily="34" charset="-122"/>
              <a:ea typeface="微软雅黑" panose="020B0503020204020204" pitchFamily="34" charset="-122"/>
            </a:endParaRPr>
          </a:p>
        </p:txBody>
      </p:sp>
      <p:pic>
        <p:nvPicPr>
          <p:cNvPr id="15" name="图片 14"/>
          <p:cNvPicPr/>
          <p:nvPr/>
        </p:nvPicPr>
        <p:blipFill rotWithShape="1">
          <a:blip r:embed="rId3">
            <a:extLst>
              <a:ext uri="{28A0092B-C50C-407E-A947-70E740481C1C}">
                <a14:useLocalDpi xmlns:a14="http://schemas.microsoft.com/office/drawing/2010/main" val="0"/>
              </a:ext>
            </a:extLst>
          </a:blip>
          <a:srcRect l="26138" r="27330"/>
          <a:stretch>
            <a:fillRect/>
          </a:stretch>
        </p:blipFill>
        <p:spPr>
          <a:xfrm>
            <a:off x="4855773" y="1846714"/>
            <a:ext cx="2178000" cy="2462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矩形 11"/>
          <p:cNvSpPr/>
          <p:nvPr/>
        </p:nvSpPr>
        <p:spPr>
          <a:xfrm>
            <a:off x="8170333" y="1262503"/>
            <a:ext cx="3039534"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能源 </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 算力 </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 智能</a:t>
            </a:r>
          </a:p>
        </p:txBody>
      </p:sp>
      <p:sp>
        <p:nvSpPr>
          <p:cNvPr id="13" name="文本框 12"/>
          <p:cNvSpPr txBox="1"/>
          <p:nvPr/>
        </p:nvSpPr>
        <p:spPr>
          <a:xfrm>
            <a:off x="8369300" y="4402667"/>
            <a:ext cx="2641600" cy="1200329"/>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人工智能确实需要算力支持，算力需要能源支持，但未来以耗能为基础的</a:t>
            </a:r>
            <a:r>
              <a:rPr lang="en-US" altLang="zh-CN" dirty="0" smtClean="0">
                <a:latin typeface="微软雅黑" panose="020B0503020204020204" pitchFamily="34" charset="-122"/>
                <a:ea typeface="微软雅黑" panose="020B0503020204020204" pitchFamily="34" charset="-122"/>
              </a:rPr>
              <a:t>GPU</a:t>
            </a:r>
            <a:r>
              <a:rPr lang="zh-CN" altLang="en-US" dirty="0" smtClean="0">
                <a:latin typeface="微软雅黑" panose="020B0503020204020204" pitchFamily="34" charset="-122"/>
                <a:ea typeface="微软雅黑" panose="020B0503020204020204" pitchFamily="34" charset="-122"/>
              </a:rPr>
              <a:t>等不是方向。</a:t>
            </a:r>
            <a:endParaRPr lang="zh-CN" altLang="en-US"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8601100" y="1846714"/>
            <a:ext cx="2178000" cy="2462816"/>
            <a:chOff x="8465598" y="1805918"/>
            <a:chExt cx="2178000" cy="3063600"/>
          </a:xfrm>
        </p:grpSpPr>
        <p:pic>
          <p:nvPicPr>
            <p:cNvPr id="1026" name="Picture 2" descr="https://pic.rmb.bdstatic.com/bjh/240307/news/3ba73a7b2d6b7965397132c26d2b184f2568.jpeg?x-bce-process=image/watermark,bucket_baidu-rmb-video-cover-1,image_YmpoL25ld3MvNjUzZjZkMjRlMDJiNjdjZWU1NzEzODg0MDNhYTQ0YzQucG5n,type_RlpMYW5UaW5nSGVpU01HQg==,w_22,text_QEFJ5YWo55CD6KeG6YeO,size_22,x_17,y_17,interval_2,color_FFFFFF,effect_softoutline,shc_000000,blr_2,align_1"/>
            <p:cNvPicPr>
              <a:picLocks noChangeArrowheads="1"/>
            </p:cNvPicPr>
            <p:nvPr/>
          </p:nvPicPr>
          <p:blipFill rotWithShape="1">
            <a:blip r:embed="rId4">
              <a:extLst>
                <a:ext uri="{28A0092B-C50C-407E-A947-70E740481C1C}">
                  <a14:useLocalDpi xmlns:a14="http://schemas.microsoft.com/office/drawing/2010/main" val="0"/>
                </a:ext>
              </a:extLst>
            </a:blip>
            <a:srcRect l="28531" r="30379"/>
            <a:stretch>
              <a:fillRect/>
            </a:stretch>
          </p:blipFill>
          <p:spPr bwMode="auto">
            <a:xfrm>
              <a:off x="8465598" y="1805918"/>
              <a:ext cx="2178000" cy="3063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 name="图片 15"/>
            <p:cNvPicPr/>
            <p:nvPr/>
          </p:nvPicPr>
          <p:blipFill rotWithShape="1">
            <a:blip r:embed="rId5" cstate="print">
              <a:extLst>
                <a:ext uri="{28A0092B-C50C-407E-A947-70E740481C1C}">
                  <a14:useLocalDpi xmlns:a14="http://schemas.microsoft.com/office/drawing/2010/main" val="0"/>
                </a:ext>
              </a:extLst>
            </a:blip>
            <a:srcRect t="13287" b="19274"/>
            <a:stretch>
              <a:fillRect/>
            </a:stretch>
          </p:blipFill>
          <p:spPr>
            <a:xfrm>
              <a:off x="8588638" y="3667327"/>
              <a:ext cx="1931920" cy="1080304"/>
            </a:xfrm>
            <a:prstGeom prst="rect">
              <a:avLst/>
            </a:prstGeom>
          </p:spPr>
        </p:pic>
      </p:grpSp>
      <p:sp>
        <p:nvSpPr>
          <p:cNvPr id="6" name="矩形 5"/>
          <p:cNvSpPr/>
          <p:nvPr/>
        </p:nvSpPr>
        <p:spPr>
          <a:xfrm>
            <a:off x="754974" y="5653798"/>
            <a:ext cx="10632694" cy="954107"/>
          </a:xfrm>
          <a:prstGeom prst="rect">
            <a:avLst/>
          </a:prstGeom>
          <a:solidFill>
            <a:srgbClr val="C00000"/>
          </a:solidFill>
          <a:ln w="3175">
            <a:solidFill>
              <a:srgbClr val="C00000"/>
            </a:solidFill>
          </a:ln>
        </p:spPr>
        <p:txBody>
          <a:bodyPr wrap="square">
            <a:spAutoFit/>
          </a:bodyPr>
          <a:lstStyle/>
          <a:p>
            <a:pPr marL="457200" indent="-457200">
              <a:buFont typeface="Wingdings" panose="05000000000000000000" pitchFamily="2" charset="2"/>
              <a:buChar char="p"/>
            </a:pP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信息化基础：</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原来</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人没有做好</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的事情，你</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也不要指望AI给你</a:t>
            </a:r>
            <a:r>
              <a:rPr lang="zh-CN" altLang="en-US"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做好</a:t>
            </a:r>
            <a:endParaRPr lang="en-US" altLang="zh-CN" sz="28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p"/>
            </a:pPr>
            <a:r>
              <a:rPr lang="zh-CN" altLang="en-US" sz="2800" dirty="0" smtClean="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数据基础：</a:t>
            </a:r>
            <a:r>
              <a:rPr lang="zh-CN" altLang="en-US" sz="28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对数据本身的智能化、自动化管理也是迫切需求</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4436533"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altLang="zh-CN" dirty="0" smtClean="0"/>
              <a:t>LLM !===</a:t>
            </a:r>
            <a:r>
              <a:rPr lang="zh-CN" altLang="en-US" dirty="0" smtClean="0"/>
              <a:t> </a:t>
            </a:r>
            <a:r>
              <a:rPr lang="en-US" altLang="zh-CN" dirty="0" smtClean="0"/>
              <a:t>AI</a:t>
            </a:r>
            <a:endParaRPr lang="zh-CN" altLang="en-US" dirty="0"/>
          </a:p>
        </p:txBody>
      </p:sp>
      <p:grpSp>
        <p:nvGrpSpPr>
          <p:cNvPr id="14" name="组合 13"/>
          <p:cNvGrpSpPr/>
          <p:nvPr/>
        </p:nvGrpSpPr>
        <p:grpSpPr>
          <a:xfrm>
            <a:off x="7137385" y="1262503"/>
            <a:ext cx="4487348" cy="4321566"/>
            <a:chOff x="8297326" y="1262503"/>
            <a:chExt cx="4487348" cy="4321566"/>
          </a:xfrm>
        </p:grpSpPr>
        <p:sp>
          <p:nvSpPr>
            <p:cNvPr id="12" name="矩形 11"/>
            <p:cNvSpPr/>
            <p:nvPr/>
          </p:nvSpPr>
          <p:spPr>
            <a:xfrm>
              <a:off x="8297326" y="1262503"/>
              <a:ext cx="4487348" cy="461665"/>
            </a:xfrm>
            <a:prstGeom prst="rect">
              <a:avLst/>
            </a:prstGeom>
            <a:ln w="3175">
              <a:solidFill>
                <a:schemeClr val="tx1"/>
              </a:solidFill>
            </a:ln>
          </p:spPr>
          <p:txBody>
            <a:bodyPr wrap="square">
              <a:spAutoFit/>
            </a:bodyPr>
            <a:lstStyle/>
            <a:p>
              <a:pPr algn="ctr"/>
              <a:r>
                <a:rPr lang="zh-CN" altLang="en-US" sz="2400" dirty="0">
                  <a:latin typeface="方正粗宋简体" panose="03000509000000000000" pitchFamily="65" charset="-122"/>
                  <a:ea typeface="方正粗宋简体" panose="03000509000000000000" pitchFamily="65" charset="-122"/>
                </a:rPr>
                <a:t>语言</a:t>
              </a:r>
              <a:r>
                <a:rPr lang="zh-CN" altLang="en-US" sz="2400" dirty="0" smtClean="0">
                  <a:latin typeface="方正粗宋简体" panose="03000509000000000000" pitchFamily="65" charset="-122"/>
                  <a:ea typeface="方正粗宋简体" panose="03000509000000000000" pitchFamily="65" charset="-122"/>
                </a:rPr>
                <a:t>分析的局限性：信号</a:t>
              </a:r>
              <a:r>
                <a:rPr lang="en-US" altLang="zh-CN" sz="2400" dirty="0" smtClean="0">
                  <a:latin typeface="方正粗宋简体" panose="03000509000000000000" pitchFamily="65" charset="-122"/>
                  <a:ea typeface="方正粗宋简体" panose="03000509000000000000" pitchFamily="65" charset="-122"/>
                </a:rPr>
                <a:t>&gt;</a:t>
              </a:r>
              <a:r>
                <a:rPr lang="zh-CN" altLang="en-US" sz="2400" dirty="0" smtClean="0">
                  <a:latin typeface="方正粗宋简体" panose="03000509000000000000" pitchFamily="65" charset="-122"/>
                  <a:ea typeface="方正粗宋简体" panose="03000509000000000000" pitchFamily="65" charset="-122"/>
                </a:rPr>
                <a:t>语言</a:t>
              </a:r>
            </a:p>
          </p:txBody>
        </p:sp>
        <p:sp>
          <p:nvSpPr>
            <p:cNvPr id="13" name="文本框 12"/>
            <p:cNvSpPr txBox="1"/>
            <p:nvPr/>
          </p:nvSpPr>
          <p:spPr>
            <a:xfrm>
              <a:off x="8369300" y="4352963"/>
              <a:ext cx="4316934" cy="1231106"/>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人类的思维严重受限于语言，但不能用语言限制</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也不会受限，</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会有自己的语言，人类完全不懂的语言。</a:t>
              </a:r>
              <a:endParaRPr lang="en-US" altLang="zh-CN" dirty="0" smtClean="0">
                <a:latin typeface="微软雅黑" panose="020B0503020204020204" pitchFamily="34" charset="-122"/>
                <a:ea typeface="微软雅黑" panose="020B0503020204020204" pitchFamily="34" charset="-122"/>
              </a:endParaRPr>
            </a:p>
            <a:p>
              <a:pPr algn="just"/>
              <a:r>
                <a:rPr lang="zh-CN" altLang="en-US" dirty="0" smtClean="0">
                  <a:latin typeface="微软雅黑" panose="020B0503020204020204" pitchFamily="34" charset="-122"/>
                  <a:ea typeface="微软雅黑" panose="020B0503020204020204" pitchFamily="34" charset="-122"/>
                </a:rPr>
                <a:t>* </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信号</a:t>
              </a:r>
              <a:r>
                <a:rPr lang="en-US" altLang="zh-CN"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现象，比语言更接近于本质</a:t>
              </a:r>
              <a:endPar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026" name="Picture 2"/>
            <p:cNvPicPr>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610100"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5" name="组合 4"/>
          <p:cNvGrpSpPr/>
          <p:nvPr/>
        </p:nvGrpSpPr>
        <p:grpSpPr>
          <a:xfrm>
            <a:off x="884768" y="1262503"/>
            <a:ext cx="2641601" cy="4567788"/>
            <a:chOff x="986366" y="1262503"/>
            <a:chExt cx="2641601" cy="4567788"/>
          </a:xfrm>
        </p:grpSpPr>
        <p:sp>
          <p:nvSpPr>
            <p:cNvPr id="3" name="矩形 2"/>
            <p:cNvSpPr/>
            <p:nvPr/>
          </p:nvSpPr>
          <p:spPr>
            <a:xfrm>
              <a:off x="986367" y="1262503"/>
              <a:ext cx="2641600"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大模型不是惟一的</a:t>
              </a:r>
            </a:p>
          </p:txBody>
        </p:sp>
        <p:sp>
          <p:nvSpPr>
            <p:cNvPr id="4" name="文本框 3"/>
            <p:cNvSpPr txBox="1"/>
            <p:nvPr/>
          </p:nvSpPr>
          <p:spPr>
            <a:xfrm>
              <a:off x="986366" y="4352963"/>
              <a:ext cx="2641600" cy="1477328"/>
            </a:xfrm>
            <a:prstGeom prst="rect">
              <a:avLst/>
            </a:prstGeom>
            <a:noFill/>
          </p:spPr>
          <p:txBody>
            <a:bodyPr wrap="square" rtlCol="0">
              <a:spAutoFit/>
            </a:bodyPr>
            <a:lstStyle/>
            <a:p>
              <a:pPr algn="just"/>
              <a:r>
                <a:rPr lang="zh-CN" altLang="en-US" dirty="0" smtClean="0">
                  <a:latin typeface="微软雅黑" panose="020B0503020204020204" pitchFamily="34" charset="-122"/>
                  <a:ea typeface="微软雅黑" panose="020B0503020204020204" pitchFamily="34" charset="-122"/>
                </a:rPr>
                <a:t>大模型</a:t>
              </a:r>
              <a:r>
                <a:rPr lang="zh-CN" altLang="en-US" dirty="0">
                  <a:latin typeface="微软雅黑" panose="020B0503020204020204" pitchFamily="34" charset="-122"/>
                  <a:ea typeface="微软雅黑" panose="020B0503020204020204" pitchFamily="34" charset="-122"/>
                </a:rPr>
                <a:t>不能</a:t>
              </a:r>
              <a:r>
                <a:rPr lang="zh-CN" altLang="en-US" dirty="0" smtClean="0">
                  <a:latin typeface="微软雅黑" panose="020B0503020204020204" pitchFamily="34" charset="-122"/>
                  <a:ea typeface="微软雅黑" panose="020B0503020204020204" pitchFamily="34" charset="-122"/>
                </a:rPr>
                <a:t>替代老的</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技术</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大数据数理统计、机器学习、自动控制等</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，而且同类技术也会层出不穷，进化迭代。</a:t>
              </a:r>
              <a:endParaRPr lang="zh-CN" altLang="en-US" dirty="0">
                <a:latin typeface="微软雅黑" panose="020B0503020204020204" pitchFamily="34" charset="-122"/>
                <a:ea typeface="微软雅黑" panose="020B0503020204020204" pitchFamily="34" charset="-122"/>
              </a:endParaRPr>
            </a:p>
          </p:txBody>
        </p:sp>
        <p:pic>
          <p:nvPicPr>
            <p:cNvPr id="7" name="图片 6"/>
            <p:cNvPicPr/>
            <p:nvPr/>
          </p:nvPicPr>
          <p:blipFill rotWithShape="1">
            <a:blip r:embed="rId3" cstate="print">
              <a:extLst>
                <a:ext uri="{28A0092B-C50C-407E-A947-70E740481C1C}">
                  <a14:useLocalDpi xmlns:a14="http://schemas.microsoft.com/office/drawing/2010/main" val="0"/>
                </a:ext>
              </a:extLst>
            </a:blip>
            <a:srcRect l="5117" r="5843" b="4651"/>
            <a:stretch>
              <a:fillRect/>
            </a:stretch>
          </p:blipFill>
          <p:spPr>
            <a:xfrm>
              <a:off x="1227166"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 name="组合 5"/>
          <p:cNvGrpSpPr/>
          <p:nvPr/>
        </p:nvGrpSpPr>
        <p:grpSpPr>
          <a:xfrm>
            <a:off x="3627966" y="1262503"/>
            <a:ext cx="3414586" cy="4567788"/>
            <a:chOff x="4237481" y="1262503"/>
            <a:chExt cx="3414586" cy="4567788"/>
          </a:xfrm>
        </p:grpSpPr>
        <p:sp>
          <p:nvSpPr>
            <p:cNvPr id="8" name="矩形 7"/>
            <p:cNvSpPr/>
            <p:nvPr/>
          </p:nvSpPr>
          <p:spPr>
            <a:xfrm>
              <a:off x="4237481" y="1262503"/>
              <a:ext cx="3414586" cy="461665"/>
            </a:xfrm>
            <a:prstGeom prst="rect">
              <a:avLst/>
            </a:prstGeom>
            <a:ln w="3175">
              <a:solidFill>
                <a:schemeClr val="tx1"/>
              </a:solidFill>
            </a:ln>
          </p:spPr>
          <p:txBody>
            <a:bodyPr wrap="square">
              <a:spAutoFit/>
            </a:bodyPr>
            <a:lstStyle/>
            <a:p>
              <a:pPr algn="ctr"/>
              <a:r>
                <a:rPr lang="zh-CN" altLang="en-US" sz="2400" dirty="0" smtClean="0">
                  <a:latin typeface="方正粗宋简体" panose="03000509000000000000" pitchFamily="65" charset="-122"/>
                  <a:ea typeface="方正粗宋简体" panose="03000509000000000000" pitchFamily="65" charset="-122"/>
                </a:rPr>
                <a:t>多模态 </a:t>
              </a:r>
              <a:r>
                <a:rPr lang="en-US" altLang="zh-CN" sz="2400" dirty="0" smtClean="0">
                  <a:latin typeface="方正粗宋简体" panose="03000509000000000000" pitchFamily="65" charset="-122"/>
                  <a:ea typeface="方正粗宋简体" panose="03000509000000000000" pitchFamily="65" charset="-122"/>
                </a:rPr>
                <a:t>!= </a:t>
              </a:r>
              <a:r>
                <a:rPr lang="zh-CN" altLang="en-US" sz="2400" dirty="0" smtClean="0">
                  <a:latin typeface="方正粗宋简体" panose="03000509000000000000" pitchFamily="65" charset="-122"/>
                  <a:ea typeface="方正粗宋简体" panose="03000509000000000000" pitchFamily="65" charset="-122"/>
                </a:rPr>
                <a:t>文本</a:t>
              </a:r>
              <a:r>
                <a:rPr lang="en-US" altLang="zh-CN" sz="2400" dirty="0" smtClean="0">
                  <a:latin typeface="方正粗宋简体" panose="03000509000000000000" pitchFamily="65" charset="-122"/>
                  <a:ea typeface="方正粗宋简体" panose="03000509000000000000" pitchFamily="65" charset="-122"/>
                </a:rPr>
                <a:t>+</a:t>
              </a:r>
              <a:r>
                <a:rPr lang="zh-CN" altLang="en-US" sz="2400" dirty="0" smtClean="0">
                  <a:latin typeface="方正粗宋简体" panose="03000509000000000000" pitchFamily="65" charset="-122"/>
                  <a:ea typeface="方正粗宋简体" panose="03000509000000000000" pitchFamily="65" charset="-122"/>
                </a:rPr>
                <a:t>视频</a:t>
              </a:r>
              <a:r>
                <a:rPr lang="en-US" altLang="zh-CN" sz="2400" dirty="0" smtClean="0">
                  <a:latin typeface="方正粗宋简体" panose="03000509000000000000" pitchFamily="65" charset="-122"/>
                  <a:ea typeface="方正粗宋简体" panose="03000509000000000000" pitchFamily="65" charset="-122"/>
                </a:rPr>
                <a:t>…</a:t>
              </a:r>
              <a:endParaRPr lang="zh-CN" altLang="en-US" sz="2400" dirty="0" smtClean="0">
                <a:latin typeface="方正粗宋简体" panose="03000509000000000000" pitchFamily="65" charset="-122"/>
                <a:ea typeface="方正粗宋简体" panose="03000509000000000000" pitchFamily="65" charset="-122"/>
              </a:endParaRPr>
            </a:p>
          </p:txBody>
        </p:sp>
        <p:sp>
          <p:nvSpPr>
            <p:cNvPr id="9" name="文本框 8"/>
            <p:cNvSpPr txBox="1"/>
            <p:nvPr/>
          </p:nvSpPr>
          <p:spPr>
            <a:xfrm>
              <a:off x="4623974" y="4352963"/>
              <a:ext cx="2641600" cy="1477328"/>
            </a:xfrm>
            <a:prstGeom prst="rect">
              <a:avLst/>
            </a:prstGeom>
            <a:noFill/>
          </p:spPr>
          <p:txBody>
            <a:bodyPr wrap="square" rtlCol="0">
              <a:spAutoFit/>
            </a:bodyPr>
            <a:lstStyle/>
            <a:p>
              <a:pPr algn="just"/>
              <a:r>
                <a:rPr lang="zh-CN" altLang="en-US" dirty="0">
                  <a:latin typeface="微软雅黑" panose="020B0503020204020204" pitchFamily="34" charset="-122"/>
                  <a:ea typeface="微软雅黑" panose="020B0503020204020204" pitchFamily="34" charset="-122"/>
                </a:rPr>
                <a:t>模态</a:t>
              </a:r>
              <a:r>
                <a:rPr lang="zh-CN" altLang="en-US" dirty="0" smtClean="0">
                  <a:latin typeface="微软雅黑" panose="020B0503020204020204" pitchFamily="34" charset="-122"/>
                  <a:ea typeface="微软雅黑" panose="020B0503020204020204" pitchFamily="34" charset="-122"/>
                </a:rPr>
                <a:t>有无数种，每个模态都是一个维度。系统可感知的每种环境信息都可成为一个模态。</a:t>
              </a:r>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的多模态会比人类多。</a:t>
              </a:r>
              <a:endParaRPr lang="zh-CN" altLang="en-US" dirty="0">
                <a:latin typeface="微软雅黑" panose="020B0503020204020204" pitchFamily="34" charset="-122"/>
                <a:ea typeface="微软雅黑" panose="020B0503020204020204" pitchFamily="34" charset="-122"/>
              </a:endParaRPr>
            </a:p>
          </p:txBody>
        </p:sp>
        <p:pic>
          <p:nvPicPr>
            <p:cNvPr id="10" name="图片 9"/>
            <p:cNvPicPr/>
            <p:nvPr/>
          </p:nvPicPr>
          <p:blipFill rotWithShape="1">
            <a:blip r:embed="rId4" cstate="print">
              <a:extLst>
                <a:ext uri="{28A0092B-C50C-407E-A947-70E740481C1C}">
                  <a14:useLocalDpi xmlns:a14="http://schemas.microsoft.com/office/drawing/2010/main" val="0"/>
                </a:ext>
              </a:extLst>
            </a:blip>
            <a:srcRect l="21394" r="23712"/>
            <a:stretch>
              <a:fillRect/>
            </a:stretch>
          </p:blipFill>
          <p:spPr>
            <a:xfrm>
              <a:off x="4864774" y="1807378"/>
              <a:ext cx="21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2" name="文本框 21"/>
          <p:cNvSpPr txBox="1"/>
          <p:nvPr/>
        </p:nvSpPr>
        <p:spPr>
          <a:xfrm>
            <a:off x="1087989" y="5953327"/>
            <a:ext cx="10003344" cy="523220"/>
          </a:xfrm>
          <a:prstGeom prst="rect">
            <a:avLst/>
          </a:prstGeom>
          <a:noFill/>
          <a:ln w="3175">
            <a:solidFill>
              <a:schemeClr val="tx1"/>
            </a:solidFill>
          </a:ln>
        </p:spPr>
        <p:txBody>
          <a:bodyPr wrap="square" rtlCol="0">
            <a:spAutoFit/>
          </a:bodyPr>
          <a:lstStyle/>
          <a:p>
            <a:pPr algn="ctr"/>
            <a:r>
              <a:rPr lang="zh-CN" altLang="en-US"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可能的进化路径：</a:t>
            </a:r>
            <a:r>
              <a:rPr lang="en-US" altLang="zh-CN" sz="28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LLM = L(LM) =&gt; (LL)M =&gt; LM =&gt; *M</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5" cstate="print">
            <a:extLst>
              <a:ext uri="{28A0092B-C50C-407E-A947-70E740481C1C}">
                <a14:useLocalDpi xmlns:a14="http://schemas.microsoft.com/office/drawing/2010/main" val="0"/>
              </a:ext>
            </a:extLst>
          </a:blip>
          <a:srcRect t="15556" r="-1157" b="11358"/>
          <a:stretch>
            <a:fillRect/>
          </a:stretch>
        </p:blipFill>
        <p:spPr>
          <a:xfrm>
            <a:off x="9763824" y="3462868"/>
            <a:ext cx="1762469" cy="828578"/>
          </a:xfrm>
          <a:prstGeom prst="rect">
            <a:avLst/>
          </a:prstGeom>
        </p:spPr>
      </p:pic>
      <p:sp>
        <p:nvSpPr>
          <p:cNvPr id="17" name="文本框 16"/>
          <p:cNvSpPr txBox="1"/>
          <p:nvPr/>
        </p:nvSpPr>
        <p:spPr>
          <a:xfrm>
            <a:off x="9850959" y="3952872"/>
            <a:ext cx="877163" cy="369332"/>
          </a:xfrm>
          <a:prstGeom prst="rect">
            <a:avLst/>
          </a:prstGeom>
          <a:noFill/>
        </p:spPr>
        <p:txBody>
          <a:bodyPr wrap="none" rtlCol="0">
            <a:spAutoFit/>
          </a:bodyPr>
          <a:lstStyle/>
          <a:p>
            <a:r>
              <a:rPr lang="zh-CN" altLang="en-US" b="1" dirty="0" smtClean="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胡塞尔</a:t>
            </a:r>
            <a:endParaRPr lang="zh-CN" altLang="en-US"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8" name="圆角矩形标注 17"/>
          <p:cNvSpPr/>
          <p:nvPr/>
        </p:nvSpPr>
        <p:spPr>
          <a:xfrm>
            <a:off x="9850959" y="2053718"/>
            <a:ext cx="1660743" cy="1021556"/>
          </a:xfrm>
          <a:prstGeom prst="wedgeRoundRectCallout">
            <a:avLst>
              <a:gd name="adj1" fmla="val 10775"/>
              <a:gd name="adj2" fmla="val 82391"/>
              <a:gd name="adj3" fmla="val 16667"/>
            </a:avLst>
          </a:prstGeom>
          <a:ln>
            <a:solidFill>
              <a:schemeClr val="accent1"/>
            </a:solidFill>
          </a:ln>
        </p:spPr>
        <p:txBody>
          <a:bodyPr wrap="none">
            <a:spAutoFit/>
          </a:bodyPr>
          <a:lstStyle/>
          <a:p>
            <a:r>
              <a:rPr lang="zh-CN" altLang="en-US" dirty="0">
                <a:solidFill>
                  <a:srgbClr val="333333"/>
                </a:solidFill>
                <a:latin typeface="微软雅黑" panose="020B0503020204020204" pitchFamily="34" charset="-122"/>
                <a:ea typeface="微软雅黑" panose="020B0503020204020204" pitchFamily="34" charset="-122"/>
              </a:rPr>
              <a:t>直接的</a:t>
            </a:r>
            <a:r>
              <a:rPr lang="zh-CN" altLang="en-US" dirty="0" smtClean="0">
                <a:solidFill>
                  <a:srgbClr val="333333"/>
                </a:solidFill>
                <a:latin typeface="微软雅黑" panose="020B0503020204020204" pitchFamily="34" charset="-122"/>
                <a:ea typeface="微软雅黑" panose="020B0503020204020204" pitchFamily="34" charset="-122"/>
              </a:rPr>
              <a:t>认识</a:t>
            </a:r>
            <a:endParaRPr lang="en-US" altLang="zh-CN" dirty="0" smtClean="0">
              <a:solidFill>
                <a:srgbClr val="333333"/>
              </a:solidFill>
              <a:latin typeface="微软雅黑" panose="020B0503020204020204" pitchFamily="34" charset="-122"/>
              <a:ea typeface="微软雅黑" panose="020B0503020204020204" pitchFamily="34" charset="-122"/>
            </a:endParaRPr>
          </a:p>
          <a:p>
            <a:r>
              <a:rPr lang="zh-CN" altLang="en-US" dirty="0">
                <a:solidFill>
                  <a:srgbClr val="333333"/>
                </a:solidFill>
                <a:latin typeface="微软雅黑" panose="020B0503020204020204" pitchFamily="34" charset="-122"/>
                <a:ea typeface="微软雅黑" panose="020B0503020204020204" pitchFamily="34" charset="-122"/>
              </a:rPr>
              <a:t>直接</a:t>
            </a:r>
            <a:r>
              <a:rPr lang="zh-CN" altLang="en-US" dirty="0" smtClean="0">
                <a:solidFill>
                  <a:srgbClr val="333333"/>
                </a:solidFill>
                <a:latin typeface="微软雅黑" panose="020B0503020204020204" pitchFamily="34" charset="-122"/>
                <a:ea typeface="微软雅黑" panose="020B0503020204020204" pitchFamily="34" charset="-122"/>
              </a:rPr>
              <a:t>面对现象</a:t>
            </a:r>
            <a:endParaRPr lang="en-US" altLang="zh-CN" dirty="0" smtClean="0">
              <a:solidFill>
                <a:srgbClr val="333333"/>
              </a:solidFill>
              <a:latin typeface="微软雅黑" panose="020B0503020204020204" pitchFamily="34" charset="-122"/>
              <a:ea typeface="微软雅黑" panose="020B0503020204020204" pitchFamily="34" charset="-122"/>
            </a:endParaRPr>
          </a:p>
          <a:p>
            <a:r>
              <a:rPr lang="zh-CN" altLang="en-US" dirty="0" smtClean="0">
                <a:solidFill>
                  <a:srgbClr val="333333"/>
                </a:solidFill>
                <a:latin typeface="微软雅黑" panose="020B0503020204020204" pitchFamily="34" charset="-122"/>
                <a:ea typeface="微软雅黑" panose="020B0503020204020204" pitchFamily="34" charset="-122"/>
              </a:rPr>
              <a:t>回到事物本身</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144150" y="5553255"/>
            <a:ext cx="4733988" cy="338554"/>
          </a:xfrm>
          <a:prstGeom prst="rect">
            <a:avLst/>
          </a:prstGeom>
          <a:noFill/>
        </p:spPr>
        <p:txBody>
          <a:bodyPr wrap="none" rtlCol="0">
            <a:spAutoFit/>
          </a:bodyPr>
          <a:lstStyle/>
          <a:p>
            <a:r>
              <a:rPr lang="zh-CN" altLang="en-US" sz="1600" dirty="0" smtClean="0">
                <a:latin typeface="方正粗宋简体" panose="03000509000000000000" pitchFamily="65" charset="-122"/>
                <a:ea typeface="方正粗宋简体" panose="03000509000000000000" pitchFamily="65" charset="-122"/>
              </a:rPr>
              <a:t>比如：让</a:t>
            </a:r>
            <a:r>
              <a:rPr lang="en-US" altLang="zh-CN" sz="1600" dirty="0" smtClean="0">
                <a:latin typeface="方正粗宋简体" panose="03000509000000000000" pitchFamily="65" charset="-122"/>
                <a:ea typeface="方正粗宋简体" panose="03000509000000000000" pitchFamily="65" charset="-122"/>
              </a:rPr>
              <a:t>LLM</a:t>
            </a:r>
            <a:r>
              <a:rPr lang="zh-CN" altLang="en-US" sz="1600" dirty="0" smtClean="0">
                <a:latin typeface="方正粗宋简体" panose="03000509000000000000" pitchFamily="65" charset="-122"/>
                <a:ea typeface="方正粗宋简体" panose="03000509000000000000" pitchFamily="65" charset="-122"/>
              </a:rPr>
              <a:t>学习测井曲线、地震剖面、压裂曲线</a:t>
            </a:r>
            <a:endParaRPr lang="zh-CN" altLang="en-US" sz="1600" dirty="0">
              <a:latin typeface="方正粗宋简体" panose="03000509000000000000" pitchFamily="65" charset="-122"/>
              <a:ea typeface="方正粗宋简体" panose="03000509000000000000" pitchFamily="65" charset="-122"/>
            </a:endParaRPr>
          </a:p>
        </p:txBody>
      </p:sp>
      <p:sp>
        <p:nvSpPr>
          <p:cNvPr id="20" name="文本框 19"/>
          <p:cNvSpPr txBox="1"/>
          <p:nvPr/>
        </p:nvSpPr>
        <p:spPr>
          <a:xfrm>
            <a:off x="3526368" y="695010"/>
            <a:ext cx="4801314" cy="400110"/>
          </a:xfrm>
          <a:prstGeom prst="rect">
            <a:avLst/>
          </a:prstGeom>
          <a:noFill/>
        </p:spPr>
        <p:txBody>
          <a:bodyPr wrap="none" rtlCol="0">
            <a:spAutoFit/>
          </a:bodyPr>
          <a:lstStyle/>
          <a:p>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不是万能的，不能在这一棵树上吊死</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3488266"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小</a:t>
            </a:r>
            <a:r>
              <a:rPr lang="zh-CN" altLang="en-US" dirty="0" smtClean="0"/>
              <a:t>模型可能遍地开花</a:t>
            </a:r>
            <a:endParaRPr lang="zh-CN" altLang="en-US" dirty="0"/>
          </a:p>
        </p:txBody>
      </p:sp>
      <p:sp>
        <p:nvSpPr>
          <p:cNvPr id="7" name="矩形 6"/>
          <p:cNvSpPr/>
          <p:nvPr/>
        </p:nvSpPr>
        <p:spPr>
          <a:xfrm>
            <a:off x="1135158" y="3335570"/>
            <a:ext cx="3557962"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RAG </a:t>
            </a:r>
            <a:r>
              <a:rPr lang="en-US" altLang="zh-CN" sz="2800" b="1" dirty="0" smtClean="0">
                <a:latin typeface="微软雅黑" panose="020B0503020204020204" pitchFamily="34" charset="-122"/>
                <a:ea typeface="微软雅黑" panose="020B0503020204020204" pitchFamily="34" charset="-122"/>
              </a:rPr>
              <a:t>&gt; </a:t>
            </a:r>
            <a:r>
              <a:rPr lang="zh-CN" altLang="en-US" sz="2800" b="1" dirty="0" smtClean="0">
                <a:latin typeface="微软雅黑" panose="020B0503020204020204" pitchFamily="34" charset="-122"/>
                <a:ea typeface="微软雅黑" panose="020B0503020204020204" pitchFamily="34" charset="-122"/>
              </a:rPr>
              <a:t>Fine</a:t>
            </a:r>
            <a:r>
              <a:rPr lang="zh-CN" altLang="en-US" sz="2800" b="1" dirty="0">
                <a:latin typeface="微软雅黑" panose="020B0503020204020204" pitchFamily="34" charset="-122"/>
                <a:ea typeface="微软雅黑" panose="020B0503020204020204" pitchFamily="34" charset="-122"/>
              </a:rPr>
              <a:t>-tuning</a:t>
            </a: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6134" y="1329267"/>
            <a:ext cx="1778000" cy="1778000"/>
          </a:xfrm>
          <a:prstGeom prst="rect">
            <a:avLst/>
          </a:prstGeom>
        </p:spPr>
      </p:pic>
      <p:sp>
        <p:nvSpPr>
          <p:cNvPr id="11" name="文本框 10"/>
          <p:cNvSpPr txBox="1"/>
          <p:nvPr/>
        </p:nvSpPr>
        <p:spPr>
          <a:xfrm>
            <a:off x="1964268" y="1456268"/>
            <a:ext cx="1834156" cy="461665"/>
          </a:xfrm>
          <a:prstGeom prst="rect">
            <a:avLst/>
          </a:prstGeom>
          <a:noFill/>
        </p:spPr>
        <p:txBody>
          <a:bodyPr wrap="none" rtlCol="0">
            <a:spAutoFit/>
          </a:bodyPr>
          <a:lstStyle/>
          <a:p>
            <a:r>
              <a:rPr lang="en-US" altLang="zh-CN" sz="2400" dirty="0" smtClean="0">
                <a:latin typeface="Arial" panose="020B0604020202020204" pitchFamily="34" charset="0"/>
                <a:ea typeface="方正粗宋简体" panose="03000509000000000000" pitchFamily="65" charset="-122"/>
              </a:rPr>
              <a:t>~10B is OK!</a:t>
            </a:r>
            <a:endParaRPr lang="zh-CN" altLang="en-US" sz="2400" dirty="0">
              <a:latin typeface="Arial" panose="020B0604020202020204" pitchFamily="34" charset="0"/>
              <a:ea typeface="方正粗宋简体" panose="03000509000000000000" pitchFamily="65" charset="-122"/>
            </a:endParaRPr>
          </a:p>
        </p:txBody>
      </p:sp>
      <p:sp>
        <p:nvSpPr>
          <p:cNvPr id="14" name="文本框 13"/>
          <p:cNvSpPr txBox="1"/>
          <p:nvPr/>
        </p:nvSpPr>
        <p:spPr>
          <a:xfrm>
            <a:off x="4157133" y="1591733"/>
            <a:ext cx="7349067" cy="1323439"/>
          </a:xfrm>
          <a:prstGeom prst="rect">
            <a:avLst/>
          </a:prstGeom>
          <a:noFill/>
        </p:spPr>
        <p:txBody>
          <a:bodyPr wrap="square" rtlCol="0">
            <a:spAutoFit/>
          </a:bodyPr>
          <a:lstStyle/>
          <a:p>
            <a:pPr algn="just"/>
            <a:r>
              <a:rPr lang="zh-CN" altLang="en-US" sz="2000" dirty="0" smtClean="0">
                <a:latin typeface="微软雅黑" panose="020B0503020204020204" pitchFamily="34" charset="-122"/>
                <a:ea typeface="微软雅黑" panose="020B0503020204020204" pitchFamily="34" charset="-122"/>
              </a:rPr>
              <a:t>当前技术和需求背景下，即使是对油田这样的大企业而言，</a:t>
            </a:r>
            <a:r>
              <a:rPr lang="en-US" altLang="zh-CN" sz="2000" dirty="0" smtClean="0">
                <a:latin typeface="微软雅黑" panose="020B0503020204020204" pitchFamily="34" charset="-122"/>
                <a:ea typeface="微软雅黑" panose="020B0503020204020204" pitchFamily="34" charset="-122"/>
              </a:rPr>
              <a:t>100B</a:t>
            </a:r>
            <a:r>
              <a:rPr lang="zh-CN" altLang="en-US" sz="2000" dirty="0" smtClean="0">
                <a:latin typeface="微软雅黑" panose="020B0503020204020204" pitchFamily="34" charset="-122"/>
                <a:ea typeface="微软雅黑" panose="020B0503020204020204" pitchFamily="34" charset="-122"/>
              </a:rPr>
              <a:t>（千亿）级的大模型也承担不起。</a:t>
            </a:r>
            <a:r>
              <a:rPr lang="en-US" altLang="zh-CN" sz="2000" dirty="0" smtClean="0">
                <a:latin typeface="微软雅黑" panose="020B0503020204020204" pitchFamily="34" charset="-122"/>
                <a:ea typeface="微软雅黑" panose="020B0503020204020204" pitchFamily="34" charset="-122"/>
              </a:rPr>
              <a:t>10B</a:t>
            </a:r>
            <a:r>
              <a:rPr lang="zh-CN" altLang="en-US" sz="2000" dirty="0" smtClean="0">
                <a:latin typeface="微软雅黑" panose="020B0503020204020204" pitchFamily="34" charset="-122"/>
                <a:ea typeface="微软雅黑" panose="020B0503020204020204" pitchFamily="34" charset="-122"/>
              </a:rPr>
              <a:t>级的小模型可能更容易落地，开源的也可满足很多应用。</a:t>
            </a:r>
            <a:endParaRPr lang="en-US" altLang="zh-CN" sz="2000" dirty="0" smtClean="0">
              <a:latin typeface="微软雅黑" panose="020B0503020204020204" pitchFamily="34" charset="-122"/>
              <a:ea typeface="微软雅黑" panose="020B0503020204020204" pitchFamily="34" charset="-122"/>
            </a:endParaRPr>
          </a:p>
          <a:p>
            <a:pPr algn="just"/>
            <a:r>
              <a:rPr lang="zh-CN" altLang="en-US" sz="2000" dirty="0" smtClean="0">
                <a:latin typeface="微软雅黑" panose="020B0503020204020204" pitchFamily="34" charset="-122"/>
                <a:ea typeface="微软雅黑" panose="020B0503020204020204" pitchFamily="34" charset="-122"/>
              </a:rPr>
              <a:t>各油田初步的尝试也印证了这一点。</a:t>
            </a:r>
            <a:endParaRPr lang="zh-CN" altLang="en-US" sz="2000" dirty="0">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615" y="2953426"/>
            <a:ext cx="3182051" cy="2520743"/>
          </a:xfrm>
          <a:prstGeom prst="rect">
            <a:avLst/>
          </a:prstGeom>
        </p:spPr>
      </p:pic>
      <p:sp>
        <p:nvSpPr>
          <p:cNvPr id="21" name="文本框 20"/>
          <p:cNvSpPr txBox="1"/>
          <p:nvPr/>
        </p:nvSpPr>
        <p:spPr>
          <a:xfrm>
            <a:off x="1215330" y="3867675"/>
            <a:ext cx="6299199" cy="138499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企业中，</a:t>
            </a:r>
            <a:r>
              <a:rPr lang="en-US" altLang="zh-CN" sz="2000" dirty="0">
                <a:latin typeface="微软雅黑" panose="020B0503020204020204" pitchFamily="34" charset="-122"/>
                <a:ea typeface="微软雅黑" panose="020B0503020204020204" pitchFamily="34" charset="-122"/>
              </a:rPr>
              <a:t>AI</a:t>
            </a:r>
            <a:r>
              <a:rPr lang="zh-CN" altLang="en-US" sz="2000" dirty="0">
                <a:latin typeface="微软雅黑" panose="020B0503020204020204" pitchFamily="34" charset="-122"/>
                <a:ea typeface="微软雅黑" panose="020B0503020204020204" pitchFamily="34" charset="-122"/>
              </a:rPr>
              <a:t>的</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通用性</a:t>
            </a:r>
            <a:r>
              <a:rPr lang="zh-CN" altLang="en-US" sz="2000" dirty="0">
                <a:latin typeface="微软雅黑" panose="020B0503020204020204" pitchFamily="34" charset="-122"/>
                <a:ea typeface="微软雅黑" panose="020B0503020204020204" pitchFamily="34" charset="-122"/>
              </a:rPr>
              <a:t>不是首要的，</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专业性</a:t>
            </a:r>
            <a:r>
              <a:rPr lang="zh-CN" altLang="en-US" sz="2000" dirty="0">
                <a:latin typeface="微软雅黑" panose="020B0503020204020204" pitchFamily="34" charset="-122"/>
                <a:ea typeface="微软雅黑" panose="020B0503020204020204" pitchFamily="34" charset="-122"/>
              </a:rPr>
              <a:t>才是。</a:t>
            </a:r>
            <a:endParaRPr lang="en-US" altLang="zh-CN" sz="2000" dirty="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RAG</a:t>
            </a:r>
            <a:r>
              <a:rPr lang="zh-CN" altLang="en-US" sz="2000" dirty="0" smtClean="0">
                <a:latin typeface="微软雅黑" panose="020B0503020204020204" pitchFamily="34" charset="-122"/>
                <a:ea typeface="微软雅黑" panose="020B0503020204020204" pitchFamily="34" charset="-122"/>
              </a:rPr>
              <a:t>（检索增强生成）通过专业数据</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信息</a:t>
            </a:r>
            <a:r>
              <a:rPr lang="en-US" altLang="zh-CN" sz="2000" dirty="0" smtClean="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知识的向量化，给</a:t>
            </a:r>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加外挂，使</a:t>
            </a:r>
            <a:r>
              <a:rPr lang="en-US" altLang="zh-CN" sz="2000" dirty="0">
                <a:latin typeface="微软雅黑" panose="020B0503020204020204" pitchFamily="34" charset="-122"/>
                <a:ea typeface="微软雅黑" panose="020B0503020204020204" pitchFamily="34" charset="-122"/>
              </a:rPr>
              <a:t>LLM</a:t>
            </a:r>
            <a:r>
              <a:rPr lang="zh-CN" altLang="en-US" sz="2000" dirty="0">
                <a:latin typeface="微软雅黑" panose="020B0503020204020204" pitchFamily="34" charset="-122"/>
                <a:ea typeface="微软雅黑" panose="020B0503020204020204" pitchFamily="34" charset="-122"/>
              </a:rPr>
              <a:t>更专业。</a:t>
            </a:r>
            <a:endParaRPr lang="en-US" altLang="zh-CN" sz="2000" dirty="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简单的</a:t>
            </a:r>
            <a:r>
              <a:rPr lang="en-US" altLang="zh-CN" sz="2000" dirty="0" smtClean="0">
                <a:latin typeface="微软雅黑" panose="020B0503020204020204" pitchFamily="34" charset="-122"/>
                <a:ea typeface="微软雅黑" panose="020B0503020204020204" pitchFamily="34" charset="-122"/>
              </a:rPr>
              <a:t>Fine-tuning</a:t>
            </a:r>
            <a:r>
              <a:rPr lang="zh-CN" altLang="en-US" sz="2000" dirty="0" smtClean="0">
                <a:latin typeface="微软雅黑" panose="020B0503020204020204" pitchFamily="34" charset="-122"/>
                <a:ea typeface="微软雅黑" panose="020B0503020204020204" pitchFamily="34" charset="-122"/>
              </a:rPr>
              <a:t>（微调）作用</a:t>
            </a:r>
            <a:r>
              <a:rPr lang="zh-CN" altLang="en-US" sz="2000" dirty="0">
                <a:latin typeface="微软雅黑" panose="020B0503020204020204" pitchFamily="34" charset="-122"/>
                <a:ea typeface="微软雅黑" panose="020B0503020204020204" pitchFamily="34" charset="-122"/>
              </a:rPr>
              <a:t>可能</a:t>
            </a:r>
            <a:r>
              <a:rPr lang="zh-CN" altLang="en-US" sz="2000" dirty="0" smtClean="0">
                <a:latin typeface="微软雅黑" panose="020B0503020204020204" pitchFamily="34" charset="-122"/>
                <a:ea typeface="微软雅黑" panose="020B0503020204020204" pitchFamily="34" charset="-122"/>
              </a:rPr>
              <a:t>不大</a:t>
            </a:r>
            <a:r>
              <a:rPr lang="zh-CN" altLang="en-US" sz="2000" dirty="0">
                <a:latin typeface="微软雅黑" panose="020B0503020204020204" pitchFamily="34" charset="-122"/>
                <a:ea typeface="微软雅黑" panose="020B0503020204020204" pitchFamily="34" charset="-122"/>
              </a:rPr>
              <a:t>。</a:t>
            </a: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2480" y="5205614"/>
            <a:ext cx="2020368" cy="1499492"/>
          </a:xfrm>
          <a:prstGeom prst="rect">
            <a:avLst/>
          </a:prstGeom>
          <a:ln>
            <a:noFill/>
          </a:ln>
          <a:effectLst>
            <a:softEdge rad="112500"/>
          </a:effectLst>
        </p:spPr>
      </p:pic>
      <p:grpSp>
        <p:nvGrpSpPr>
          <p:cNvPr id="25" name="组合 24"/>
          <p:cNvGrpSpPr/>
          <p:nvPr/>
        </p:nvGrpSpPr>
        <p:grpSpPr>
          <a:xfrm>
            <a:off x="1085743" y="5401041"/>
            <a:ext cx="3669303" cy="1304065"/>
            <a:chOff x="1049866" y="5012267"/>
            <a:chExt cx="3669303" cy="1304065"/>
          </a:xfrm>
        </p:grpSpPr>
        <p:sp>
          <p:nvSpPr>
            <p:cNvPr id="23" name="椭圆形标注 22"/>
            <p:cNvSpPr/>
            <p:nvPr/>
          </p:nvSpPr>
          <p:spPr>
            <a:xfrm>
              <a:off x="1049866" y="5012267"/>
              <a:ext cx="3279187" cy="1304065"/>
            </a:xfrm>
            <a:prstGeom prst="wedgeEllipseCallout">
              <a:avLst>
                <a:gd name="adj1" fmla="val 77280"/>
                <a:gd name="adj2" fmla="val -1541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24" name="文本框 23"/>
            <p:cNvSpPr txBox="1"/>
            <p:nvPr/>
          </p:nvSpPr>
          <p:spPr>
            <a:xfrm>
              <a:off x="1200257" y="5363814"/>
              <a:ext cx="3518912" cy="707886"/>
            </a:xfrm>
            <a:prstGeom prst="rect">
              <a:avLst/>
            </a:prstGeom>
            <a:noFill/>
          </p:spPr>
          <p:txBody>
            <a:bodyPr wrap="none" rtlCol="0">
              <a:spAutoFit/>
            </a:bodyPr>
            <a:lstStyle/>
            <a:p>
              <a:r>
                <a:rPr lang="zh-CN" altLang="en-US" sz="2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阿色你别跟我扯那王八犊子！</a:t>
              </a:r>
              <a:endParaRPr lang="en-US" altLang="zh-CN" sz="2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你给</a:t>
              </a:r>
              <a:r>
                <a:rPr lang="zh-CN" altLang="en-US" sz="20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我打仗去！</a:t>
              </a:r>
              <a:endPar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4" name="文本框 3"/>
          <p:cNvSpPr txBox="1"/>
          <p:nvPr/>
        </p:nvSpPr>
        <p:spPr>
          <a:xfrm>
            <a:off x="4815455" y="1091814"/>
            <a:ext cx="6032421" cy="461665"/>
          </a:xfrm>
          <a:prstGeom prst="rect">
            <a:avLst/>
          </a:prstGeom>
          <a:noFill/>
        </p:spPr>
        <p:txBody>
          <a:bodyPr wrap="none" rtlCol="0">
            <a:spAutoFit/>
          </a:bodyPr>
          <a:lstStyle/>
          <a:p>
            <a:r>
              <a:rPr lang="zh-CN" altLang="en-US" sz="2400" dirty="0" smtClean="0">
                <a:latin typeface="方正粗宋简体" panose="03000509000000000000" pitchFamily="65" charset="-122"/>
                <a:ea typeface="方正粗宋简体" panose="03000509000000000000" pitchFamily="65" charset="-122"/>
              </a:rPr>
              <a:t>不是大模型买不起，是小模型更有性价比！</a:t>
            </a:r>
            <a:endParaRPr lang="zh-CN" altLang="en-US" sz="2400" dirty="0">
              <a:latin typeface="方正粗宋简体" panose="03000509000000000000" pitchFamily="65" charset="-122"/>
              <a:ea typeface="方正粗宋简体" panose="03000509000000000000" pitchFamily="65" charset="-122"/>
            </a:endParaRPr>
          </a:p>
        </p:txBody>
      </p:sp>
      <p:sp>
        <p:nvSpPr>
          <p:cNvPr id="5" name="矩形 4"/>
          <p:cNvSpPr/>
          <p:nvPr/>
        </p:nvSpPr>
        <p:spPr>
          <a:xfrm>
            <a:off x="7691399" y="5691033"/>
            <a:ext cx="3876382" cy="830997"/>
          </a:xfrm>
          <a:prstGeom prst="rect">
            <a:avLst/>
          </a:prstGeom>
          <a:ln>
            <a:solidFill>
              <a:srgbClr val="C00000"/>
            </a:solidFill>
          </a:ln>
        </p:spPr>
        <p:txBody>
          <a:bodyPr wrap="none">
            <a:spAutoFit/>
          </a:bodyPr>
          <a:lstStyle/>
          <a:p>
            <a:pPr marL="342900" indent="-342900">
              <a:buFont typeface="Wingdings" panose="05000000000000000000" pitchFamily="2" charset="2"/>
              <a:buChar char="p"/>
            </a:pP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QA可能是个好的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着手</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点</a:t>
            </a:r>
            <a:endParaRPr lang="en-US" altLang="zh-CN"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342900" indent="-342900">
              <a:buFont typeface="Wingdings" panose="05000000000000000000" pitchFamily="2" charset="2"/>
              <a:buChar char="p"/>
            </a:pP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a:t>
            </a:r>
            <a:r>
              <a:rPr lang="en-US" altLang="zh-CN"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gent</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还有很长</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路</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要走</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print">
            <a:clrChange>
              <a:clrFrom>
                <a:srgbClr val="F5F4F0"/>
              </a:clrFrom>
              <a:clrTo>
                <a:srgbClr val="F5F4F0">
                  <a:alpha val="0"/>
                </a:srgbClr>
              </a:clrTo>
            </a:clrChange>
            <a:extLst>
              <a:ext uri="{28A0092B-C50C-407E-A947-70E740481C1C}">
                <a14:useLocalDpi xmlns:a14="http://schemas.microsoft.com/office/drawing/2010/main" val="0"/>
              </a:ext>
            </a:extLst>
          </a:blip>
          <a:srcRect l="11328" t="3676" r="8248" b="9777"/>
          <a:stretch>
            <a:fillRect/>
          </a:stretch>
        </p:blipFill>
        <p:spPr>
          <a:xfrm>
            <a:off x="9110724" y="3973382"/>
            <a:ext cx="2473224" cy="2005599"/>
          </a:xfrm>
          <a:prstGeom prst="rect">
            <a:avLst/>
          </a:prstGeom>
        </p:spPr>
      </p:pic>
      <p:sp>
        <p:nvSpPr>
          <p:cNvPr id="2" name="文本框 1"/>
          <p:cNvSpPr txBox="1"/>
          <p:nvPr/>
        </p:nvSpPr>
        <p:spPr>
          <a:xfrm>
            <a:off x="753534" y="618066"/>
            <a:ext cx="3488266"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小模型将大行其道</a:t>
            </a:r>
          </a:p>
        </p:txBody>
      </p:sp>
      <p:sp>
        <p:nvSpPr>
          <p:cNvPr id="3" name="文本框 2"/>
          <p:cNvSpPr txBox="1"/>
          <p:nvPr/>
        </p:nvSpPr>
        <p:spPr>
          <a:xfrm>
            <a:off x="1034765" y="1261533"/>
            <a:ext cx="4417767"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白 </a:t>
            </a:r>
            <a:r>
              <a:rPr lang="en-US" altLang="zh-CN"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黑 </a:t>
            </a:r>
            <a:r>
              <a:rPr lang="en-US" altLang="zh-CN"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知识图谱 </a:t>
            </a:r>
            <a:r>
              <a:rPr lang="en-US" altLang="zh-CN"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b="1"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大模型</a:t>
            </a:r>
            <a:endParaRPr lang="zh-CN" altLang="en-US" sz="2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2049" name="组合 2048"/>
          <p:cNvGrpSpPr/>
          <p:nvPr/>
        </p:nvGrpSpPr>
        <p:grpSpPr>
          <a:xfrm>
            <a:off x="908517" y="1945088"/>
            <a:ext cx="7594640" cy="4106577"/>
            <a:chOff x="908517" y="1945088"/>
            <a:chExt cx="7594640" cy="4684312"/>
          </a:xfrm>
        </p:grpSpPr>
        <p:sp>
          <p:nvSpPr>
            <p:cNvPr id="29" name="矩形 28"/>
            <p:cNvSpPr/>
            <p:nvPr/>
          </p:nvSpPr>
          <p:spPr>
            <a:xfrm>
              <a:off x="1034765" y="1964267"/>
              <a:ext cx="2080968" cy="4665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1166" y="2133600"/>
              <a:ext cx="876637" cy="1524000"/>
            </a:xfrm>
            <a:prstGeom prst="rect">
              <a:avLst/>
            </a:prstGeom>
          </p:spPr>
        </p:pic>
        <p:pic>
          <p:nvPicPr>
            <p:cNvPr id="2050" name="Picture 2" descr="https://gimg2.baidu.com/image_search/src=http%3A%2F%2Fss2.meipian.me%2Fusers%2F58589501%2Fd9bed33aa40c46d0ba826dfc7cac04c2.jpg%3Fmeipian-raw%2Fbucket%2Fivwen%2Fkey%2FdXNlcnMvNTg1ODk1MDEvZDliZWQzM2FhNDBjNDZkMGJhODI2ZGZjN2NhYzA0YzIuanBn%2Fsign%2Fd6dc9dfa429da2dce51ff6193da326fc.jpg&amp;refer=http%3A%2F%2Fss2.meipian.me&amp;app=2002&amp;size=f9999,10000&amp;q=a80&amp;n=0&amp;g=0n&amp;fmt=auto?sec=1726380728&amp;t=6289ae88f7122578c25eb3843292be2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6994"/>
            <a:stretch>
              <a:fillRect/>
            </a:stretch>
          </p:blipFill>
          <p:spPr bwMode="auto">
            <a:xfrm>
              <a:off x="6347334" y="1997983"/>
              <a:ext cx="2155823" cy="157386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8816" r="10644" b="30440"/>
            <a:stretch>
              <a:fillRect/>
            </a:stretch>
          </p:blipFill>
          <p:spPr>
            <a:xfrm>
              <a:off x="3662025" y="2269067"/>
              <a:ext cx="1359795" cy="1312333"/>
            </a:xfrm>
            <a:prstGeom prst="rect">
              <a:avLst/>
            </a:prstGeom>
          </p:spPr>
        </p:pic>
        <p:grpSp>
          <p:nvGrpSpPr>
            <p:cNvPr id="18" name="组合 17"/>
            <p:cNvGrpSpPr/>
            <p:nvPr/>
          </p:nvGrpSpPr>
          <p:grpSpPr>
            <a:xfrm>
              <a:off x="908517" y="4296603"/>
              <a:ext cx="2046350" cy="1998134"/>
              <a:chOff x="908517" y="4351866"/>
              <a:chExt cx="2046350" cy="1998134"/>
            </a:xfrm>
          </p:grpSpPr>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8517" y="4351866"/>
                <a:ext cx="1921933" cy="1921933"/>
              </a:xfrm>
              <a:prstGeom prst="rect">
                <a:avLst/>
              </a:prstGeom>
            </p:spPr>
          </p:pic>
          <p:sp>
            <p:nvSpPr>
              <p:cNvPr id="17" name="矩形 16"/>
              <p:cNvSpPr/>
              <p:nvPr/>
            </p:nvSpPr>
            <p:spPr>
              <a:xfrm>
                <a:off x="2497667" y="6172200"/>
                <a:ext cx="457200"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grpSp>
          <p:nvGrpSpPr>
            <p:cNvPr id="28" name="组合 27"/>
            <p:cNvGrpSpPr/>
            <p:nvPr/>
          </p:nvGrpSpPr>
          <p:grpSpPr>
            <a:xfrm>
              <a:off x="6295850" y="4518854"/>
              <a:ext cx="1959150" cy="1388796"/>
              <a:chOff x="6203954" y="4574117"/>
              <a:chExt cx="2136418" cy="1388796"/>
            </a:xfrm>
          </p:grpSpPr>
          <p:pic>
            <p:nvPicPr>
              <p:cNvPr id="16" name="图片 15"/>
              <p:cNvPicPr>
                <a:picLocks noChangeAspect="1"/>
              </p:cNvPicPr>
              <p:nvPr/>
            </p:nvPicPr>
            <p:blipFill>
              <a:blip r:embed="rId7" cstate="print">
                <a:clrChange>
                  <a:clrFrom>
                    <a:srgbClr val="D4D9DF"/>
                  </a:clrFrom>
                  <a:clrTo>
                    <a:srgbClr val="D4D9DF">
                      <a:alpha val="0"/>
                    </a:srgbClr>
                  </a:clrTo>
                </a:clrChange>
                <a:extLst>
                  <a:ext uri="{28A0092B-C50C-407E-A947-70E740481C1C}">
                    <a14:useLocalDpi xmlns:a14="http://schemas.microsoft.com/office/drawing/2010/main" val="0"/>
                  </a:ext>
                </a:extLst>
              </a:blip>
              <a:stretch>
                <a:fillRect/>
              </a:stretch>
            </p:blipFill>
            <p:spPr>
              <a:xfrm>
                <a:off x="6488644" y="4574117"/>
                <a:ext cx="1851728" cy="1388796"/>
              </a:xfrm>
              <a:prstGeom prst="rect">
                <a:avLst/>
              </a:prstGeom>
            </p:spPr>
          </p:pic>
          <p:sp>
            <p:nvSpPr>
              <p:cNvPr id="26" name="矩形 25"/>
              <p:cNvSpPr/>
              <p:nvPr/>
            </p:nvSpPr>
            <p:spPr>
              <a:xfrm>
                <a:off x="6203954" y="4574117"/>
                <a:ext cx="457200" cy="17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grpSp>
          <p:nvGrpSpPr>
            <p:cNvPr id="19" name="组合 18"/>
            <p:cNvGrpSpPr/>
            <p:nvPr/>
          </p:nvGrpSpPr>
          <p:grpSpPr>
            <a:xfrm>
              <a:off x="3243648" y="4734488"/>
              <a:ext cx="2437484" cy="1173162"/>
              <a:chOff x="3243648" y="4789751"/>
              <a:chExt cx="2437484" cy="1173162"/>
            </a:xfrm>
          </p:grpSpPr>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43648" y="4789751"/>
                <a:ext cx="2324268" cy="1046162"/>
              </a:xfrm>
              <a:prstGeom prst="rect">
                <a:avLst/>
              </a:prstGeom>
            </p:spPr>
          </p:pic>
          <p:sp>
            <p:nvSpPr>
              <p:cNvPr id="27" name="矩形 26"/>
              <p:cNvSpPr/>
              <p:nvPr/>
            </p:nvSpPr>
            <p:spPr>
              <a:xfrm>
                <a:off x="4792133" y="5747013"/>
                <a:ext cx="888999"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sp>
          <p:nvSpPr>
            <p:cNvPr id="30" name="文本框 29"/>
            <p:cNvSpPr txBox="1"/>
            <p:nvPr/>
          </p:nvSpPr>
          <p:spPr>
            <a:xfrm>
              <a:off x="1311098" y="3622470"/>
              <a:ext cx="1107996"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职场小白</a:t>
              </a:r>
            </a:p>
          </p:txBody>
        </p:sp>
        <p:sp>
          <p:nvSpPr>
            <p:cNvPr id="32" name="文本框 31"/>
            <p:cNvSpPr txBox="1"/>
            <p:nvPr/>
          </p:nvSpPr>
          <p:spPr>
            <a:xfrm>
              <a:off x="3851784" y="3622470"/>
              <a:ext cx="1107996"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专业知识</a:t>
              </a:r>
              <a:endParaRPr lang="zh-CN" altLang="en-US"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885558" y="3622470"/>
              <a:ext cx="1107996"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资深</a:t>
              </a:r>
              <a:r>
                <a:rPr lang="zh-CN" altLang="en-US" dirty="0" smtClean="0">
                  <a:latin typeface="微软雅黑" panose="020B0503020204020204" pitchFamily="34" charset="-122"/>
                  <a:ea typeface="微软雅黑" panose="020B0503020204020204" pitchFamily="34" charset="-122"/>
                </a:rPr>
                <a:t>专家</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2499441" y="1945088"/>
              <a:ext cx="1045479" cy="2124011"/>
            </a:xfrm>
            <a:prstGeom prst="rect">
              <a:avLst/>
            </a:prstGeom>
            <a:noFill/>
          </p:spPr>
          <p:txBody>
            <a:bodyPr wrap="non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35" name="文本框 34"/>
            <p:cNvSpPr txBox="1"/>
            <p:nvPr/>
          </p:nvSpPr>
          <p:spPr>
            <a:xfrm>
              <a:off x="5450394" y="1945088"/>
              <a:ext cx="1045479" cy="2124011"/>
            </a:xfrm>
            <a:prstGeom prst="rect">
              <a:avLst/>
            </a:prstGeom>
            <a:noFill/>
          </p:spPr>
          <p:txBody>
            <a:bodyPr wrap="non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36" name="文本框 35"/>
            <p:cNvSpPr txBox="1"/>
            <p:nvPr/>
          </p:nvSpPr>
          <p:spPr>
            <a:xfrm>
              <a:off x="2499441" y="4162556"/>
              <a:ext cx="1045479" cy="2124011"/>
            </a:xfrm>
            <a:prstGeom prst="rect">
              <a:avLst/>
            </a:prstGeom>
            <a:noFill/>
          </p:spPr>
          <p:txBody>
            <a:bodyPr wrap="non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37" name="文本框 36"/>
            <p:cNvSpPr txBox="1"/>
            <p:nvPr/>
          </p:nvSpPr>
          <p:spPr>
            <a:xfrm>
              <a:off x="5456748" y="4162556"/>
              <a:ext cx="1045479" cy="2124011"/>
            </a:xfrm>
            <a:prstGeom prst="rect">
              <a:avLst/>
            </a:prstGeom>
            <a:noFill/>
          </p:spPr>
          <p:txBody>
            <a:bodyPr wrap="none" rtlCol="0">
              <a:spAutoFit/>
            </a:bodyPr>
            <a:lstStyle/>
            <a:p>
              <a:pPr algn="ctr"/>
              <a:r>
                <a:rPr lang="en-US" altLang="zh-CN" sz="11500" dirty="0" smtClean="0">
                  <a:solidFill>
                    <a:schemeClr val="bg1">
                      <a:lumMod val="50000"/>
                    </a:schemeClr>
                  </a:solidFill>
                  <a:latin typeface="Arial" panose="020B0604020202020204" pitchFamily="34" charset="0"/>
                  <a:ea typeface="方正粗宋简体" panose="03000509000000000000" pitchFamily="65" charset="-122"/>
                </a:rPr>
                <a:t>=</a:t>
              </a:r>
              <a:endParaRPr lang="zh-CN" altLang="en-US" sz="11500" dirty="0">
                <a:solidFill>
                  <a:schemeClr val="bg1">
                    <a:lumMod val="50000"/>
                  </a:schemeClr>
                </a:solidFill>
                <a:latin typeface="Arial" panose="020B0604020202020204" pitchFamily="34" charset="0"/>
                <a:ea typeface="方正粗宋简体" panose="03000509000000000000" pitchFamily="65" charset="-122"/>
              </a:endParaRPr>
            </a:p>
          </p:txBody>
        </p:sp>
        <p:sp>
          <p:nvSpPr>
            <p:cNvPr id="38" name="文本框 37"/>
            <p:cNvSpPr txBox="1"/>
            <p:nvPr/>
          </p:nvSpPr>
          <p:spPr>
            <a:xfrm>
              <a:off x="1079463" y="5916943"/>
              <a:ext cx="1571264"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预</a:t>
              </a:r>
              <a:r>
                <a:rPr lang="zh-CN" altLang="en-US" dirty="0" smtClean="0">
                  <a:latin typeface="微软雅黑" panose="020B0503020204020204" pitchFamily="34" charset="-122"/>
                  <a:ea typeface="微软雅黑" panose="020B0503020204020204" pitchFamily="34" charset="-122"/>
                </a:rPr>
                <a:t>训练的</a:t>
              </a:r>
              <a:r>
                <a:rPr lang="en-US" altLang="zh-CN" dirty="0" smtClean="0">
                  <a:latin typeface="微软雅黑" panose="020B0503020204020204" pitchFamily="34" charset="-122"/>
                  <a:ea typeface="微软雅黑" panose="020B0503020204020204" pitchFamily="34" charset="-122"/>
                </a:rPr>
                <a:t>LLM</a:t>
              </a:r>
              <a:endParaRPr lang="zh-CN" altLang="en-US"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2928455" y="5916943"/>
              <a:ext cx="2954655"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专业知识图谱、逻辑、理论</a:t>
              </a:r>
              <a:endParaRPr lang="zh-CN" altLang="en-US"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6886357" y="5916943"/>
              <a:ext cx="1106393" cy="369332"/>
            </a:xfrm>
            <a:prstGeom prst="rect">
              <a:avLst/>
            </a:prstGeom>
            <a:noFill/>
          </p:spPr>
          <p:txBody>
            <a:bodyPr wrap="none" rtlCol="0">
              <a:spAutoFit/>
            </a:bodyPr>
            <a:lstStyle/>
            <a:p>
              <a:pPr algn="ctr"/>
              <a:r>
                <a:rPr lang="zh-CN" altLang="en-US" dirty="0" smtClean="0">
                  <a:latin typeface="微软雅黑" panose="020B0503020204020204" pitchFamily="34" charset="-122"/>
                  <a:ea typeface="微软雅黑" panose="020B0503020204020204" pitchFamily="34" charset="-122"/>
                </a:rPr>
                <a:t>专业的</a:t>
              </a:r>
              <a:r>
                <a:rPr lang="en-US" altLang="zh-CN" dirty="0" smtClean="0">
                  <a:latin typeface="微软雅黑" panose="020B0503020204020204" pitchFamily="34" charset="-122"/>
                  <a:ea typeface="微软雅黑" panose="020B0503020204020204" pitchFamily="34" charset="-122"/>
                </a:rPr>
                <a:t>AI</a:t>
              </a:r>
              <a:endParaRPr lang="zh-CN" altLang="en-US" dirty="0">
                <a:latin typeface="微软雅黑" panose="020B0503020204020204" pitchFamily="34" charset="-122"/>
                <a:ea typeface="微软雅黑" panose="020B0503020204020204" pitchFamily="34" charset="-122"/>
              </a:endParaRPr>
            </a:p>
          </p:txBody>
        </p:sp>
        <p:sp>
          <p:nvSpPr>
            <p:cNvPr id="2048" name="矩形 2047"/>
            <p:cNvSpPr/>
            <p:nvPr/>
          </p:nvSpPr>
          <p:spPr>
            <a:xfrm>
              <a:off x="1079463" y="1964267"/>
              <a:ext cx="7243270" cy="215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sp>
          <p:nvSpPr>
            <p:cNvPr id="42" name="矩形 41"/>
            <p:cNvSpPr/>
            <p:nvPr/>
          </p:nvSpPr>
          <p:spPr>
            <a:xfrm>
              <a:off x="1079463" y="4258733"/>
              <a:ext cx="7243270" cy="2159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endParaRPr>
            </a:p>
          </p:txBody>
        </p:sp>
      </p:grpSp>
      <p:sp>
        <p:nvSpPr>
          <p:cNvPr id="2051" name="文本框 2050"/>
          <p:cNvSpPr txBox="1"/>
          <p:nvPr/>
        </p:nvSpPr>
        <p:spPr>
          <a:xfrm>
            <a:off x="3851783" y="699187"/>
            <a:ext cx="6189683"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预训练的</a:t>
            </a:r>
            <a:r>
              <a:rPr lang="en-US" altLang="zh-CN" sz="2000" dirty="0" smtClean="0">
                <a:latin typeface="微软雅黑" panose="020B0503020204020204" pitchFamily="34" charset="-122"/>
                <a:ea typeface="微软雅黑" panose="020B0503020204020204" pitchFamily="34" charset="-122"/>
              </a:rPr>
              <a:t>LLM</a:t>
            </a:r>
            <a:r>
              <a:rPr lang="zh-CN" altLang="en-US" sz="2000" dirty="0" smtClean="0">
                <a:latin typeface="微软雅黑" panose="020B0503020204020204" pitchFamily="34" charset="-122"/>
                <a:ea typeface="微软雅黑" panose="020B0503020204020204" pitchFamily="34" charset="-122"/>
              </a:rPr>
              <a:t>是黑盒系统，知识图谱等是白盒系统。</a:t>
            </a:r>
            <a:endParaRPr lang="zh-CN" altLang="en-US" sz="2000" dirty="0">
              <a:latin typeface="微软雅黑" panose="020B0503020204020204" pitchFamily="34" charset="-122"/>
              <a:ea typeface="微软雅黑" panose="020B0503020204020204" pitchFamily="34" charset="-122"/>
            </a:endParaRPr>
          </a:p>
        </p:txBody>
      </p:sp>
      <p:sp>
        <p:nvSpPr>
          <p:cNvPr id="2052" name="文本框 2051"/>
          <p:cNvSpPr txBox="1"/>
          <p:nvPr/>
        </p:nvSpPr>
        <p:spPr>
          <a:xfrm>
            <a:off x="8577690" y="1168398"/>
            <a:ext cx="3256020" cy="3200876"/>
          </a:xfrm>
          <a:prstGeom prst="rect">
            <a:avLst/>
          </a:prstGeom>
          <a:noFill/>
        </p:spPr>
        <p:txBody>
          <a:bodyPr wrap="none" rtlCol="0">
            <a:spAutoFit/>
          </a:bodyPr>
          <a:lstStyle/>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微调：</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让大模型学习知识图谱等</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en-US" altLang="zh-CN" dirty="0" smtClean="0">
                <a:latin typeface="微软雅黑" panose="020B0503020204020204" pitchFamily="34" charset="-122"/>
                <a:ea typeface="微软雅黑" panose="020B0503020204020204" pitchFamily="34" charset="-122"/>
              </a:rPr>
              <a:t>PDD/RPA</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让</a:t>
            </a:r>
            <a:r>
              <a:rPr lang="zh-CN" altLang="en-US" dirty="0">
                <a:latin typeface="微软雅黑" panose="020B0503020204020204" pitchFamily="34" charset="-122"/>
                <a:ea typeface="微软雅黑" panose="020B0503020204020204" pitchFamily="34" charset="-122"/>
              </a:rPr>
              <a:t>大模型辅助生成知识图谱</a:t>
            </a:r>
          </a:p>
          <a:p>
            <a:r>
              <a:rPr lang="en-US" altLang="zh-CN" sz="1600" dirty="0" smtClean="0">
                <a:latin typeface="微软雅黑" panose="020B0503020204020204" pitchFamily="34" charset="-122"/>
                <a:ea typeface="微软雅黑" panose="020B0503020204020204" pitchFamily="34" charset="-122"/>
              </a:rPr>
              <a:t>      RPA</a:t>
            </a:r>
            <a:r>
              <a:rPr lang="zh-CN" altLang="en-US" sz="1600" dirty="0" smtClean="0">
                <a:latin typeface="微软雅黑" panose="020B0503020204020204" pitchFamily="34" charset="-122"/>
                <a:ea typeface="微软雅黑" panose="020B0503020204020204" pitchFamily="34" charset="-122"/>
              </a:rPr>
              <a:t>：</a:t>
            </a:r>
            <a:r>
              <a:rPr lang="en-US" altLang="zh-CN" sz="1100" dirty="0" smtClean="0">
                <a:latin typeface="微软雅黑" panose="020B0503020204020204" pitchFamily="34" charset="-122"/>
                <a:ea typeface="微软雅黑" panose="020B0503020204020204" pitchFamily="34" charset="-122"/>
              </a:rPr>
              <a:t>Robotic </a:t>
            </a:r>
            <a:r>
              <a:rPr lang="en-US" altLang="zh-CN" sz="1100" dirty="0">
                <a:latin typeface="微软雅黑" panose="020B0503020204020204" pitchFamily="34" charset="-122"/>
                <a:ea typeface="微软雅黑" panose="020B0503020204020204" pitchFamily="34" charset="-122"/>
              </a:rPr>
              <a:t>Process </a:t>
            </a:r>
            <a:r>
              <a:rPr lang="en-US" altLang="zh-CN" sz="1100" dirty="0" smtClean="0">
                <a:latin typeface="微软雅黑" panose="020B0503020204020204" pitchFamily="34" charset="-122"/>
                <a:ea typeface="微软雅黑" panose="020B0503020204020204" pitchFamily="34" charset="-122"/>
              </a:rPr>
              <a:t>Automation</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      机器流程自动化</a:t>
            </a:r>
            <a:endParaRPr lang="en-US" altLang="zh-CN" sz="1600" dirty="0" smtClean="0">
              <a:latin typeface="微软雅黑" panose="020B0503020204020204" pitchFamily="34" charset="-122"/>
              <a:ea typeface="微软雅黑" panose="020B0503020204020204" pitchFamily="34" charset="-122"/>
            </a:endParaRPr>
          </a:p>
          <a:p>
            <a:r>
              <a:rPr lang="en-US" altLang="zh-CN" sz="1600" dirty="0" smtClean="0">
                <a:latin typeface="微软雅黑" panose="020B0503020204020204" pitchFamily="34" charset="-122"/>
                <a:ea typeface="微软雅黑" panose="020B0503020204020204" pitchFamily="34" charset="-122"/>
              </a:rPr>
              <a:t>      PDD</a:t>
            </a:r>
            <a:r>
              <a:rPr lang="zh-CN" altLang="en-US" sz="1600" dirty="0" smtClean="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Process Definition Document</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      流程</a:t>
            </a:r>
            <a:r>
              <a:rPr lang="zh-CN" altLang="en-US" sz="1600" dirty="0">
                <a:latin typeface="微软雅黑" panose="020B0503020204020204" pitchFamily="34" charset="-122"/>
                <a:ea typeface="微软雅黑" panose="020B0503020204020204" pitchFamily="34" charset="-122"/>
              </a:rPr>
              <a:t>定义</a:t>
            </a:r>
            <a:r>
              <a:rPr lang="zh-CN" altLang="en-US" sz="1600" dirty="0" smtClean="0">
                <a:latin typeface="微软雅黑" panose="020B0503020204020204" pitchFamily="34" charset="-122"/>
                <a:ea typeface="微软雅黑" panose="020B0503020204020204" pitchFamily="34" charset="-122"/>
              </a:rPr>
              <a:t>文档</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p"/>
            </a:pPr>
            <a:r>
              <a:rPr lang="zh-CN" altLang="en-US" dirty="0" smtClean="0">
                <a:latin typeface="微软雅黑" panose="020B0503020204020204" pitchFamily="34" charset="-122"/>
                <a:ea typeface="微软雅黑" panose="020B0503020204020204" pitchFamily="34" charset="-122"/>
              </a:rPr>
              <a:t>互动：</a:t>
            </a:r>
            <a:endParaRPr lang="en-US" altLang="zh-CN" dirty="0" smtClean="0">
              <a:latin typeface="微软雅黑" panose="020B0503020204020204" pitchFamily="34" charset="-122"/>
              <a:ea typeface="微软雅黑" panose="020B0503020204020204" pitchFamily="34" charset="-122"/>
            </a:endParaRPr>
          </a:p>
          <a:p>
            <a:pPr indent="-285750"/>
            <a:r>
              <a:rPr lang="zh-CN" altLang="en-US" sz="1600" dirty="0" smtClean="0">
                <a:latin typeface="微软雅黑" panose="020B0503020204020204" pitchFamily="34" charset="-122"/>
                <a:ea typeface="微软雅黑" panose="020B0503020204020204" pitchFamily="34" charset="-122"/>
              </a:rPr>
              <a:t>      人和</a:t>
            </a:r>
            <a:r>
              <a:rPr lang="zh-CN" altLang="en-US" sz="1600" dirty="0">
                <a:latin typeface="微软雅黑" panose="020B0503020204020204" pitchFamily="34" charset="-122"/>
                <a:ea typeface="微软雅黑" panose="020B0503020204020204" pitchFamily="34" charset="-122"/>
              </a:rPr>
              <a:t>大</a:t>
            </a:r>
            <a:r>
              <a:rPr lang="zh-CN" altLang="en-US" sz="1600" dirty="0" smtClean="0">
                <a:latin typeface="微软雅黑" panose="020B0503020204020204" pitchFamily="34" charset="-122"/>
                <a:ea typeface="微软雅黑" panose="020B0503020204020204" pitchFamily="34" charset="-122"/>
              </a:rPr>
              <a:t>模型互动</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模型网</a:t>
            </a:r>
            <a:endParaRPr lang="en-US" altLang="zh-CN" sz="1600" dirty="0">
              <a:latin typeface="微软雅黑" panose="020B0503020204020204" pitchFamily="34" charset="-122"/>
              <a:ea typeface="微软雅黑" panose="020B0503020204020204" pitchFamily="34" charset="-122"/>
            </a:endParaRPr>
          </a:p>
          <a:p>
            <a:pPr indent="-285750"/>
            <a:r>
              <a:rPr lang="zh-CN" altLang="en-US" sz="1600" dirty="0" smtClean="0">
                <a:latin typeface="微软雅黑" panose="020B0503020204020204" pitchFamily="34" charset="-122"/>
                <a:ea typeface="微软雅黑" panose="020B0503020204020204" pitchFamily="34" charset="-122"/>
              </a:rPr>
              <a:t>      模型</a:t>
            </a:r>
            <a:r>
              <a:rPr lang="zh-CN" altLang="en-US" sz="1600" dirty="0">
                <a:latin typeface="微软雅黑" panose="020B0503020204020204" pitchFamily="34" charset="-122"/>
                <a:ea typeface="微软雅黑" panose="020B0503020204020204" pitchFamily="34" charset="-122"/>
              </a:rPr>
              <a:t>间共存互动，取长补短</a:t>
            </a:r>
          </a:p>
          <a:p>
            <a:pPr lvl="1"/>
            <a:endParaRPr lang="en-US" altLang="zh-CN" sz="1600" dirty="0" smtClean="0">
              <a:latin typeface="微软雅黑" panose="020B0503020204020204" pitchFamily="34" charset="-122"/>
              <a:ea typeface="微软雅黑" panose="020B0503020204020204" pitchFamily="34" charset="-122"/>
            </a:endParaRPr>
          </a:p>
        </p:txBody>
      </p:sp>
      <p:sp>
        <p:nvSpPr>
          <p:cNvPr id="5" name="矩形 4"/>
          <p:cNvSpPr/>
          <p:nvPr/>
        </p:nvSpPr>
        <p:spPr>
          <a:xfrm>
            <a:off x="882809" y="6051665"/>
            <a:ext cx="5000301" cy="461665"/>
          </a:xfrm>
          <a:prstGeom prst="rect">
            <a:avLst/>
          </a:prstGeom>
          <a:ln>
            <a:solidFill>
              <a:srgbClr val="C00000"/>
            </a:solidFill>
          </a:ln>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客户化</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定制</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或</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增强</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性开发必不可少</a:t>
            </a:r>
          </a:p>
        </p:txBody>
      </p:sp>
      <p:sp>
        <p:nvSpPr>
          <p:cNvPr id="41" name="矩形 40"/>
          <p:cNvSpPr/>
          <p:nvPr/>
        </p:nvSpPr>
        <p:spPr>
          <a:xfrm>
            <a:off x="5979487" y="6051665"/>
            <a:ext cx="5596238" cy="461665"/>
          </a:xfrm>
          <a:prstGeom prst="rect">
            <a:avLst/>
          </a:prstGeom>
          <a:ln>
            <a:solidFill>
              <a:srgbClr val="C00000"/>
            </a:solidFill>
          </a:ln>
        </p:spPr>
        <p:txBody>
          <a:bodyPr wrap="squar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嵌入式会很</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普遍</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但</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最终还是要平台化</a:t>
            </a:r>
          </a:p>
        </p:txBody>
      </p:sp>
      <p:sp>
        <p:nvSpPr>
          <p:cNvPr id="7" name="文本框 6"/>
          <p:cNvSpPr txBox="1"/>
          <p:nvPr/>
        </p:nvSpPr>
        <p:spPr>
          <a:xfrm>
            <a:off x="8685057" y="4188015"/>
            <a:ext cx="800219" cy="338554"/>
          </a:xfrm>
          <a:prstGeom prst="rect">
            <a:avLst/>
          </a:prstGeom>
          <a:noFill/>
        </p:spPr>
        <p:txBody>
          <a:bodyPr wrap="none" rtlCol="0">
            <a:spAutoFit/>
          </a:bodyPr>
          <a:lstStyle/>
          <a:p>
            <a:r>
              <a:rPr lang="zh-CN" altLang="en-US" sz="1600" dirty="0">
                <a:latin typeface="方正粗宋简体" panose="03000509000000000000" pitchFamily="65" charset="-122"/>
                <a:ea typeface="方正粗宋简体" panose="03000509000000000000" pitchFamily="65" charset="-122"/>
              </a:rPr>
              <a:t>模型网</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6723" y="3649000"/>
            <a:ext cx="3148670" cy="198983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文本框 1"/>
          <p:cNvSpPr txBox="1"/>
          <p:nvPr/>
        </p:nvSpPr>
        <p:spPr>
          <a:xfrm>
            <a:off x="753534" y="618066"/>
            <a:ext cx="3488266"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en-US" altLang="zh-CN" dirty="0" smtClean="0"/>
              <a:t>AI</a:t>
            </a:r>
            <a:r>
              <a:rPr lang="zh-CN" altLang="en-US" dirty="0" smtClean="0"/>
              <a:t>充满不确定性</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249648" y="1392176"/>
            <a:ext cx="3240000" cy="169958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p:cNvSpPr txBox="1"/>
          <p:nvPr/>
        </p:nvSpPr>
        <p:spPr>
          <a:xfrm>
            <a:off x="4805459" y="1382440"/>
            <a:ext cx="6585625" cy="1938992"/>
          </a:xfrm>
          <a:prstGeom prst="rect">
            <a:avLst/>
          </a:prstGeom>
          <a:noFill/>
        </p:spPr>
        <p:txBody>
          <a:bodyPr wrap="square" rtlCol="0">
            <a:spAutoFit/>
          </a:bodyPr>
          <a:lstStyle/>
          <a:p>
            <a:pPr algn="just"/>
            <a:r>
              <a:rPr lang="zh-CN" altLang="en-US" sz="2400" dirty="0" smtClean="0">
                <a:latin typeface="微软雅黑" panose="020B0503020204020204" pitchFamily="34" charset="-122"/>
                <a:ea typeface="微软雅黑" panose="020B0503020204020204" pitchFamily="34" charset="-122"/>
              </a:rPr>
              <a:t>对高度模仿人脑的人工神经网络系统而言，幻觉是不可避免的，就如同人会幻想、会做梦一样。</a:t>
            </a:r>
            <a:endParaRPr lang="en-US" altLang="zh-CN" sz="2400" dirty="0" smtClean="0">
              <a:latin typeface="微软雅黑" panose="020B0503020204020204" pitchFamily="34" charset="-122"/>
              <a:ea typeface="微软雅黑" panose="020B0503020204020204" pitchFamily="34" charset="-122"/>
            </a:endParaRPr>
          </a:p>
          <a:p>
            <a:pPr algn="just"/>
            <a:r>
              <a:rPr lang="en-US" altLang="zh-CN" sz="2400" dirty="0" smtClean="0">
                <a:latin typeface="微软雅黑" panose="020B0503020204020204" pitchFamily="34" charset="-122"/>
                <a:ea typeface="微软雅黑" panose="020B0503020204020204" pitchFamily="34" charset="-122"/>
              </a:rPr>
              <a:t>LLM</a:t>
            </a:r>
            <a:r>
              <a:rPr lang="zh-CN" altLang="en-US" sz="2400" dirty="0" smtClean="0">
                <a:latin typeface="微软雅黑" panose="020B0503020204020204" pitchFamily="34" charset="-122"/>
                <a:ea typeface="微软雅黑" panose="020B0503020204020204" pitchFamily="34" charset="-122"/>
              </a:rPr>
              <a:t>的幻觉更不应该引起惊讶或惊慌。</a:t>
            </a:r>
            <a:endParaRPr lang="en-US" altLang="zh-CN" sz="2400" dirty="0" smtClean="0">
              <a:latin typeface="微软雅黑" panose="020B0503020204020204" pitchFamily="34" charset="-122"/>
              <a:ea typeface="微软雅黑" panose="020B0503020204020204" pitchFamily="34" charset="-122"/>
            </a:endParaRPr>
          </a:p>
          <a:p>
            <a:pPr algn="just"/>
            <a:r>
              <a:rPr lang="zh-CN" altLang="en-US" sz="2400" dirty="0">
                <a:latin typeface="微软雅黑" panose="020B0503020204020204" pitchFamily="34" charset="-122"/>
                <a:ea typeface="微软雅黑" panose="020B0503020204020204" pitchFamily="34" charset="-122"/>
              </a:rPr>
              <a:t>所有</a:t>
            </a:r>
            <a:r>
              <a:rPr lang="zh-CN" altLang="en-US" sz="2400" dirty="0" smtClean="0">
                <a:latin typeface="微软雅黑" panose="020B0503020204020204" pitchFamily="34" charset="-122"/>
                <a:ea typeface="微软雅黑" panose="020B0503020204020204" pitchFamily="34" charset="-122"/>
              </a:rPr>
              <a:t>的幻觉都来自系统的不确定性，任何系统都不可能完全消除不确定性。</a:t>
            </a: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22411"/>
          <a:stretch>
            <a:fillRect/>
          </a:stretch>
        </p:blipFill>
        <p:spPr>
          <a:xfrm>
            <a:off x="1249648" y="3402644"/>
            <a:ext cx="3240000" cy="269697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4805459" y="3443586"/>
            <a:ext cx="5905784" cy="1200329"/>
          </a:xfrm>
          <a:prstGeom prst="rect">
            <a:avLst/>
          </a:prstGeom>
          <a:noFill/>
        </p:spPr>
        <p:txBody>
          <a:bodyPr wrap="none" rtlCol="0">
            <a:spAutoFit/>
          </a:bodyPr>
          <a:lstStyle/>
          <a:p>
            <a:r>
              <a:rPr lang="zh-CN" altLang="en-US" sz="2400" dirty="0" smtClean="0">
                <a:latin typeface="微软雅黑" panose="020B0503020204020204" pitchFamily="34" charset="-122"/>
                <a:ea typeface="微软雅黑" panose="020B0503020204020204" pitchFamily="34" charset="-122"/>
              </a:rPr>
              <a:t>不确定性只能无限减小，但不可能等于</a:t>
            </a:r>
            <a:r>
              <a:rPr lang="en-US" altLang="zh-CN" sz="2400" dirty="0" smtClean="0">
                <a:latin typeface="微软雅黑" panose="020B0503020204020204" pitchFamily="34" charset="-122"/>
                <a:ea typeface="微软雅黑" panose="020B0503020204020204" pitchFamily="34" charset="-122"/>
              </a:rPr>
              <a:t>0</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多维</a:t>
            </a:r>
            <a:r>
              <a:rPr lang="zh-CN" altLang="en-US" sz="2400" dirty="0" smtClean="0">
                <a:latin typeface="微软雅黑" panose="020B0503020204020204" pitchFamily="34" charset="-122"/>
                <a:ea typeface="微软雅黑" panose="020B0503020204020204" pitchFamily="34" charset="-122"/>
              </a:rPr>
              <a:t>度消除不确定性。</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FSD</a:t>
            </a:r>
            <a:r>
              <a:rPr lang="zh-CN" altLang="en-US" sz="2400" dirty="0" smtClean="0">
                <a:latin typeface="微软雅黑" panose="020B0503020204020204" pitchFamily="34" charset="-122"/>
                <a:ea typeface="微软雅黑" panose="020B0503020204020204" pitchFamily="34" charset="-122"/>
              </a:rPr>
              <a:t>全视觉，维度受限。</a:t>
            </a:r>
            <a:endParaRPr lang="zh-CN" altLang="en-US" sz="2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805459" y="797665"/>
            <a:ext cx="1826141" cy="584775"/>
          </a:xfrm>
          <a:prstGeom prst="rect">
            <a:avLst/>
          </a:prstGeom>
          <a:noFill/>
          <a:ln w="3175">
            <a:solidFill>
              <a:schemeClr val="tx1"/>
            </a:solidFill>
          </a:ln>
        </p:spPr>
        <p:txBody>
          <a:bodyPr wrap="none" rtlCol="0">
            <a:spAutoFit/>
          </a:bodyPr>
          <a:lstStyle/>
          <a:p>
            <a:r>
              <a:rPr lang="zh-CN" altLang="en-US" sz="32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幻觉问题</a:t>
            </a:r>
            <a:endPar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6" name="文本框 25"/>
          <p:cNvSpPr txBox="1"/>
          <p:nvPr/>
        </p:nvSpPr>
        <p:spPr>
          <a:xfrm>
            <a:off x="4805459" y="5499452"/>
            <a:ext cx="4241264"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生产</a:t>
            </a:r>
            <a:r>
              <a:rPr lang="zh-CN" altLang="en-US" sz="2400" dirty="0" smtClean="0">
                <a:latin typeface="微软雅黑" panose="020B0503020204020204" pitchFamily="34" charset="-122"/>
                <a:ea typeface="微软雅黑" panose="020B0503020204020204" pitchFamily="34" charset="-122"/>
              </a:rPr>
              <a:t>网：自动化升级的智能</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办公</a:t>
            </a:r>
            <a:r>
              <a:rPr lang="zh-CN" altLang="en-US" sz="2400" dirty="0" smtClean="0">
                <a:latin typeface="微软雅黑" panose="020B0503020204020204" pitchFamily="34" charset="-122"/>
                <a:ea typeface="微软雅黑" panose="020B0503020204020204" pitchFamily="34" charset="-122"/>
              </a:rPr>
              <a:t>网：</a:t>
            </a:r>
            <a:r>
              <a:rPr lang="en-US" altLang="zh-CN" sz="2400" dirty="0" smtClean="0">
                <a:latin typeface="微软雅黑" panose="020B0503020204020204" pitchFamily="34" charset="-122"/>
                <a:ea typeface="微软雅黑" panose="020B0503020204020204" pitchFamily="34" charset="-122"/>
              </a:rPr>
              <a:t>LLM</a:t>
            </a:r>
            <a:r>
              <a:rPr lang="zh-CN" altLang="en-US" sz="2400" dirty="0" smtClean="0">
                <a:latin typeface="微软雅黑" panose="020B0503020204020204" pitchFamily="34" charset="-122"/>
                <a:ea typeface="微软雅黑" panose="020B0503020204020204" pitchFamily="34" charset="-122"/>
              </a:rPr>
              <a:t>及高端应用系统</a:t>
            </a:r>
            <a:endParaRPr lang="zh-CN" altLang="en-US" sz="2400" dirty="0">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5" cstate="screen"/>
          <a:stretch>
            <a:fillRect/>
          </a:stretch>
        </p:blipFill>
        <p:spPr>
          <a:xfrm rot="21317930">
            <a:off x="9095043" y="4777440"/>
            <a:ext cx="3052030" cy="215699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8" name="文本框 17"/>
          <p:cNvSpPr txBox="1"/>
          <p:nvPr/>
        </p:nvSpPr>
        <p:spPr>
          <a:xfrm>
            <a:off x="4805459" y="4802230"/>
            <a:ext cx="4698722" cy="584775"/>
          </a:xfrm>
          <a:prstGeom prst="rect">
            <a:avLst/>
          </a:prstGeom>
          <a:noFill/>
          <a:ln w="3175">
            <a:solidFill>
              <a:srgbClr val="C00000"/>
            </a:solidFill>
          </a:ln>
        </p:spPr>
        <p:txBody>
          <a:bodyPr wrap="none" rtlCol="0">
            <a:spAutoFit/>
          </a:bodyPr>
          <a:lstStyle/>
          <a:p>
            <a:r>
              <a:rPr lang="zh-CN" altLang="en-US" sz="32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生产网与办公网必须隔离</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7" name="矩形 6"/>
          <p:cNvSpPr/>
          <p:nvPr/>
        </p:nvSpPr>
        <p:spPr>
          <a:xfrm>
            <a:off x="6926091" y="914541"/>
            <a:ext cx="326243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幻觉可能</a:t>
            </a:r>
            <a:r>
              <a:rPr lang="zh-CN" altLang="en-US" sz="2000" dirty="0" smtClean="0">
                <a:latin typeface="微软雅黑" panose="020B0503020204020204" pitchFamily="34" charset="-122"/>
                <a:ea typeface="微软雅黑" panose="020B0503020204020204" pitchFamily="34" charset="-122"/>
              </a:rPr>
              <a:t>是自主意识</a:t>
            </a:r>
            <a:r>
              <a:rPr lang="zh-CN" altLang="en-US" sz="2000" dirty="0">
                <a:latin typeface="微软雅黑" panose="020B0503020204020204" pitchFamily="34" charset="-122"/>
                <a:ea typeface="微软雅黑" panose="020B0503020204020204" pitchFamily="34" charset="-122"/>
              </a:rPr>
              <a:t>的发端</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3534" y="618066"/>
            <a:ext cx="3488266" cy="523220"/>
          </a:xfrm>
          <a:prstGeom prst="rect">
            <a:avLst/>
          </a:prstGeom>
          <a:noFill/>
        </p:spPr>
        <p:txBody>
          <a:bodyPr wrap="square" rtlCol="0">
            <a:spAutoFit/>
          </a:bodyPr>
          <a:lstStyle>
            <a:defPPr>
              <a:defRPr lang="zh-CN"/>
            </a:defPPr>
            <a:lvl1pPr>
              <a:defRPr sz="28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smtClean="0"/>
              <a:t>实用至上 以人为本</a:t>
            </a:r>
            <a:endParaRPr lang="zh-CN" altLang="en-US" dirty="0"/>
          </a:p>
        </p:txBody>
      </p:sp>
      <p:sp>
        <p:nvSpPr>
          <p:cNvPr id="7" name="文本框 6"/>
          <p:cNvSpPr txBox="1"/>
          <p:nvPr/>
        </p:nvSpPr>
        <p:spPr>
          <a:xfrm>
            <a:off x="905934" y="1320799"/>
            <a:ext cx="7323666" cy="769441"/>
          </a:xfrm>
          <a:prstGeom prst="rect">
            <a:avLst/>
          </a:prstGeom>
          <a:noFill/>
          <a:ln w="3175">
            <a:solidFill>
              <a:schemeClr val="tx1"/>
            </a:solidFill>
          </a:ln>
        </p:spPr>
        <p:txBody>
          <a:bodyPr wrap="square" rtlCol="0">
            <a:spAutoFit/>
          </a:bodyPr>
          <a:lstStyle/>
          <a:p>
            <a:r>
              <a:rPr lang="en-US" altLang="zh-CN"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a:t>
            </a:r>
            <a:r>
              <a:rPr lang="zh-CN" altLang="en-US" sz="2400" dirty="0" smtClean="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必须有用</a:t>
            </a:r>
            <a:r>
              <a:rPr lang="zh-CN" altLang="en-US" sz="2400" dirty="0" smtClean="0">
                <a:latin typeface="方正粗宋简体" panose="03000509000000000000" pitchFamily="65" charset="-122"/>
                <a:ea typeface="方正粗宋简体" panose="03000509000000000000" pitchFamily="65" charset="-122"/>
              </a:rPr>
              <a:t>：</a:t>
            </a:r>
            <a:r>
              <a:rPr lang="zh-CN" altLang="en-US" sz="2000" dirty="0" smtClean="0">
                <a:latin typeface="方正粗宋简体" panose="03000509000000000000" pitchFamily="65" charset="-122"/>
                <a:ea typeface="方正粗宋简体" panose="03000509000000000000" pitchFamily="65" charset="-122"/>
              </a:rPr>
              <a:t>为数智油田建设服务，为</a:t>
            </a:r>
            <a:r>
              <a:rPr lang="zh-CN" altLang="en-US" sz="2000" dirty="0">
                <a:latin typeface="方正粗宋简体" panose="03000509000000000000" pitchFamily="65" charset="-122"/>
                <a:ea typeface="方正粗宋简体" panose="03000509000000000000" pitchFamily="65" charset="-122"/>
              </a:rPr>
              <a:t>企业</a:t>
            </a:r>
            <a:r>
              <a:rPr lang="zh-CN" altLang="en-US" sz="2000" dirty="0" smtClean="0">
                <a:latin typeface="方正粗宋简体" panose="03000509000000000000" pitchFamily="65" charset="-122"/>
                <a:ea typeface="方正粗宋简体" panose="03000509000000000000" pitchFamily="65" charset="-122"/>
              </a:rPr>
              <a:t>转型发展服务，为广大科研生产管理人员服务，为经营决策服务。</a:t>
            </a:r>
            <a:endParaRPr lang="zh-CN" altLang="en-US" sz="2000" dirty="0">
              <a:latin typeface="方正粗宋简体" panose="03000509000000000000" pitchFamily="65" charset="-122"/>
              <a:ea typeface="方正粗宋简体" panose="03000509000000000000" pitchFamily="65" charset="-122"/>
            </a:endParaRPr>
          </a:p>
        </p:txBody>
      </p:sp>
      <p:pic>
        <p:nvPicPr>
          <p:cNvPr id="3074" name="Picture 2" descr="https://gimg2.baidu.com/image_search/src=http%3A%2F%2Fimage109.360doc.com%2FDownloadImg%2F2020%2F02%2F1322%2F182614406_2_20200213104139394&amp;refer=http%3A%2F%2Fimage109.360doc.com&amp;app=2002&amp;size=f9999,10000&amp;q=a80&amp;n=0&amp;g=0n&amp;fmt=auto?sec=1726386483&amp;t=c58aa36c97dde6b5ea235ac8e25b6e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134" y="2269753"/>
            <a:ext cx="2435225" cy="157841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p:cNvSpPr txBox="1"/>
          <p:nvPr/>
        </p:nvSpPr>
        <p:spPr>
          <a:xfrm>
            <a:off x="3501040" y="2234202"/>
            <a:ext cx="4493538" cy="461665"/>
          </a:xfrm>
          <a:prstGeom prst="rect">
            <a:avLst/>
          </a:prstGeom>
          <a:noFill/>
        </p:spPr>
        <p:txBody>
          <a:bodyPr wrap="none" rtlCol="0">
            <a:spAutoFit/>
          </a:bodyPr>
          <a:lstStyle/>
          <a:p>
            <a:r>
              <a:rPr lang="zh-CN" altLang="en-US" sz="24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人，只能是目的，不能是手段。</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3776134" y="2695867"/>
            <a:ext cx="4658648" cy="1200329"/>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AI</a:t>
            </a:r>
            <a:r>
              <a:rPr lang="zh-CN" altLang="en-US" dirty="0" smtClean="0">
                <a:latin typeface="微软雅黑" panose="020B0503020204020204" pitchFamily="34" charset="-122"/>
                <a:ea typeface="微软雅黑" panose="020B0503020204020204" pitchFamily="34" charset="-122"/>
              </a:rPr>
              <a:t>必须为人服务。</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萝卜</a:t>
            </a:r>
            <a:r>
              <a:rPr lang="zh-CN" altLang="en-US" dirty="0" smtClean="0">
                <a:latin typeface="微软雅黑" panose="020B0503020204020204" pitchFamily="34" charset="-122"/>
                <a:ea typeface="微软雅黑" panose="020B0503020204020204" pitchFamily="34" charset="-122"/>
              </a:rPr>
              <a:t>快跑的问题？</a:t>
            </a:r>
            <a:endParaRPr lang="en-US" altLang="zh-CN" dirty="0" smtClean="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如何</a:t>
            </a:r>
            <a:r>
              <a:rPr lang="zh-CN" altLang="en-US" dirty="0" smtClean="0">
                <a:latin typeface="微软雅黑" panose="020B0503020204020204" pitchFamily="34" charset="-122"/>
                <a:ea typeface="微软雅黑" panose="020B0503020204020204" pitchFamily="34" charset="-122"/>
              </a:rPr>
              <a:t>看待数智</a:t>
            </a:r>
            <a:r>
              <a:rPr lang="zh-CN" altLang="en-US" dirty="0">
                <a:latin typeface="微软雅黑" panose="020B0503020204020204" pitchFamily="34" charset="-122"/>
                <a:ea typeface="微软雅黑" panose="020B0503020204020204" pitchFamily="34" charset="-122"/>
              </a:rPr>
              <a:t>化</a:t>
            </a:r>
            <a:r>
              <a:rPr lang="zh-CN" altLang="en-US" dirty="0" smtClean="0">
                <a:latin typeface="微软雅黑" panose="020B0503020204020204" pitchFamily="34" charset="-122"/>
                <a:ea typeface="微软雅黑" panose="020B0503020204020204" pitchFamily="34" charset="-122"/>
              </a:rPr>
              <a:t>建设过程中“</a:t>
            </a:r>
            <a:r>
              <a:rPr lang="zh-CN" altLang="en-US"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人退机进</a:t>
            </a:r>
            <a:r>
              <a:rPr lang="zh-CN" altLang="en-US" dirty="0" smtClean="0">
                <a:latin typeface="微软雅黑" panose="020B0503020204020204" pitchFamily="34" charset="-122"/>
                <a:ea typeface="微软雅黑" panose="020B0503020204020204" pitchFamily="34" charset="-122"/>
              </a:rPr>
              <a:t>”的问题？</a:t>
            </a:r>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267" y="4182533"/>
            <a:ext cx="3591748" cy="2032000"/>
          </a:xfrm>
          <a:prstGeom prst="rect">
            <a:avLst/>
          </a:prstGeom>
        </p:spPr>
      </p:pic>
      <p:sp>
        <p:nvSpPr>
          <p:cNvPr id="17" name="文本框 16"/>
          <p:cNvSpPr txBox="1"/>
          <p:nvPr/>
        </p:nvSpPr>
        <p:spPr>
          <a:xfrm>
            <a:off x="4995334" y="4071904"/>
            <a:ext cx="1774845" cy="461665"/>
          </a:xfrm>
          <a:prstGeom prst="rect">
            <a:avLst/>
          </a:prstGeom>
          <a:noFill/>
          <a:ln w="3175">
            <a:solidFill>
              <a:schemeClr val="tx1"/>
            </a:solidFill>
          </a:ln>
        </p:spPr>
        <p:txBody>
          <a:bodyPr wrap="none" rtlCol="0">
            <a:spAutoFit/>
          </a:bodyPr>
          <a:lstStyle/>
          <a:p>
            <a:r>
              <a:rPr lang="en-US" altLang="zh-CN" sz="2400" dirty="0" smtClean="0">
                <a:latin typeface="方正粗宋简体" panose="03000509000000000000" pitchFamily="65" charset="-122"/>
                <a:ea typeface="方正粗宋简体" panose="03000509000000000000" pitchFamily="65" charset="-122"/>
              </a:rPr>
              <a:t>AI</a:t>
            </a:r>
            <a:r>
              <a:rPr lang="zh-CN" altLang="en-US" sz="2400" dirty="0" smtClean="0">
                <a:latin typeface="方正粗宋简体" panose="03000509000000000000" pitchFamily="65" charset="-122"/>
                <a:ea typeface="方正粗宋简体" panose="03000509000000000000" pitchFamily="65" charset="-122"/>
              </a:rPr>
              <a:t>对齐问题</a:t>
            </a:r>
            <a:endParaRPr lang="zh-CN" altLang="en-US" sz="2400" dirty="0">
              <a:latin typeface="方正粗宋简体" panose="03000509000000000000" pitchFamily="65" charset="-122"/>
              <a:ea typeface="方正粗宋简体" panose="03000509000000000000" pitchFamily="65" charset="-122"/>
            </a:endParaRPr>
          </a:p>
        </p:txBody>
      </p:sp>
      <p:sp>
        <p:nvSpPr>
          <p:cNvPr id="12" name="文本框 11"/>
          <p:cNvSpPr txBox="1"/>
          <p:nvPr/>
        </p:nvSpPr>
        <p:spPr>
          <a:xfrm>
            <a:off x="5017039" y="4662269"/>
            <a:ext cx="4211409" cy="1938992"/>
          </a:xfrm>
          <a:prstGeom prst="rect">
            <a:avLst/>
          </a:prstGeom>
          <a:noFill/>
        </p:spPr>
        <p:txBody>
          <a:bodyPr wrap="none" rtlCol="0">
            <a:spAutoFit/>
          </a:bodyPr>
          <a:lstStyle/>
          <a:p>
            <a:pPr marL="285750" indent="-285750">
              <a:buFont typeface="Wingdings" panose="05000000000000000000" pitchFamily="2" charset="2"/>
              <a:buChar char="p"/>
            </a:pPr>
            <a:r>
              <a:rPr lang="zh-CN" altLang="en-US" sz="2000" b="1" dirty="0" smtClean="0">
                <a:latin typeface="微软雅黑" panose="020B0503020204020204" pitchFamily="34" charset="-122"/>
                <a:ea typeface="微软雅黑" panose="020B0503020204020204" pitchFamily="34" charset="-122"/>
              </a:rPr>
              <a:t>人类的安全</a:t>
            </a:r>
            <a:endParaRPr lang="en-US" altLang="zh-CN" sz="2000" b="1"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方正粗宋简体" panose="03000509000000000000" pitchFamily="65" charset="-122"/>
                <a:ea typeface="方正粗宋简体" panose="03000509000000000000" pitchFamily="65" charset="-122"/>
              </a:rPr>
              <a:t>机器人</a:t>
            </a:r>
            <a:r>
              <a:rPr lang="en-US" altLang="zh-CN" sz="2000" dirty="0" smtClean="0">
                <a:latin typeface="方正粗宋简体" panose="03000509000000000000" pitchFamily="65" charset="-122"/>
                <a:ea typeface="方正粗宋简体" panose="03000509000000000000" pitchFamily="65" charset="-122"/>
              </a:rPr>
              <a:t>3</a:t>
            </a:r>
            <a:r>
              <a:rPr lang="zh-CN" altLang="en-US" sz="2000" dirty="0">
                <a:latin typeface="方正粗宋简体" panose="03000509000000000000" pitchFamily="65" charset="-122"/>
                <a:ea typeface="方正粗宋简体" panose="03000509000000000000" pitchFamily="65" charset="-122"/>
              </a:rPr>
              <a:t>大</a:t>
            </a:r>
            <a:r>
              <a:rPr lang="zh-CN" altLang="en-US" sz="2000" dirty="0" smtClean="0">
                <a:latin typeface="方正粗宋简体" panose="03000509000000000000" pitchFamily="65" charset="-122"/>
                <a:ea typeface="方正粗宋简体" panose="03000509000000000000" pitchFamily="65" charset="-122"/>
              </a:rPr>
              <a:t>法则毫无意义</a:t>
            </a:r>
            <a:endParaRPr lang="en-US" altLang="zh-CN" sz="2000" dirty="0" smtClean="0">
              <a:latin typeface="方正粗宋简体" panose="03000509000000000000" pitchFamily="65" charset="-122"/>
              <a:ea typeface="方正粗宋简体" panose="03000509000000000000" pitchFamily="65" charset="-122"/>
            </a:endParaRPr>
          </a:p>
          <a:p>
            <a:pPr marL="285750" indent="-285750">
              <a:buFont typeface="Wingdings" panose="05000000000000000000" pitchFamily="2" charset="2"/>
              <a:buChar char="p"/>
            </a:pPr>
            <a:r>
              <a:rPr lang="zh-CN" altLang="en-US" sz="2000" b="1" dirty="0" smtClean="0">
                <a:latin typeface="微软雅黑" panose="020B0503020204020204" pitchFamily="34" charset="-122"/>
                <a:ea typeface="微软雅黑" panose="020B0503020204020204" pitchFamily="34" charset="-122"/>
              </a:rPr>
              <a:t>人类的三观</a:t>
            </a:r>
            <a:endParaRPr lang="en-US" altLang="zh-CN" sz="2000" b="1" dirty="0" smtClean="0">
              <a:latin typeface="微软雅黑" panose="020B0503020204020204" pitchFamily="34" charset="-122"/>
              <a:ea typeface="微软雅黑" panose="020B0503020204020204" pitchFamily="34" charset="-122"/>
            </a:endParaRPr>
          </a:p>
          <a:p>
            <a:r>
              <a:rPr lang="en-US" altLang="zh-CN" sz="2000" dirty="0">
                <a:latin typeface="方正粗宋简体" panose="03000509000000000000" pitchFamily="65" charset="-122"/>
                <a:ea typeface="方正粗宋简体" panose="03000509000000000000" pitchFamily="65" charset="-122"/>
              </a:rPr>
              <a:t>        </a:t>
            </a:r>
            <a:r>
              <a:rPr lang="zh-CN" altLang="en-US" sz="2000" dirty="0">
                <a:latin typeface="方正粗宋简体" panose="03000509000000000000" pitchFamily="65" charset="-122"/>
                <a:ea typeface="方正粗宋简体" panose="03000509000000000000" pitchFamily="65" charset="-122"/>
              </a:rPr>
              <a:t>世界观：人与</a:t>
            </a:r>
            <a:r>
              <a:rPr lang="en-US" altLang="zh-CN" sz="2000" dirty="0">
                <a:latin typeface="方正粗宋简体" panose="03000509000000000000" pitchFamily="65" charset="-122"/>
                <a:ea typeface="方正粗宋简体" panose="03000509000000000000" pitchFamily="65" charset="-122"/>
              </a:rPr>
              <a:t>AI</a:t>
            </a:r>
            <a:r>
              <a:rPr lang="zh-CN" altLang="en-US" sz="2000" dirty="0">
                <a:latin typeface="方正粗宋简体" panose="03000509000000000000" pitchFamily="65" charset="-122"/>
                <a:ea typeface="方正粗宋简体" panose="03000509000000000000" pitchFamily="65" charset="-122"/>
              </a:rPr>
              <a:t>不同</a:t>
            </a:r>
            <a:endParaRPr lang="en-US" altLang="zh-CN" sz="2000" dirty="0">
              <a:latin typeface="方正粗宋简体" panose="03000509000000000000" pitchFamily="65" charset="-122"/>
              <a:ea typeface="方正粗宋简体" panose="03000509000000000000" pitchFamily="65" charset="-122"/>
            </a:endParaRPr>
          </a:p>
          <a:p>
            <a:r>
              <a:rPr lang="zh-CN" altLang="en-US" sz="2000" dirty="0">
                <a:latin typeface="方正粗宋简体" panose="03000509000000000000" pitchFamily="65" charset="-122"/>
                <a:ea typeface="方正粗宋简体" panose="03000509000000000000" pitchFamily="65" charset="-122"/>
              </a:rPr>
              <a:t>        人生观：机器人生？</a:t>
            </a:r>
            <a:endParaRPr lang="en-US" altLang="zh-CN" sz="2000" dirty="0">
              <a:latin typeface="方正粗宋简体" panose="03000509000000000000" pitchFamily="65" charset="-122"/>
              <a:ea typeface="方正粗宋简体" panose="03000509000000000000" pitchFamily="65" charset="-122"/>
            </a:endParaRPr>
          </a:p>
          <a:p>
            <a:r>
              <a:rPr lang="en-US" altLang="zh-CN" sz="2000" dirty="0">
                <a:latin typeface="方正粗宋简体" panose="03000509000000000000" pitchFamily="65" charset="-122"/>
                <a:ea typeface="方正粗宋简体" panose="03000509000000000000" pitchFamily="65" charset="-122"/>
              </a:rPr>
              <a:t>        </a:t>
            </a:r>
            <a:r>
              <a:rPr lang="zh-CN" altLang="en-US" sz="2000" dirty="0">
                <a:latin typeface="方正粗宋简体" panose="03000509000000000000" pitchFamily="65" charset="-122"/>
                <a:ea typeface="方正粗宋简体" panose="03000509000000000000" pitchFamily="65" charset="-122"/>
              </a:rPr>
              <a:t>价值观：不可因</a:t>
            </a:r>
            <a:r>
              <a:rPr lang="en-US" altLang="zh-CN" sz="2000" dirty="0">
                <a:latin typeface="方正粗宋简体" panose="03000509000000000000" pitchFamily="65" charset="-122"/>
                <a:ea typeface="方正粗宋简体" panose="03000509000000000000" pitchFamily="65" charset="-122"/>
              </a:rPr>
              <a:t>AI</a:t>
            </a:r>
            <a:r>
              <a:rPr lang="zh-CN" altLang="en-US" sz="2000" dirty="0">
                <a:latin typeface="方正粗宋简体" panose="03000509000000000000" pitchFamily="65" charset="-122"/>
                <a:ea typeface="方正粗宋简体" panose="03000509000000000000" pitchFamily="65" charset="-122"/>
              </a:rPr>
              <a:t>而崩塌</a:t>
            </a:r>
            <a:r>
              <a:rPr lang="en-US" altLang="zh-CN" sz="2000" dirty="0" smtClean="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9130249" y="5000910"/>
            <a:ext cx="1920000" cy="1261710"/>
            <a:chOff x="6950423" y="631679"/>
            <a:chExt cx="1440000" cy="946283"/>
          </a:xfrm>
        </p:grpSpPr>
        <p:pic>
          <p:nvPicPr>
            <p:cNvPr id="21" name="图片 20"/>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950423" y="631679"/>
              <a:ext cx="720000" cy="720000"/>
            </a:xfrm>
            <a:prstGeom prst="rect">
              <a:avLst/>
            </a:prstGeom>
          </p:spPr>
        </p:pic>
        <p:pic>
          <p:nvPicPr>
            <p:cNvPr id="22" name="图片 21"/>
            <p:cNvPicPr/>
            <p:nvPr/>
          </p:nvPicPr>
          <p:blipFill rotWithShape="1">
            <a:blip r:embed="rId6" cstate="screen"/>
            <a:srcRect/>
            <a:stretch>
              <a:fillRect/>
            </a:stretch>
          </p:blipFill>
          <p:spPr>
            <a:xfrm>
              <a:off x="7670423" y="631679"/>
              <a:ext cx="720000" cy="720000"/>
            </a:xfrm>
            <a:prstGeom prst="rect">
              <a:avLst/>
            </a:prstGeom>
          </p:spPr>
        </p:pic>
        <p:sp>
          <p:nvSpPr>
            <p:cNvPr id="23" name="文本框 22"/>
            <p:cNvSpPr txBox="1"/>
            <p:nvPr/>
          </p:nvSpPr>
          <p:spPr>
            <a:xfrm>
              <a:off x="7254924" y="1300963"/>
              <a:ext cx="830997" cy="276999"/>
            </a:xfrm>
            <a:prstGeom prst="rect">
              <a:avLst/>
            </a:prstGeom>
            <a:noFill/>
          </p:spPr>
          <p:txBody>
            <a:bodyPr wrap="none" rtlCol="0">
              <a:spAutoFit/>
            </a:bodyPr>
            <a:lstStyle/>
            <a:p>
              <a:pPr algn="ctr"/>
              <a:r>
                <a:rPr lang="zh-CN" altLang="en-US" dirty="0">
                  <a:latin typeface="微软雅黑 Light" panose="020B0502040204020203" pitchFamily="34" charset="-122"/>
                  <a:ea typeface="微软雅黑 Light" panose="020B0502040204020203" pitchFamily="34" charset="-122"/>
                </a:rPr>
                <a:t>阿西莫夫</a:t>
              </a:r>
            </a:p>
          </p:txBody>
        </p:sp>
      </p:grpSp>
      <p:sp>
        <p:nvSpPr>
          <p:cNvPr id="15" name="文本框 14"/>
          <p:cNvSpPr txBox="1"/>
          <p:nvPr/>
        </p:nvSpPr>
        <p:spPr>
          <a:xfrm>
            <a:off x="982134" y="3263393"/>
            <a:ext cx="1005403" cy="584775"/>
          </a:xfrm>
          <a:prstGeom prst="rect">
            <a:avLst/>
          </a:prstGeom>
          <a:noFill/>
        </p:spPr>
        <p:txBody>
          <a:bodyPr wrap="none" rtlCol="0">
            <a:spAutoFit/>
          </a:bodyPr>
          <a:lstStyle/>
          <a:p>
            <a:r>
              <a:rPr lang="zh-CN" altLang="en-US" sz="32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康德</a:t>
            </a:r>
            <a:endPar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5" name="组合 24"/>
          <p:cNvGrpSpPr/>
          <p:nvPr/>
        </p:nvGrpSpPr>
        <p:grpSpPr>
          <a:xfrm>
            <a:off x="8555025" y="1139288"/>
            <a:ext cx="3318102" cy="2599780"/>
            <a:chOff x="8555025" y="1139288"/>
            <a:chExt cx="3318102" cy="2599780"/>
          </a:xfrm>
        </p:grpSpPr>
        <p:grpSp>
          <p:nvGrpSpPr>
            <p:cNvPr id="16" name="组合 15"/>
            <p:cNvGrpSpPr/>
            <p:nvPr/>
          </p:nvGrpSpPr>
          <p:grpSpPr>
            <a:xfrm>
              <a:off x="8555025" y="1139288"/>
              <a:ext cx="3070448" cy="2599780"/>
              <a:chOff x="9585473" y="1760778"/>
              <a:chExt cx="2160000" cy="2175692"/>
            </a:xfrm>
          </p:grpSpPr>
          <p:pic>
            <p:nvPicPr>
              <p:cNvPr id="13" name="图片 12"/>
              <p:cNvPicPr preferRelativeResize="0"/>
              <p:nvPr/>
            </p:nvPicPr>
            <p:blipFill rotWithShape="1">
              <a:blip r:embed="rId7">
                <a:extLst>
                  <a:ext uri="{28A0092B-C50C-407E-A947-70E740481C1C}">
                    <a14:useLocalDpi xmlns:a14="http://schemas.microsoft.com/office/drawing/2010/main" val="0"/>
                  </a:ext>
                </a:extLst>
              </a:blip>
              <a:srcRect t="11792"/>
              <a:stretch>
                <a:fillRect/>
              </a:stretch>
            </p:blipFill>
            <p:spPr>
              <a:xfrm>
                <a:off x="9585473" y="2856470"/>
                <a:ext cx="2160000" cy="1080000"/>
              </a:xfrm>
              <a:prstGeom prst="rect">
                <a:avLst/>
              </a:prstGeom>
            </p:spPr>
          </p:pic>
          <p:pic>
            <p:nvPicPr>
              <p:cNvPr id="14" name="图片 13"/>
              <p:cNvPicPr preferRelativeResize="0"/>
              <p:nvPr/>
            </p:nvPicPr>
            <p:blipFill rotWithShape="1">
              <a:blip r:embed="rId8">
                <a:extLst>
                  <a:ext uri="{28A0092B-C50C-407E-A947-70E740481C1C}">
                    <a14:useLocalDpi xmlns:a14="http://schemas.microsoft.com/office/drawing/2010/main" val="0"/>
                  </a:ext>
                </a:extLst>
              </a:blip>
              <a:srcRect t="18239" b="20157"/>
              <a:stretch>
                <a:fillRect/>
              </a:stretch>
            </p:blipFill>
            <p:spPr>
              <a:xfrm>
                <a:off x="9585473" y="1760778"/>
                <a:ext cx="2160000" cy="1080000"/>
              </a:xfrm>
              <a:prstGeom prst="rect">
                <a:avLst/>
              </a:prstGeom>
            </p:spPr>
          </p:pic>
        </p:grpSp>
        <p:pic>
          <p:nvPicPr>
            <p:cNvPr id="24" name="图片 23"/>
            <p:cNvPicPr>
              <a:picLocks noChangeAspect="1"/>
            </p:cNvPicPr>
            <p:nvPr/>
          </p:nvPicPr>
          <p:blipFill rotWithShape="1">
            <a:blip r:embed="rId9" cstate="print">
              <a:clrChange>
                <a:clrFrom>
                  <a:srgbClr val="000000"/>
                </a:clrFrom>
                <a:clrTo>
                  <a:srgbClr val="000000">
                    <a:alpha val="0"/>
                  </a:srgbClr>
                </a:clrTo>
              </a:clrChange>
              <a:extLst>
                <a:ext uri="{28A0092B-C50C-407E-A947-70E740481C1C}">
                  <a14:useLocalDpi xmlns:a14="http://schemas.microsoft.com/office/drawing/2010/main" val="0"/>
                </a:ext>
              </a:extLst>
            </a:blip>
            <a:srcRect r="54194"/>
            <a:stretch>
              <a:fillRect/>
            </a:stretch>
          </p:blipFill>
          <p:spPr>
            <a:xfrm>
              <a:off x="11377818" y="1174218"/>
              <a:ext cx="495309" cy="608246"/>
            </a:xfrm>
            <a:prstGeom prst="rect">
              <a:avLst/>
            </a:prstGeom>
          </p:spPr>
        </p:pic>
        <p:pic>
          <p:nvPicPr>
            <p:cNvPr id="28" name="图片 27"/>
            <p:cNvPicPr>
              <a:picLocks noChangeAspect="1"/>
            </p:cNvPicPr>
            <p:nvPr/>
          </p:nvPicPr>
          <p:blipFill rotWithShape="1">
            <a:blip r:embed="rId9" cstate="print">
              <a:clrChange>
                <a:clrFrom>
                  <a:srgbClr val="000000"/>
                </a:clrFrom>
                <a:clrTo>
                  <a:srgbClr val="000000">
                    <a:alpha val="0"/>
                  </a:srgbClr>
                </a:clrTo>
              </a:clrChange>
              <a:extLst>
                <a:ext uri="{28A0092B-C50C-407E-A947-70E740481C1C}">
                  <a14:useLocalDpi xmlns:a14="http://schemas.microsoft.com/office/drawing/2010/main" val="0"/>
                </a:ext>
              </a:extLst>
            </a:blip>
            <a:srcRect l="54001"/>
            <a:stretch>
              <a:fillRect/>
            </a:stretch>
          </p:blipFill>
          <p:spPr>
            <a:xfrm>
              <a:off x="11375733" y="2488171"/>
              <a:ext cx="497394" cy="608246"/>
            </a:xfrm>
            <a:prstGeom prst="rect">
              <a:avLst/>
            </a:prstGeom>
          </p:spPr>
        </p:pic>
      </p:grpSp>
      <p:sp>
        <p:nvSpPr>
          <p:cNvPr id="29" name="文本框 28"/>
          <p:cNvSpPr txBox="1"/>
          <p:nvPr/>
        </p:nvSpPr>
        <p:spPr>
          <a:xfrm>
            <a:off x="9260480" y="3848168"/>
            <a:ext cx="2031326" cy="461665"/>
          </a:xfrm>
          <a:prstGeom prst="rect">
            <a:avLst/>
          </a:prstGeom>
          <a:noFill/>
        </p:spPr>
        <p:txBody>
          <a:bodyPr wrap="none" rtlCol="0">
            <a:spAutoFit/>
          </a:bodyPr>
          <a:lstStyle/>
          <a:p>
            <a:pPr algn="ctr"/>
            <a:r>
              <a:rPr lang="zh-CN" altLang="en-US" sz="2400" dirty="0" smtClean="0">
                <a:latin typeface="方正粗宋简体" panose="03000509000000000000" pitchFamily="65" charset="-122"/>
                <a:ea typeface="方正粗宋简体" panose="03000509000000000000" pitchFamily="65" charset="-122"/>
              </a:rPr>
              <a:t>机器的奴隶？</a:t>
            </a:r>
            <a:endParaRPr lang="zh-CN" altLang="en-US" sz="2400" dirty="0">
              <a:latin typeface="方正粗宋简体" panose="03000509000000000000" pitchFamily="65" charset="-122"/>
              <a:ea typeface="方正粗宋简体" panose="03000509000000000000" pitchFamily="65"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91262" y="1038511"/>
            <a:ext cx="5084616" cy="461665"/>
          </a:xfrm>
          <a:prstGeom prst="rect">
            <a:avLst/>
          </a:prstGeom>
          <a:noFill/>
        </p:spPr>
        <p:txBody>
          <a:bodyPr wrap="square" rtlCol="0">
            <a:spAutoFit/>
          </a:bodyPr>
          <a:lstStyle/>
          <a:p>
            <a:r>
              <a:rPr lang="zh-CN" altLang="en-US" sz="2400" b="1" dirty="0" smtClean="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大庆页岩</a:t>
            </a:r>
            <a:r>
              <a:rPr lang="zh-CN" altLang="en-US" sz="2400" b="1" dirty="0">
                <a:solidFill>
                  <a:schemeClr val="accent1">
                    <a:lumMod val="75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油数智化的系统思维实践</a:t>
            </a:r>
          </a:p>
        </p:txBody>
      </p:sp>
      <p:sp>
        <p:nvSpPr>
          <p:cNvPr id="6" name="矩形 5"/>
          <p:cNvSpPr/>
          <p:nvPr/>
        </p:nvSpPr>
        <p:spPr>
          <a:xfrm>
            <a:off x="591262" y="1483162"/>
            <a:ext cx="5276789" cy="1938992"/>
          </a:xfrm>
          <a:prstGeom prst="rect">
            <a:avLst/>
          </a:prstGeom>
        </p:spPr>
        <p:txBody>
          <a:bodyPr wrap="square">
            <a:spAutoFit/>
          </a:bodyPr>
          <a:lstStyle/>
          <a:p>
            <a:pPr algn="just"/>
            <a:r>
              <a:rPr lang="zh-CN" altLang="en-US" sz="2000" b="1" dirty="0">
                <a:solidFill>
                  <a:prstClr val="black"/>
                </a:solidFill>
                <a:latin typeface="微软雅黑" panose="020B0503020204020204" pitchFamily="34" charset="-122"/>
                <a:ea typeface="微软雅黑" panose="020B0503020204020204" pitchFamily="34" charset="-122"/>
              </a:rPr>
              <a:t>面临形势：</a:t>
            </a:r>
            <a:r>
              <a:rPr lang="zh-CN" altLang="en-US" sz="2000" dirty="0">
                <a:solidFill>
                  <a:prstClr val="black"/>
                </a:solidFill>
                <a:latin typeface="微软雅黑" panose="020B0503020204020204" pitchFamily="34" charset="-122"/>
                <a:ea typeface="微软雅黑" panose="020B0503020204020204" pitchFamily="34" charset="-122"/>
              </a:rPr>
              <a:t>页岩油勘探开发尚处于试验阶段，具有极大的不确定性，理论、技术、工艺、流程、管理以及组织架构都在摸索之中。在数智化方面，公司虽然给出“智能化管控”的整体要求，但具体目标、业务需求、实现路径都不明朗，信息人员不知所措，感到很迷茫。</a:t>
            </a:r>
            <a:endParaRPr lang="en-US" altLang="zh-CN" sz="2000" dirty="0">
              <a:solidFill>
                <a:prstClr val="black"/>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6096000" y="1181583"/>
            <a:ext cx="0" cy="52717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06140" y="3413623"/>
            <a:ext cx="5417852" cy="954107"/>
          </a:xfrm>
          <a:prstGeom prst="rect">
            <a:avLst/>
          </a:prstGeom>
          <a:noFill/>
        </p:spPr>
        <p:txBody>
          <a:bodyPr wrap="square" rtlCol="0">
            <a:spAutoFit/>
          </a:bodyPr>
          <a:lstStyle/>
          <a:p>
            <a:pPr algn="just"/>
            <a:r>
              <a:rPr lang="zh-CN" altLang="en-US"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指挥部确定：</a:t>
            </a:r>
            <a:endParaRPr lang="en-US" altLang="zh-CN" sz="20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①必须有用</a:t>
            </a:r>
            <a:r>
              <a:rPr lang="zh-CN" altLang="en-US" dirty="0">
                <a:latin typeface="微软雅黑" panose="020B0503020204020204" pitchFamily="34" charset="-122"/>
                <a:ea typeface="微软雅黑" panose="020B0503020204020204" pitchFamily="34" charset="-122"/>
              </a:rPr>
              <a:t>。信息要与业务无缝融合，互相促进。</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②不能自立山头</a:t>
            </a:r>
            <a:r>
              <a:rPr lang="zh-CN" altLang="en-US" dirty="0">
                <a:latin typeface="微软雅黑" panose="020B0503020204020204" pitchFamily="34" charset="-122"/>
                <a:ea typeface="微软雅黑" panose="020B0503020204020204" pitchFamily="34" charset="-122"/>
              </a:rPr>
              <a:t>。必须遵守集团、油田信息规划。</a:t>
            </a:r>
          </a:p>
        </p:txBody>
      </p:sp>
      <p:grpSp>
        <p:nvGrpSpPr>
          <p:cNvPr id="47" name="组合 46"/>
          <p:cNvGrpSpPr/>
          <p:nvPr/>
        </p:nvGrpSpPr>
        <p:grpSpPr>
          <a:xfrm>
            <a:off x="966181" y="4797152"/>
            <a:ext cx="4481747" cy="1152128"/>
            <a:chOff x="767408" y="4509120"/>
            <a:chExt cx="4481747" cy="1152128"/>
          </a:xfrm>
        </p:grpSpPr>
        <p:grpSp>
          <p:nvGrpSpPr>
            <p:cNvPr id="10" name="组合 9"/>
            <p:cNvGrpSpPr/>
            <p:nvPr/>
          </p:nvGrpSpPr>
          <p:grpSpPr>
            <a:xfrm>
              <a:off x="767408" y="4509120"/>
              <a:ext cx="3600399" cy="1152128"/>
              <a:chOff x="2605615" y="1398954"/>
              <a:chExt cx="3600399" cy="1152128"/>
            </a:xfrm>
          </p:grpSpPr>
          <p:grpSp>
            <p:nvGrpSpPr>
              <p:cNvPr id="18" name="组合 17"/>
              <p:cNvGrpSpPr/>
              <p:nvPr/>
            </p:nvGrpSpPr>
            <p:grpSpPr>
              <a:xfrm>
                <a:off x="2605615" y="1398954"/>
                <a:ext cx="3600399" cy="1152128"/>
                <a:chOff x="2411760" y="2107507"/>
                <a:chExt cx="3600399" cy="1152128"/>
              </a:xfrm>
            </p:grpSpPr>
            <p:grpSp>
              <p:nvGrpSpPr>
                <p:cNvPr id="24" name="组合 23"/>
                <p:cNvGrpSpPr/>
                <p:nvPr/>
              </p:nvGrpSpPr>
              <p:grpSpPr>
                <a:xfrm>
                  <a:off x="2411760" y="2107507"/>
                  <a:ext cx="3600399" cy="1152128"/>
                  <a:chOff x="2411760" y="2107507"/>
                  <a:chExt cx="3600399" cy="1152128"/>
                </a:xfrm>
              </p:grpSpPr>
              <p:sp>
                <p:nvSpPr>
                  <p:cNvPr id="38" name="矩形 37"/>
                  <p:cNvSpPr/>
                  <p:nvPr/>
                </p:nvSpPr>
                <p:spPr>
                  <a:xfrm>
                    <a:off x="2493995" y="2715766"/>
                    <a:ext cx="800219"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聚集</a:t>
                    </a: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39" name="矩形 38"/>
                  <p:cNvSpPr/>
                  <p:nvPr/>
                </p:nvSpPr>
                <p:spPr>
                  <a:xfrm>
                    <a:off x="3374587" y="2715766"/>
                    <a:ext cx="800220"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链接</a:t>
                    </a: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0" name="矩形 39"/>
                  <p:cNvSpPr/>
                  <p:nvPr/>
                </p:nvSpPr>
                <p:spPr>
                  <a:xfrm>
                    <a:off x="4255177" y="2715765"/>
                    <a:ext cx="800219"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涌现</a:t>
                    </a: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1" name="矩形 40"/>
                  <p:cNvSpPr/>
                  <p:nvPr/>
                </p:nvSpPr>
                <p:spPr>
                  <a:xfrm>
                    <a:off x="5123327" y="2715764"/>
                    <a:ext cx="800219" cy="461665"/>
                  </a:xfrm>
                  <a:prstGeom prst="rect">
                    <a:avLst/>
                  </a:prstGeom>
                  <a:ln w="3175">
                    <a:solidFill>
                      <a:srgbClr val="C00000"/>
                    </a:solidFill>
                  </a:ln>
                </p:spPr>
                <p:txBody>
                  <a:bodyPr wrap="none">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迭代</a:t>
                    </a:r>
                    <a:endParaRPr lang="zh-CN" altLang="en-US" sz="2400"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42" name="矩形 41"/>
                  <p:cNvSpPr/>
                  <p:nvPr/>
                </p:nvSpPr>
                <p:spPr>
                  <a:xfrm>
                    <a:off x="2492062" y="2183804"/>
                    <a:ext cx="3431484" cy="461665"/>
                  </a:xfrm>
                  <a:prstGeom prst="rect">
                    <a:avLst/>
                  </a:prstGeom>
                  <a:ln w="3175">
                    <a:solidFill>
                      <a:srgbClr val="C00000"/>
                    </a:solidFill>
                  </a:ln>
                </p:spPr>
                <p:txBody>
                  <a:bodyPr wrap="square">
                    <a:spAutoFit/>
                  </a:bodyPr>
                  <a:lstStyle/>
                  <a:p>
                    <a:pPr algn="ctr"/>
                    <a:r>
                      <a:rPr lang="zh-CN" altLang="en-US" sz="2400" dirty="0">
                        <a:solidFill>
                          <a:schemeClr val="accent1">
                            <a:lumMod val="75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顶层设计</a:t>
                    </a:r>
                    <a:endParaRPr lang="zh-CN" altLang="en-US" sz="2400" dirty="0">
                      <a:solidFill>
                        <a:schemeClr val="accent1">
                          <a:lumMod val="75000"/>
                        </a:schemeClr>
                      </a:solidFill>
                      <a:latin typeface="Arial" panose="020B0604020202020204" pitchFamily="34" charset="0"/>
                      <a:ea typeface="方正粗宋简体" panose="03000509000000000000" pitchFamily="65" charset="-122"/>
                      <a:cs typeface="Arial Black" panose="020B0A04020102020204" pitchFamily="34" charset="0"/>
                    </a:endParaRPr>
                  </a:p>
                </p:txBody>
              </p:sp>
              <p:sp>
                <p:nvSpPr>
                  <p:cNvPr id="43" name="矩形 42"/>
                  <p:cNvSpPr/>
                  <p:nvPr/>
                </p:nvSpPr>
                <p:spPr>
                  <a:xfrm>
                    <a:off x="2411760" y="2107507"/>
                    <a:ext cx="3600399" cy="1152128"/>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grpSp>
            <p:sp>
              <p:nvSpPr>
                <p:cNvPr id="25" name="右箭头 24"/>
                <p:cNvSpPr/>
                <p:nvPr/>
              </p:nvSpPr>
              <p:spPr>
                <a:xfrm>
                  <a:off x="3269597" y="2838584"/>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32" name="右箭头 25"/>
                <p:cNvSpPr/>
                <p:nvPr/>
              </p:nvSpPr>
              <p:spPr>
                <a:xfrm>
                  <a:off x="4150186" y="2838584"/>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35" name="右箭头 26"/>
                <p:cNvSpPr/>
                <p:nvPr/>
              </p:nvSpPr>
              <p:spPr>
                <a:xfrm>
                  <a:off x="5023045" y="2838584"/>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grpSp>
          <p:sp>
            <p:nvSpPr>
              <p:cNvPr id="20" name="右箭头 68"/>
              <p:cNvSpPr/>
              <p:nvPr/>
            </p:nvSpPr>
            <p:spPr>
              <a:xfrm rot="16200000">
                <a:off x="5628645" y="1851793"/>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sp>
            <p:nvSpPr>
              <p:cNvPr id="21" name="右箭头 69"/>
              <p:cNvSpPr/>
              <p:nvPr/>
            </p:nvSpPr>
            <p:spPr>
              <a:xfrm rot="5400000" flipV="1">
                <a:off x="2995413" y="1887630"/>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grpSp>
        <p:grpSp>
          <p:nvGrpSpPr>
            <p:cNvPr id="46" name="组合 45"/>
            <p:cNvGrpSpPr/>
            <p:nvPr/>
          </p:nvGrpSpPr>
          <p:grpSpPr>
            <a:xfrm>
              <a:off x="4348655" y="4869160"/>
              <a:ext cx="900500" cy="461665"/>
              <a:chOff x="4403411" y="4869160"/>
              <a:chExt cx="900500" cy="461665"/>
            </a:xfrm>
          </p:grpSpPr>
          <p:sp>
            <p:nvSpPr>
              <p:cNvPr id="44" name="矩形 43"/>
              <p:cNvSpPr/>
              <p:nvPr/>
            </p:nvSpPr>
            <p:spPr>
              <a:xfrm>
                <a:off x="4503691" y="4869160"/>
                <a:ext cx="800220" cy="461665"/>
              </a:xfrm>
              <a:prstGeom prst="rect">
                <a:avLst/>
              </a:prstGeom>
              <a:ln w="3175">
                <a:solidFill>
                  <a:srgbClr val="C00000"/>
                </a:solidFill>
              </a:ln>
            </p:spPr>
            <p:txBody>
              <a:bodyPr wrap="none">
                <a:spAutoFit/>
              </a:bodyPr>
              <a:lstStyle/>
              <a:p>
                <a:pPr algn="ctr"/>
                <a:r>
                  <a:rPr lang="zh-CN" altLang="en-US" sz="2400" dirty="0">
                    <a:solidFill>
                      <a:schemeClr val="accent1">
                        <a:lumMod val="75000"/>
                      </a:schemeClr>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复制</a:t>
                </a:r>
                <a:endParaRPr lang="zh-CN" altLang="en-US" sz="2400" dirty="0">
                  <a:solidFill>
                    <a:schemeClr val="accent1">
                      <a:lumMod val="75000"/>
                    </a:schemeClr>
                  </a:solidFill>
                  <a:latin typeface="Arial" panose="020B0604020202020204" pitchFamily="34" charset="0"/>
                  <a:ea typeface="方正粗宋简体" panose="03000509000000000000" pitchFamily="65" charset="-122"/>
                  <a:cs typeface="Arial Black" panose="020B0A04020102020204" pitchFamily="34" charset="0"/>
                </a:endParaRPr>
              </a:p>
            </p:txBody>
          </p:sp>
          <p:sp>
            <p:nvSpPr>
              <p:cNvPr id="45" name="右箭头 26"/>
              <p:cNvSpPr/>
              <p:nvPr/>
            </p:nvSpPr>
            <p:spPr>
              <a:xfrm>
                <a:off x="4403411" y="4991980"/>
                <a:ext cx="185096" cy="216024"/>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dirty="0">
                  <a:latin typeface="Arial" panose="020B0604020202020204" pitchFamily="34" charset="0"/>
                  <a:ea typeface="方正粗宋简体" panose="03000509000000000000" pitchFamily="65" charset="-122"/>
                  <a:cs typeface="Arial Black" panose="020B0A04020102020204" pitchFamily="34" charset="0"/>
                </a:endParaRPr>
              </a:p>
            </p:txBody>
          </p:sp>
        </p:grpSp>
      </p:grpSp>
      <p:sp>
        <p:nvSpPr>
          <p:cNvPr id="48" name="文本框 47"/>
          <p:cNvSpPr txBox="1"/>
          <p:nvPr/>
        </p:nvSpPr>
        <p:spPr>
          <a:xfrm>
            <a:off x="606140" y="4373408"/>
            <a:ext cx="4698722" cy="400110"/>
          </a:xfrm>
          <a:prstGeom prst="rect">
            <a:avLst/>
          </a:prstGeom>
          <a:noFill/>
        </p:spPr>
        <p:txBody>
          <a:bodyPr wrap="none" rtlCol="0">
            <a:spAutoFit/>
          </a:bodyPr>
          <a:lstStyle/>
          <a:p>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创新数智化建设方法论  一张蓝图干到底</a:t>
            </a:r>
          </a:p>
        </p:txBody>
      </p:sp>
      <p:sp>
        <p:nvSpPr>
          <p:cNvPr id="49" name="文本框 48"/>
          <p:cNvSpPr txBox="1"/>
          <p:nvPr/>
        </p:nvSpPr>
        <p:spPr>
          <a:xfrm>
            <a:off x="479376" y="6063679"/>
            <a:ext cx="5383205" cy="461665"/>
          </a:xfrm>
          <a:prstGeom prst="rect">
            <a:avLst/>
          </a:prstGeom>
          <a:solidFill>
            <a:srgbClr val="C00000"/>
          </a:solidFill>
          <a:ln>
            <a:solidFill>
              <a:srgbClr val="C00000"/>
            </a:solidFill>
          </a:ln>
        </p:spPr>
        <p:txBody>
          <a:bodyPr wrap="none" rtlCol="0">
            <a:spAutoFit/>
          </a:bodyPr>
          <a:lstStyle/>
          <a:p>
            <a:pPr algn="ct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建用互促 全息协同 迭代精进 走向智能</a:t>
            </a:r>
          </a:p>
        </p:txBody>
      </p:sp>
      <p:sp>
        <p:nvSpPr>
          <p:cNvPr id="51" name="文本框 50"/>
          <p:cNvSpPr txBox="1"/>
          <p:nvPr/>
        </p:nvSpPr>
        <p:spPr>
          <a:xfrm>
            <a:off x="6288173" y="980728"/>
            <a:ext cx="5304285" cy="1323439"/>
          </a:xfrm>
          <a:prstGeom prst="rect">
            <a:avLst/>
          </a:prstGeom>
          <a:noFill/>
        </p:spPr>
        <p:txBody>
          <a:bodyPr wrap="square">
            <a:spAutoFit/>
          </a:bodyPr>
          <a:lstStyle/>
          <a:p>
            <a:pPr algn="just"/>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以</a:t>
            </a:r>
            <a:r>
              <a:rPr lang="zh-CN" altLang="en-US" sz="2000" dirty="0">
                <a:solidFill>
                  <a:srgbClr val="0070C0"/>
                </a:solidFill>
                <a:latin typeface="微软雅黑" panose="020B0503020204020204" pitchFamily="34" charset="-122"/>
                <a:ea typeface="微软雅黑" panose="020B0503020204020204" pitchFamily="34" charset="-122"/>
                <a:cs typeface="Arial Black" panose="020B0A04020102020204" pitchFamily="34" charset="0"/>
              </a:rPr>
              <a:t>页岩油集成应用系统</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为吸引子，业务信息并肩战斗，扩展</a:t>
            </a:r>
            <a:r>
              <a:rPr lang="en-US" altLang="zh-CN" sz="2000" dirty="0">
                <a:solidFill>
                  <a:srgbClr val="0070C0"/>
                </a:solidFill>
                <a:latin typeface="微软雅黑" panose="020B0503020204020204" pitchFamily="34" charset="-122"/>
                <a:ea typeface="微软雅黑" panose="020B0503020204020204" pitchFamily="34" charset="-122"/>
              </a:rPr>
              <a:t>DQMDS</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，狠抓</a:t>
            </a:r>
            <a:r>
              <a:rPr lang="zh-CN" altLang="en-US" sz="2000" dirty="0">
                <a:solidFill>
                  <a:srgbClr val="0070C0"/>
                </a:solidFill>
                <a:latin typeface="微软雅黑" panose="020B0503020204020204" pitchFamily="34" charset="-122"/>
                <a:ea typeface="微软雅黑" panose="020B0503020204020204" pitchFamily="34" charset="-122"/>
              </a:rPr>
              <a:t>全域数据</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建设，构建</a:t>
            </a:r>
            <a:r>
              <a:rPr lang="zh-CN" altLang="en-US" sz="2000" dirty="0">
                <a:solidFill>
                  <a:srgbClr val="0070C0"/>
                </a:solidFill>
                <a:latin typeface="微软雅黑" panose="020B0503020204020204" pitchFamily="34" charset="-122"/>
                <a:ea typeface="微软雅黑" panose="020B0503020204020204" pitchFamily="34" charset="-122"/>
                <a:cs typeface="Arial Black" panose="020B0A04020102020204" pitchFamily="34" charset="0"/>
              </a:rPr>
              <a:t>全息智能生态</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平台，</a:t>
            </a:r>
            <a:r>
              <a:rPr lang="en-US" altLang="zh-CN" sz="2000" dirty="0">
                <a:latin typeface="微软雅黑" panose="020B0503020204020204" pitchFamily="34" charset="-122"/>
                <a:ea typeface="微软雅黑" panose="020B0503020204020204" pitchFamily="34" charset="-122"/>
                <a:cs typeface="Arial Black" panose="020B0A04020102020204" pitchFamily="34" charset="0"/>
              </a:rPr>
              <a:t>2</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年完成</a:t>
            </a:r>
            <a:r>
              <a:rPr lang="en-US" altLang="zh-CN" sz="2000" dirty="0">
                <a:latin typeface="微软雅黑" panose="020B0503020204020204" pitchFamily="34" charset="-122"/>
                <a:ea typeface="微软雅黑" panose="020B0503020204020204" pitchFamily="34" charset="-122"/>
                <a:cs typeface="Arial Black" panose="020B0A04020102020204" pitchFamily="34" charset="0"/>
              </a:rPr>
              <a:t>4</a:t>
            </a:r>
            <a:r>
              <a:rPr lang="zh-CN" altLang="en-US" sz="2000" dirty="0">
                <a:latin typeface="微软雅黑" panose="020B0503020204020204" pitchFamily="34" charset="-122"/>
                <a:ea typeface="微软雅黑" panose="020B0503020204020204" pitchFamily="34" charset="-122"/>
                <a:cs typeface="Arial Black" panose="020B0A04020102020204" pitchFamily="34" charset="0"/>
              </a:rPr>
              <a:t>次迭代，取得丰富成果，并快速推广复制。</a:t>
            </a:r>
            <a:endParaRPr lang="en-US" altLang="zh-CN" sz="2000" dirty="0">
              <a:latin typeface="微软雅黑" panose="020B0503020204020204" pitchFamily="34" charset="-122"/>
              <a:ea typeface="微软雅黑" panose="020B0503020204020204" pitchFamily="34" charset="-122"/>
              <a:cs typeface="Arial Black" panose="020B0A04020102020204" pitchFamily="34" charset="0"/>
            </a:endParaRPr>
          </a:p>
        </p:txBody>
      </p:sp>
      <p:sp>
        <p:nvSpPr>
          <p:cNvPr id="53" name="文本框 52"/>
          <p:cNvSpPr txBox="1"/>
          <p:nvPr/>
        </p:nvSpPr>
        <p:spPr>
          <a:xfrm>
            <a:off x="6384032" y="2261190"/>
            <a:ext cx="5208426" cy="1815882"/>
          </a:xfrm>
          <a:prstGeom prst="rect">
            <a:avLst/>
          </a:prstGeom>
          <a:noFill/>
        </p:spPr>
        <p:txBody>
          <a:bodyPr wrap="square">
            <a:spAutoFit/>
          </a:bodyPr>
          <a:lstStyle/>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打造核心系统</a:t>
            </a:r>
            <a:r>
              <a:rPr lang="zh-CN" altLang="en-US" sz="1600" dirty="0">
                <a:latin typeface="微软雅黑" panose="020B0503020204020204" pitchFamily="34" charset="-122"/>
                <a:ea typeface="微软雅黑" panose="020B0503020204020204" pitchFamily="34" charset="-122"/>
              </a:rPr>
              <a:t>：页岩油集成应用系统</a:t>
            </a:r>
          </a:p>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做好标准示范</a:t>
            </a:r>
            <a:r>
              <a:rPr lang="zh-CN" altLang="en-US" sz="1600" dirty="0">
                <a:latin typeface="微软雅黑" panose="020B0503020204020204" pitchFamily="34" charset="-122"/>
                <a:ea typeface="微软雅黑" panose="020B0503020204020204" pitchFamily="34" charset="-122"/>
              </a:rPr>
              <a:t>：率先建立页岩油数据湖</a:t>
            </a:r>
          </a:p>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探索新兴技术</a:t>
            </a:r>
            <a:r>
              <a:rPr lang="zh-CN" altLang="en-US" sz="1600" dirty="0">
                <a:latin typeface="微软雅黑" panose="020B0503020204020204" pitchFamily="34" charset="-122"/>
                <a:ea typeface="微软雅黑" panose="020B0503020204020204" pitchFamily="34" charset="-122"/>
              </a:rPr>
              <a:t>：大数据智能应用，岩心自动归位、甜点和压裂参数智能优化</a:t>
            </a:r>
          </a:p>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建立专家中心</a:t>
            </a:r>
            <a:r>
              <a:rPr lang="zh-CN" altLang="en-US" sz="1600" dirty="0">
                <a:latin typeface="微软雅黑" panose="020B0503020204020204" pitchFamily="34" charset="-122"/>
                <a:ea typeface="微软雅黑" panose="020B0503020204020204" pitchFamily="34" charset="-122"/>
              </a:rPr>
              <a:t>：智能专家决策中心，地质工程一体化</a:t>
            </a:r>
          </a:p>
          <a:p>
            <a:pPr marL="285750" indent="-285750" algn="just">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研发众多模块</a:t>
            </a:r>
            <a:r>
              <a:rPr lang="zh-CN" altLang="en-US" sz="1600" dirty="0">
                <a:latin typeface="微软雅黑" panose="020B0503020204020204" pitchFamily="34" charset="-122"/>
                <a:ea typeface="微软雅黑" panose="020B0503020204020204" pitchFamily="34" charset="-122"/>
              </a:rPr>
              <a:t>：智汇圈、智能生产管控、页岩油一体化作战室、随钻跟踪、数字孪生</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444113" y="4274027"/>
            <a:ext cx="5111830" cy="2251317"/>
            <a:chOff x="6444113" y="4059439"/>
            <a:chExt cx="5111830" cy="2251317"/>
          </a:xfrm>
        </p:grpSpPr>
        <p:pic>
          <p:nvPicPr>
            <p:cNvPr id="54" name="图片 53"/>
            <p:cNvPicPr preferRelativeResize="0"/>
            <p:nvPr/>
          </p:nvPicPr>
          <p:blipFill>
            <a:blip r:embed="rId3"/>
            <a:stretch>
              <a:fillRect/>
            </a:stretch>
          </p:blipFill>
          <p:spPr>
            <a:xfrm>
              <a:off x="6444113" y="4059439"/>
              <a:ext cx="1639197" cy="1080000"/>
            </a:xfrm>
            <a:prstGeom prst="rect">
              <a:avLst/>
            </a:prstGeom>
            <a:ln w="3175">
              <a:solidFill>
                <a:schemeClr val="tx1">
                  <a:lumMod val="50000"/>
                  <a:lumOff val="50000"/>
                </a:schemeClr>
              </a:solidFill>
            </a:ln>
          </p:spPr>
        </p:pic>
        <p:pic>
          <p:nvPicPr>
            <p:cNvPr id="55" name="图片 54"/>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8180430" y="4059439"/>
              <a:ext cx="1639197" cy="1080000"/>
            </a:xfrm>
            <a:prstGeom prst="rect">
              <a:avLst/>
            </a:prstGeom>
            <a:ln w="3175">
              <a:solidFill>
                <a:schemeClr val="tx1">
                  <a:lumMod val="50000"/>
                  <a:lumOff val="50000"/>
                </a:schemeClr>
              </a:solidFill>
            </a:ln>
          </p:spPr>
        </p:pic>
        <p:pic>
          <p:nvPicPr>
            <p:cNvPr id="67" name="图片 66"/>
            <p:cNvPicPr preferRelativeResize="0"/>
            <p:nvPr/>
          </p:nvPicPr>
          <p:blipFill>
            <a:blip r:embed="rId5">
              <a:extLst>
                <a:ext uri="{28A0092B-C50C-407E-A947-70E740481C1C}">
                  <a14:useLocalDpi xmlns:a14="http://schemas.microsoft.com/office/drawing/2010/main" val="0"/>
                </a:ext>
              </a:extLst>
            </a:blip>
            <a:stretch>
              <a:fillRect/>
            </a:stretch>
          </p:blipFill>
          <p:spPr>
            <a:xfrm>
              <a:off x="6444113" y="5230756"/>
              <a:ext cx="1639197" cy="1080000"/>
            </a:xfrm>
            <a:prstGeom prst="rect">
              <a:avLst/>
            </a:prstGeom>
            <a:ln w="3175">
              <a:solidFill>
                <a:schemeClr val="tx1">
                  <a:lumMod val="50000"/>
                  <a:lumOff val="50000"/>
                </a:schemeClr>
              </a:solidFill>
            </a:ln>
          </p:spPr>
        </p:pic>
        <p:pic>
          <p:nvPicPr>
            <p:cNvPr id="69" name="图片 68"/>
            <p:cNvPicPr preferRelativeResize="0"/>
            <p:nvPr/>
          </p:nvPicPr>
          <p:blipFill rotWithShape="1">
            <a:blip r:embed="rId6"/>
            <a:srcRect l="7551" t="19842" r="15255"/>
            <a:stretch>
              <a:fillRect/>
            </a:stretch>
          </p:blipFill>
          <p:spPr>
            <a:xfrm>
              <a:off x="9916746" y="5230756"/>
              <a:ext cx="1639197" cy="1080000"/>
            </a:xfrm>
            <a:prstGeom prst="rect">
              <a:avLst/>
            </a:prstGeom>
            <a:ln w="3175">
              <a:solidFill>
                <a:schemeClr val="tx1">
                  <a:lumMod val="50000"/>
                  <a:lumOff val="50000"/>
                </a:schemeClr>
              </a:solidFill>
            </a:ln>
          </p:spPr>
        </p:pic>
        <p:pic>
          <p:nvPicPr>
            <p:cNvPr id="72" name="图片 71"/>
            <p:cNvPicPr preferRelativeResize="0"/>
            <p:nvPr/>
          </p:nvPicPr>
          <p:blipFill rotWithShape="1">
            <a:blip r:embed="rId7"/>
            <a:srcRect r="38268"/>
            <a:stretch>
              <a:fillRect/>
            </a:stretch>
          </p:blipFill>
          <p:spPr>
            <a:xfrm>
              <a:off x="8180429" y="5230756"/>
              <a:ext cx="1011915" cy="1080000"/>
            </a:xfrm>
            <a:prstGeom prst="rect">
              <a:avLst/>
            </a:prstGeom>
            <a:ln w="3175" cmpd="sng">
              <a:solidFill>
                <a:schemeClr val="tx1">
                  <a:lumMod val="50000"/>
                  <a:lumOff val="50000"/>
                </a:schemeClr>
              </a:solidFill>
              <a:prstDash val="solid"/>
            </a:ln>
          </p:spPr>
        </p:pic>
        <p:pic>
          <p:nvPicPr>
            <p:cNvPr id="74" name="图片 73"/>
            <p:cNvPicPr preferRelativeResize="0"/>
            <p:nvPr/>
          </p:nvPicPr>
          <p:blipFill>
            <a:blip r:embed="rId8">
              <a:extLst>
                <a:ext uri="{28A0092B-C50C-407E-A947-70E740481C1C}">
                  <a14:useLocalDpi xmlns:a14="http://schemas.microsoft.com/office/drawing/2010/main" val="0"/>
                </a:ext>
              </a:extLst>
            </a:blip>
            <a:stretch>
              <a:fillRect/>
            </a:stretch>
          </p:blipFill>
          <p:spPr>
            <a:xfrm>
              <a:off x="9916746" y="4059439"/>
              <a:ext cx="1639197" cy="1080000"/>
            </a:xfrm>
            <a:prstGeom prst="rect">
              <a:avLst/>
            </a:prstGeom>
            <a:ln w="3175">
              <a:solidFill>
                <a:schemeClr val="tx1">
                  <a:lumMod val="50000"/>
                  <a:lumOff val="50000"/>
                </a:schemeClr>
              </a:solidFill>
            </a:ln>
          </p:spPr>
        </p:pic>
        <p:pic>
          <p:nvPicPr>
            <p:cNvPr id="71" name="图片 70"/>
            <p:cNvPicPr>
              <a:picLocks noChangeAspect="1"/>
            </p:cNvPicPr>
            <p:nvPr/>
          </p:nvPicPr>
          <p:blipFill rotWithShape="1">
            <a:blip r:embed="rId9" cstate="print">
              <a:extLst>
                <a:ext uri="{28A0092B-C50C-407E-A947-70E740481C1C}">
                  <a14:useLocalDpi xmlns:a14="http://schemas.microsoft.com/office/drawing/2010/main" val="0"/>
                </a:ext>
              </a:extLst>
            </a:blip>
            <a:srcRect t="4851" b="4851"/>
            <a:stretch>
              <a:fillRect/>
            </a:stretch>
          </p:blipFill>
          <p:spPr>
            <a:xfrm>
              <a:off x="9281412" y="5230756"/>
              <a:ext cx="538214" cy="1080000"/>
            </a:xfrm>
            <a:prstGeom prst="rect">
              <a:avLst/>
            </a:prstGeom>
            <a:ln w="3175">
              <a:solidFill>
                <a:schemeClr val="tx1">
                  <a:lumMod val="50000"/>
                  <a:lumOff val="50000"/>
                </a:schemeClr>
              </a:solidFill>
            </a:ln>
          </p:spPr>
        </p:pic>
      </p:grpSp>
      <p:sp>
        <p:nvSpPr>
          <p:cNvPr id="37" name="文本框 36"/>
          <p:cNvSpPr txBox="1"/>
          <p:nvPr/>
        </p:nvSpPr>
        <p:spPr>
          <a:xfrm>
            <a:off x="591262" y="479706"/>
            <a:ext cx="3269537" cy="523220"/>
          </a:xfrm>
          <a:prstGeom prst="rect">
            <a:avLst/>
          </a:prstGeom>
          <a:noFill/>
        </p:spPr>
        <p:txBody>
          <a:bodyPr wrap="square" rtlCol="0">
            <a:spAutoFit/>
          </a:bodyPr>
          <a:lstStyle/>
          <a:p>
            <a:r>
              <a:rPr lang="en-US" altLang="zh-CN"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步迭代方法论</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4171" y="189556"/>
            <a:ext cx="926204" cy="342371"/>
          </a:xfrm>
          <a:prstGeom prst="rect">
            <a:avLst/>
          </a:prstGeom>
        </p:spPr>
      </p:pic>
      <p:grpSp>
        <p:nvGrpSpPr>
          <p:cNvPr id="9" name="组合 8"/>
          <p:cNvGrpSpPr/>
          <p:nvPr/>
        </p:nvGrpSpPr>
        <p:grpSpPr>
          <a:xfrm>
            <a:off x="9298606" y="3429000"/>
            <a:ext cx="2846352" cy="3412298"/>
            <a:chOff x="9298606" y="3429000"/>
            <a:chExt cx="2846352" cy="3412298"/>
          </a:xfrm>
        </p:grpSpPr>
        <p:sp>
          <p:nvSpPr>
            <p:cNvPr id="10" name="文本框 9"/>
            <p:cNvSpPr txBox="1"/>
            <p:nvPr/>
          </p:nvSpPr>
          <p:spPr>
            <a:xfrm>
              <a:off x="9298606" y="6471966"/>
              <a:ext cx="2846352"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hlinkClick r:id="rId3"/>
                </a:rPr>
                <a:t>www.holomind.com.cn</a:t>
              </a:r>
              <a:endParaRPr lang="zh-CN" altLang="en-US"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3166" y="3429000"/>
              <a:ext cx="2737233" cy="3093073"/>
            </a:xfrm>
            <a:prstGeom prst="rect">
              <a:avLst/>
            </a:prstGeom>
          </p:spPr>
        </p:pic>
      </p:grpSp>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5734" y="213146"/>
            <a:ext cx="478939" cy="339340"/>
          </a:xfrm>
          <a:prstGeom prst="rect">
            <a:avLst/>
          </a:prstGeom>
          <a:noFill/>
          <a:ln>
            <a:noFill/>
          </a:ln>
        </p:spPr>
      </p:pic>
      <p:sp>
        <p:nvSpPr>
          <p:cNvPr id="4" name="文本框 3"/>
          <p:cNvSpPr txBox="1"/>
          <p:nvPr/>
        </p:nvSpPr>
        <p:spPr>
          <a:xfrm>
            <a:off x="2733538" y="1835541"/>
            <a:ext cx="6724918" cy="1631216"/>
          </a:xfrm>
          <a:prstGeom prst="rect">
            <a:avLst/>
          </a:prstGeom>
          <a:noFill/>
        </p:spPr>
        <p:txBody>
          <a:bodyPr wrap="none" rtlCol="0">
            <a:spAutoFit/>
          </a:bodyPr>
          <a:lstStyle/>
          <a:p>
            <a:pPr algn="ctr"/>
            <a:r>
              <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[3]</a:t>
            </a:r>
          </a:p>
          <a:p>
            <a:pPr algn="ct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基于</a:t>
            </a:r>
            <a:r>
              <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AI</a:t>
            </a:r>
            <a:r>
              <a:rPr lang="zh-CN" altLang="en-US"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rPr>
              <a:t>底座的数智化企业新范式</a:t>
            </a:r>
            <a:endParaRPr lang="en-US" altLang="zh-CN" sz="3600" dirty="0" smtClean="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方正兰亭大黑简体" panose="02000000000000000000" charset="-122"/>
            </a:endParaRPr>
          </a:p>
          <a:p>
            <a:pPr algn="ctr"/>
            <a:r>
              <a:rPr lang="zh-CN" altLang="en-US" sz="28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方正兰亭大黑简体" panose="02000000000000000000" charset="-122"/>
              </a:rPr>
              <a:t>以数智油气田为例</a:t>
            </a:r>
            <a:endParaRPr lang="zh-CN" altLang="en-US" sz="2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方正兰亭大黑简体" panose="02000000000000000000" charset="-122"/>
            </a:endParaRPr>
          </a:p>
        </p:txBody>
      </p:sp>
      <p:pic>
        <p:nvPicPr>
          <p:cNvPr id="12" name="图片 11"/>
          <p:cNvPicPr>
            <a:picLocks noChangeAspect="1"/>
          </p:cNvPicPr>
          <p:nvPr/>
        </p:nvPicPr>
        <p:blipFill rotWithShape="1">
          <a:blip r:embed="rId6"/>
          <a:srcRect l="5139" t="618" r="88333" b="90617"/>
          <a:stretch>
            <a:fillRect/>
          </a:stretch>
        </p:blipFill>
        <p:spPr>
          <a:xfrm>
            <a:off x="579867" y="60174"/>
            <a:ext cx="795867" cy="60113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195192" y="1737612"/>
            <a:ext cx="5897452" cy="4392993"/>
            <a:chOff x="146393" y="1303209"/>
            <a:chExt cx="4423089" cy="3294745"/>
          </a:xfrm>
        </p:grpSpPr>
        <p:grpSp>
          <p:nvGrpSpPr>
            <p:cNvPr id="29" name="组合 28"/>
            <p:cNvGrpSpPr/>
            <p:nvPr/>
          </p:nvGrpSpPr>
          <p:grpSpPr>
            <a:xfrm>
              <a:off x="971600" y="1415013"/>
              <a:ext cx="2476440" cy="2419535"/>
              <a:chOff x="683568" y="910957"/>
              <a:chExt cx="2476440" cy="2419535"/>
            </a:xfrm>
          </p:grpSpPr>
          <p:sp>
            <p:nvSpPr>
              <p:cNvPr id="3" name="任意多边形 22"/>
              <p:cNvSpPr/>
              <p:nvPr/>
            </p:nvSpPr>
            <p:spPr>
              <a:xfrm rot="3116547">
                <a:off x="768689" y="939174"/>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dirty="0">
                  <a:ea typeface="幼圆" panose="02010509060101010101" pitchFamily="49" charset="-122"/>
                </a:endParaRPr>
              </a:p>
            </p:txBody>
          </p:sp>
          <p:cxnSp>
            <p:nvCxnSpPr>
              <p:cNvPr id="5" name="直接连接符 4"/>
              <p:cNvCxnSpPr/>
              <p:nvPr/>
            </p:nvCxnSpPr>
            <p:spPr>
              <a:xfrm flipV="1">
                <a:off x="1356004" y="1918786"/>
                <a:ext cx="785701" cy="301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830118" y="2849214"/>
                <a:ext cx="682616" cy="59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17" idx="0"/>
              </p:cNvCxnSpPr>
              <p:nvPr/>
            </p:nvCxnSpPr>
            <p:spPr>
              <a:xfrm flipH="1" flipV="1">
                <a:off x="1704152" y="1467554"/>
                <a:ext cx="191397" cy="103536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27"/>
              <p:cNvSpPr txBox="1"/>
              <p:nvPr/>
            </p:nvSpPr>
            <p:spPr>
              <a:xfrm>
                <a:off x="1585806" y="1759438"/>
                <a:ext cx="505187" cy="561741"/>
              </a:xfrm>
              <a:prstGeom prst="rect">
                <a:avLst/>
              </a:prstGeom>
              <a:noFill/>
            </p:spPr>
            <p:txBody>
              <a:bodyPr wrap="none" rtlCol="0">
                <a:spAutoFit/>
              </a:bodyPr>
              <a:lstStyle/>
              <a:p>
                <a:r>
                  <a:rPr lang="en-US" altLang="zh-CN" sz="4265"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4265"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9" name="组合 31"/>
              <p:cNvGrpSpPr/>
              <p:nvPr/>
            </p:nvGrpSpPr>
            <p:grpSpPr>
              <a:xfrm rot="2238548">
                <a:off x="2308926" y="910957"/>
                <a:ext cx="514613" cy="353272"/>
                <a:chOff x="2267744" y="1761995"/>
                <a:chExt cx="249329" cy="305699"/>
              </a:xfrm>
              <a:solidFill>
                <a:srgbClr val="FF0000"/>
              </a:solidFill>
            </p:grpSpPr>
            <p:sp>
              <p:nvSpPr>
                <p:cNvPr id="10" name="下箭头 29"/>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400" dirty="0">
                    <a:ea typeface="幼圆" panose="02010509060101010101" pitchFamily="49" charset="-122"/>
                  </a:endParaRPr>
                </a:p>
              </p:txBody>
            </p:sp>
            <p:sp>
              <p:nvSpPr>
                <p:cNvPr id="11" name="下箭头 30"/>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2400" dirty="0">
                    <a:ea typeface="幼圆" panose="02010509060101010101" pitchFamily="49" charset="-122"/>
                  </a:endParaRPr>
                </a:p>
              </p:txBody>
            </p:sp>
          </p:grpSp>
          <p:sp>
            <p:nvSpPr>
              <p:cNvPr id="17" name="矩形 16"/>
              <p:cNvSpPr/>
              <p:nvPr/>
            </p:nvSpPr>
            <p:spPr>
              <a:xfrm>
                <a:off x="1619672" y="2502916"/>
                <a:ext cx="551754" cy="551754"/>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等腰三角形 17"/>
              <p:cNvSpPr/>
              <p:nvPr/>
            </p:nvSpPr>
            <p:spPr>
              <a:xfrm>
                <a:off x="2034617" y="1372412"/>
                <a:ext cx="678339" cy="58477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1058067" y="1957187"/>
                <a:ext cx="475138" cy="579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菱形 19"/>
              <p:cNvSpPr/>
              <p:nvPr/>
            </p:nvSpPr>
            <p:spPr>
              <a:xfrm>
                <a:off x="1533205" y="1275606"/>
                <a:ext cx="328478" cy="329568"/>
              </a:xfrm>
              <a:prstGeom prst="diamon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流程图: 延期 20"/>
              <p:cNvSpPr/>
              <p:nvPr/>
            </p:nvSpPr>
            <p:spPr>
              <a:xfrm>
                <a:off x="2262454" y="2643758"/>
                <a:ext cx="365330" cy="410912"/>
              </a:xfrm>
              <a:prstGeom prst="flowChartDelay">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3" name="直接连接符 22"/>
              <p:cNvCxnSpPr/>
              <p:nvPr/>
            </p:nvCxnSpPr>
            <p:spPr>
              <a:xfrm>
                <a:off x="1365541" y="2348652"/>
                <a:ext cx="496142" cy="430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7" idx="3"/>
                <a:endCxn id="18" idx="3"/>
              </p:cNvCxnSpPr>
              <p:nvPr/>
            </p:nvCxnSpPr>
            <p:spPr>
              <a:xfrm flipV="1">
                <a:off x="2171426" y="1957187"/>
                <a:ext cx="202361" cy="82160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2" name="直接连接符 31"/>
            <p:cNvCxnSpPr/>
            <p:nvPr/>
          </p:nvCxnSpPr>
          <p:spPr>
            <a:xfrm flipH="1" flipV="1">
              <a:off x="768411" y="2018257"/>
              <a:ext cx="1164600" cy="451232"/>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33" name="文本框 32"/>
            <p:cNvSpPr txBox="1"/>
            <p:nvPr/>
          </p:nvSpPr>
          <p:spPr>
            <a:xfrm>
              <a:off x="276866" y="1704291"/>
              <a:ext cx="830997" cy="346249"/>
            </a:xfrm>
            <a:prstGeom prst="rect">
              <a:avLst/>
            </a:prstGeom>
            <a:noFill/>
          </p:spPr>
          <p:txBody>
            <a:bodyPr wrap="none" rtlCol="0">
              <a:spAutoFit/>
            </a:bodyPr>
            <a:lstStyle/>
            <a:p>
              <a:pPr algn="ctr"/>
              <a:r>
                <a:rPr lang="zh-CN" altLang="en-US" sz="2400" dirty="0">
                  <a:latin typeface="幼圆" panose="02010509060101010101" pitchFamily="49" charset="-122"/>
                  <a:ea typeface="幼圆" panose="02010509060101010101" pitchFamily="49" charset="-122"/>
                </a:rPr>
                <a:t>吸引子</a:t>
              </a:r>
            </a:p>
          </p:txBody>
        </p:sp>
        <p:cxnSp>
          <p:nvCxnSpPr>
            <p:cNvPr id="34" name="直接连接符 33"/>
            <p:cNvCxnSpPr/>
            <p:nvPr/>
          </p:nvCxnSpPr>
          <p:spPr>
            <a:xfrm flipH="1">
              <a:off x="1017276" y="3282849"/>
              <a:ext cx="662908" cy="275877"/>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37" name="文本框 36"/>
            <p:cNvSpPr txBox="1"/>
            <p:nvPr/>
          </p:nvSpPr>
          <p:spPr>
            <a:xfrm>
              <a:off x="213424" y="3374060"/>
              <a:ext cx="830997" cy="346249"/>
            </a:xfrm>
            <a:prstGeom prst="rect">
              <a:avLst/>
            </a:prstGeom>
            <a:noFill/>
          </p:spPr>
          <p:txBody>
            <a:bodyPr wrap="none" rtlCol="0">
              <a:spAutoFit/>
            </a:bodyPr>
            <a:lstStyle/>
            <a:p>
              <a:pPr algn="ctr"/>
              <a:r>
                <a:rPr lang="zh-CN" altLang="en-US" sz="2400" dirty="0">
                  <a:latin typeface="幼圆" panose="02010509060101010101" pitchFamily="49" charset="-122"/>
                  <a:ea typeface="幼圆" panose="02010509060101010101" pitchFamily="49" charset="-122"/>
                </a:rPr>
                <a:t>系统体</a:t>
              </a:r>
            </a:p>
          </p:txBody>
        </p:sp>
        <p:cxnSp>
          <p:nvCxnSpPr>
            <p:cNvPr id="38" name="直接连接符 37"/>
            <p:cNvCxnSpPr/>
            <p:nvPr/>
          </p:nvCxnSpPr>
          <p:spPr>
            <a:xfrm flipH="1" flipV="1">
              <a:off x="2687627" y="3743392"/>
              <a:ext cx="478356" cy="7438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39" name="文本框 38"/>
            <p:cNvSpPr txBox="1"/>
            <p:nvPr/>
          </p:nvSpPr>
          <p:spPr>
            <a:xfrm>
              <a:off x="3149203" y="3596861"/>
              <a:ext cx="600164" cy="346249"/>
            </a:xfrm>
            <a:prstGeom prst="rect">
              <a:avLst/>
            </a:prstGeom>
            <a:noFill/>
          </p:spPr>
          <p:txBody>
            <a:bodyPr wrap="none" rtlCol="0">
              <a:spAutoFit/>
            </a:bodyPr>
            <a:lstStyle/>
            <a:p>
              <a:pPr algn="ctr"/>
              <a:r>
                <a:rPr lang="zh-CN" altLang="en-US" sz="2400" dirty="0">
                  <a:latin typeface="幼圆" panose="02010509060101010101" pitchFamily="49" charset="-122"/>
                  <a:ea typeface="幼圆" panose="02010509060101010101" pitchFamily="49" charset="-122"/>
                </a:rPr>
                <a:t>边界</a:t>
              </a:r>
            </a:p>
          </p:txBody>
        </p:sp>
        <p:cxnSp>
          <p:nvCxnSpPr>
            <p:cNvPr id="41" name="直接连接符 40"/>
            <p:cNvCxnSpPr/>
            <p:nvPr/>
          </p:nvCxnSpPr>
          <p:spPr>
            <a:xfrm flipH="1">
              <a:off x="2555776" y="2955787"/>
              <a:ext cx="614037"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45" name="文本框 44"/>
            <p:cNvSpPr txBox="1"/>
            <p:nvPr/>
          </p:nvSpPr>
          <p:spPr>
            <a:xfrm>
              <a:off x="3155648" y="2743662"/>
              <a:ext cx="1177245" cy="346249"/>
            </a:xfrm>
            <a:prstGeom prst="rect">
              <a:avLst/>
            </a:prstGeom>
            <a:noFill/>
          </p:spPr>
          <p:txBody>
            <a:bodyPr wrap="none" rtlCol="0">
              <a:spAutoFit/>
            </a:bodyPr>
            <a:lstStyle/>
            <a:p>
              <a:pPr algn="ctr"/>
              <a:r>
                <a:rPr lang="zh-CN" altLang="en-US" sz="2400" dirty="0">
                  <a:latin typeface="幼圆" panose="02010509060101010101" pitchFamily="49" charset="-122"/>
                  <a:ea typeface="幼圆" panose="02010509060101010101" pitchFamily="49" charset="-122"/>
                </a:rPr>
                <a:t>结构</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关系</a:t>
              </a:r>
            </a:p>
          </p:txBody>
        </p:sp>
        <p:cxnSp>
          <p:nvCxnSpPr>
            <p:cNvPr id="46" name="直接连接符 45"/>
            <p:cNvCxnSpPr/>
            <p:nvPr/>
          </p:nvCxnSpPr>
          <p:spPr>
            <a:xfrm flipH="1">
              <a:off x="716042" y="2711007"/>
              <a:ext cx="614037"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47" name="文本框 46"/>
            <p:cNvSpPr txBox="1"/>
            <p:nvPr/>
          </p:nvSpPr>
          <p:spPr>
            <a:xfrm>
              <a:off x="146393" y="2495959"/>
              <a:ext cx="600164" cy="346249"/>
            </a:xfrm>
            <a:prstGeom prst="rect">
              <a:avLst/>
            </a:prstGeom>
            <a:noFill/>
          </p:spPr>
          <p:txBody>
            <a:bodyPr wrap="none" rtlCol="0">
              <a:spAutoFit/>
            </a:bodyPr>
            <a:lstStyle/>
            <a:p>
              <a:pPr algn="ctr"/>
              <a:r>
                <a:rPr lang="zh-CN" altLang="en-US" sz="2400" dirty="0">
                  <a:latin typeface="幼圆" panose="02010509060101010101" pitchFamily="49" charset="-122"/>
                  <a:ea typeface="幼圆" panose="02010509060101010101" pitchFamily="49" charset="-122"/>
                </a:rPr>
                <a:t>要素</a:t>
              </a:r>
            </a:p>
          </p:txBody>
        </p:sp>
        <p:cxnSp>
          <p:nvCxnSpPr>
            <p:cNvPr id="48" name="直接连接符 47"/>
            <p:cNvCxnSpPr/>
            <p:nvPr/>
          </p:nvCxnSpPr>
          <p:spPr>
            <a:xfrm flipH="1">
              <a:off x="3140927" y="1536771"/>
              <a:ext cx="279304" cy="8389"/>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49" name="文本框 48"/>
            <p:cNvSpPr txBox="1"/>
            <p:nvPr/>
          </p:nvSpPr>
          <p:spPr>
            <a:xfrm>
              <a:off x="3324333" y="1303209"/>
              <a:ext cx="1245149" cy="992724"/>
            </a:xfrm>
            <a:prstGeom prst="rect">
              <a:avLst/>
            </a:prstGeom>
            <a:noFill/>
          </p:spPr>
          <p:txBody>
            <a:bodyPr wrap="none" rtlCol="0">
              <a:spAutoFit/>
            </a:bodyPr>
            <a:lstStyle/>
            <a:p>
              <a:pPr algn="ctr"/>
              <a:r>
                <a:rPr lang="zh-CN" altLang="en-US" sz="2400" dirty="0">
                  <a:latin typeface="幼圆" panose="02010509060101010101" pitchFamily="49" charset="-122"/>
                  <a:ea typeface="幼圆" panose="02010509060101010101" pitchFamily="49" charset="-122"/>
                </a:rPr>
                <a:t>输入输出</a:t>
              </a:r>
              <a:endParaRPr lang="en-US" altLang="zh-CN" sz="2400" dirty="0">
                <a:latin typeface="幼圆" panose="02010509060101010101" pitchFamily="49" charset="-122"/>
                <a:ea typeface="幼圆" panose="02010509060101010101" pitchFamily="49" charset="-122"/>
              </a:endParaRPr>
            </a:p>
            <a:p>
              <a:pPr marL="381000" indent="-258445">
                <a:buFont typeface="Wingdings" panose="05000000000000000000" pitchFamily="2" charset="2"/>
                <a:buChar char="p"/>
              </a:pPr>
              <a:r>
                <a:rPr lang="zh-CN" altLang="en-US" sz="1865" dirty="0">
                  <a:latin typeface="幼圆" panose="02010509060101010101" pitchFamily="49" charset="-122"/>
                  <a:ea typeface="幼圆" panose="02010509060101010101" pitchFamily="49" charset="-122"/>
                </a:rPr>
                <a:t>物质</a:t>
              </a:r>
              <a:endParaRPr lang="en-US" altLang="zh-CN" sz="1865" dirty="0">
                <a:latin typeface="幼圆" panose="02010509060101010101" pitchFamily="49" charset="-122"/>
                <a:ea typeface="幼圆" panose="02010509060101010101" pitchFamily="49" charset="-122"/>
              </a:endParaRPr>
            </a:p>
            <a:p>
              <a:pPr marL="381000" indent="-258445">
                <a:buFont typeface="Wingdings" panose="05000000000000000000" pitchFamily="2" charset="2"/>
                <a:buChar char="p"/>
              </a:pPr>
              <a:r>
                <a:rPr lang="zh-CN" altLang="en-US" sz="1865" dirty="0">
                  <a:latin typeface="幼圆" panose="02010509060101010101" pitchFamily="49" charset="-122"/>
                  <a:ea typeface="幼圆" panose="02010509060101010101" pitchFamily="49" charset="-122"/>
                </a:rPr>
                <a:t>能量</a:t>
              </a:r>
              <a:endParaRPr lang="en-US" altLang="zh-CN" sz="1865" dirty="0">
                <a:latin typeface="幼圆" panose="02010509060101010101" pitchFamily="49" charset="-122"/>
                <a:ea typeface="幼圆" panose="02010509060101010101" pitchFamily="49" charset="-122"/>
              </a:endParaRPr>
            </a:p>
            <a:p>
              <a:pPr marL="381000" indent="-258445">
                <a:buFont typeface="Wingdings" panose="05000000000000000000" pitchFamily="2" charset="2"/>
                <a:buChar char="p"/>
              </a:pPr>
              <a:r>
                <a:rPr lang="zh-CN" altLang="en-US" sz="1865" dirty="0">
                  <a:latin typeface="幼圆" panose="02010509060101010101" pitchFamily="49" charset="-122"/>
                  <a:ea typeface="幼圆" panose="02010509060101010101" pitchFamily="49" charset="-122"/>
                </a:rPr>
                <a:t>信息</a:t>
              </a:r>
            </a:p>
          </p:txBody>
        </p:sp>
        <p:sp>
          <p:nvSpPr>
            <p:cNvPr id="52" name="文本框 51"/>
            <p:cNvSpPr txBox="1"/>
            <p:nvPr/>
          </p:nvSpPr>
          <p:spPr>
            <a:xfrm>
              <a:off x="1284118" y="4220879"/>
              <a:ext cx="1931058" cy="377075"/>
            </a:xfrm>
            <a:prstGeom prst="rect">
              <a:avLst/>
            </a:prstGeom>
            <a:noFill/>
          </p:spPr>
          <p:txBody>
            <a:bodyPr wrap="none" rtlCol="0">
              <a:spAutoFit/>
            </a:bodyPr>
            <a:lstStyle/>
            <a:p>
              <a:pPr algn="ctr"/>
              <a:r>
                <a:rPr lang="zh-CN" altLang="en-US" sz="2665"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系统的一般结构</a:t>
              </a:r>
            </a:p>
          </p:txBody>
        </p:sp>
      </p:grpSp>
      <p:sp>
        <p:nvSpPr>
          <p:cNvPr id="53" name="矩形 52"/>
          <p:cNvSpPr/>
          <p:nvPr/>
        </p:nvSpPr>
        <p:spPr>
          <a:xfrm>
            <a:off x="6303775" y="744621"/>
            <a:ext cx="5280587" cy="3785652"/>
          </a:xfrm>
          <a:prstGeom prst="rect">
            <a:avLst/>
          </a:prstGeom>
          <a:noFill/>
          <a:ln w="3175">
            <a:solidFill>
              <a:schemeClr val="bg1">
                <a:lumMod val="85000"/>
              </a:schemeClr>
            </a:solidFill>
          </a:ln>
        </p:spPr>
        <p:txBody>
          <a:bodyPr wrap="square">
            <a:spAutoFit/>
          </a:bodyPr>
          <a:lstStyle/>
          <a:p>
            <a:pPr defTabSz="1219200"/>
            <a:r>
              <a:rPr lang="en-US" altLang="zh-CN" sz="2400" dirty="0">
                <a:solidFill>
                  <a:prstClr val="black"/>
                </a:solidFill>
                <a:latin typeface="幼圆" panose="02010509060101010101" pitchFamily="49" charset="-122"/>
                <a:ea typeface="幼圆" panose="02010509060101010101" pitchFamily="49" charset="-122"/>
              </a:rPr>
              <a:t>1)</a:t>
            </a:r>
            <a:r>
              <a:rPr lang="zh-CN" altLang="en-US" sz="2400" dirty="0">
                <a:solidFill>
                  <a:prstClr val="black"/>
                </a:solidFill>
                <a:latin typeface="幼圆" panose="02010509060101010101" pitchFamily="49" charset="-122"/>
                <a:ea typeface="幼圆" panose="02010509060101010101" pitchFamily="49" charset="-122"/>
              </a:rPr>
              <a:t>系统有</a:t>
            </a:r>
            <a:r>
              <a:rPr lang="zh-CN" altLang="en-US" sz="2400" b="1" dirty="0">
                <a:solidFill>
                  <a:prstClr val="black"/>
                </a:solidFill>
                <a:latin typeface="幼圆" panose="02010509060101010101" pitchFamily="49" charset="-122"/>
                <a:ea typeface="幼圆" panose="02010509060101010101" pitchFamily="49" charset="-122"/>
              </a:rPr>
              <a:t>边界</a:t>
            </a:r>
            <a:r>
              <a:rPr lang="zh-CN" altLang="en-US" sz="2400" dirty="0">
                <a:solidFill>
                  <a:prstClr val="black"/>
                </a:solidFill>
                <a:latin typeface="幼圆" panose="02010509060101010101" pitchFamily="49" charset="-122"/>
                <a:ea typeface="幼圆" panose="02010509060101010101" pitchFamily="49" charset="-122"/>
              </a:rPr>
              <a:t>。</a:t>
            </a:r>
          </a:p>
          <a:p>
            <a:pPr defTabSz="1219200"/>
            <a:r>
              <a:rPr lang="en-US" altLang="zh-CN" sz="2400" dirty="0">
                <a:solidFill>
                  <a:prstClr val="black"/>
                </a:solidFill>
                <a:latin typeface="幼圆" panose="02010509060101010101" pitchFamily="49" charset="-122"/>
                <a:ea typeface="幼圆" panose="02010509060101010101" pitchFamily="49" charset="-122"/>
              </a:rPr>
              <a:t>2)</a:t>
            </a:r>
            <a:r>
              <a:rPr lang="zh-CN" altLang="en-US" sz="2400" dirty="0">
                <a:solidFill>
                  <a:prstClr val="black"/>
                </a:solidFill>
                <a:latin typeface="幼圆" panose="02010509060101010101" pitchFamily="49" charset="-122"/>
                <a:ea typeface="幼圆" panose="02010509060101010101" pitchFamily="49" charset="-122"/>
              </a:rPr>
              <a:t>系统有</a:t>
            </a:r>
            <a:r>
              <a:rPr lang="zh-CN" altLang="en-US" sz="2400" b="1" dirty="0">
                <a:solidFill>
                  <a:prstClr val="black"/>
                </a:solidFill>
                <a:latin typeface="幼圆" panose="02010509060101010101" pitchFamily="49" charset="-122"/>
                <a:ea typeface="幼圆" panose="02010509060101010101" pitchFamily="49" charset="-122"/>
              </a:rPr>
              <a:t>内部结构</a:t>
            </a:r>
            <a:r>
              <a:rPr lang="zh-CN" altLang="en-US" sz="2400" dirty="0">
                <a:solidFill>
                  <a:prstClr val="black"/>
                </a:solidFill>
                <a:latin typeface="幼圆" panose="02010509060101010101" pitchFamily="49" charset="-122"/>
                <a:ea typeface="幼圆" panose="02010509060101010101" pitchFamily="49" charset="-122"/>
              </a:rPr>
              <a:t>。有结构才有功能，才有用。</a:t>
            </a:r>
          </a:p>
          <a:p>
            <a:pPr defTabSz="1219200"/>
            <a:r>
              <a:rPr lang="en-US" altLang="zh-CN" sz="2400" dirty="0">
                <a:solidFill>
                  <a:prstClr val="black"/>
                </a:solidFill>
                <a:latin typeface="幼圆" panose="02010509060101010101" pitchFamily="49" charset="-122"/>
                <a:ea typeface="幼圆" panose="02010509060101010101" pitchFamily="49" charset="-122"/>
              </a:rPr>
              <a:t>3)</a:t>
            </a:r>
            <a:r>
              <a:rPr lang="zh-CN" altLang="en-US" sz="2400" dirty="0">
                <a:solidFill>
                  <a:prstClr val="black"/>
                </a:solidFill>
                <a:latin typeface="幼圆" panose="02010509060101010101" pitchFamily="49" charset="-122"/>
                <a:ea typeface="幼圆" panose="02010509060101010101" pitchFamily="49" charset="-122"/>
              </a:rPr>
              <a:t>系统有</a:t>
            </a:r>
            <a:r>
              <a:rPr lang="zh-CN" altLang="en-US" sz="2400" b="1" dirty="0">
                <a:solidFill>
                  <a:prstClr val="black"/>
                </a:solidFill>
                <a:latin typeface="幼圆" panose="02010509060101010101" pitchFamily="49" charset="-122"/>
                <a:ea typeface="幼圆" panose="02010509060101010101" pitchFamily="49" charset="-122"/>
              </a:rPr>
              <a:t>输入输出</a:t>
            </a:r>
            <a:r>
              <a:rPr lang="zh-CN" altLang="en-US" sz="2400" dirty="0">
                <a:solidFill>
                  <a:prstClr val="black"/>
                </a:solidFill>
                <a:latin typeface="幼圆" panose="02010509060101010101" pitchFamily="49" charset="-122"/>
                <a:ea typeface="幼圆" panose="02010509060101010101" pitchFamily="49" charset="-122"/>
              </a:rPr>
              <a:t>。质能</a:t>
            </a:r>
            <a:r>
              <a:rPr lang="en-US" altLang="zh-CN" sz="2400" dirty="0">
                <a:solidFill>
                  <a:prstClr val="black"/>
                </a:solidFill>
                <a:latin typeface="幼圆" panose="02010509060101010101" pitchFamily="49" charset="-122"/>
                <a:ea typeface="幼圆" panose="02010509060101010101" pitchFamily="49" charset="-122"/>
              </a:rPr>
              <a:t>+</a:t>
            </a:r>
            <a:r>
              <a:rPr lang="zh-CN" altLang="en-US" sz="2400" dirty="0">
                <a:solidFill>
                  <a:prstClr val="black"/>
                </a:solidFill>
                <a:latin typeface="幼圆" panose="02010509060101010101" pitchFamily="49" charset="-122"/>
                <a:ea typeface="幼圆" panose="02010509060101010101" pitchFamily="49" charset="-122"/>
              </a:rPr>
              <a:t>信息。</a:t>
            </a:r>
          </a:p>
          <a:p>
            <a:pPr defTabSz="1219200"/>
            <a:r>
              <a:rPr lang="en-US" altLang="zh-CN" sz="2400" dirty="0">
                <a:solidFill>
                  <a:prstClr val="black"/>
                </a:solidFill>
                <a:latin typeface="幼圆" panose="02010509060101010101" pitchFamily="49" charset="-122"/>
                <a:ea typeface="幼圆" panose="02010509060101010101" pitchFamily="49" charset="-122"/>
              </a:rPr>
              <a:t>4)</a:t>
            </a:r>
            <a:r>
              <a:rPr lang="zh-CN" altLang="en-US" sz="2400" dirty="0">
                <a:solidFill>
                  <a:prstClr val="black"/>
                </a:solidFill>
                <a:latin typeface="幼圆" panose="02010509060101010101" pitchFamily="49" charset="-122"/>
                <a:ea typeface="幼圆" panose="02010509060101010101" pitchFamily="49" charset="-122"/>
              </a:rPr>
              <a:t>系统有</a:t>
            </a:r>
            <a:r>
              <a:rPr lang="zh-CN" altLang="en-US" sz="2400" b="1" dirty="0">
                <a:solidFill>
                  <a:prstClr val="black"/>
                </a:solidFill>
                <a:latin typeface="幼圆" panose="02010509060101010101" pitchFamily="49" charset="-122"/>
                <a:ea typeface="幼圆" panose="02010509060101010101" pitchFamily="49" charset="-122"/>
              </a:rPr>
              <a:t>寿命</a:t>
            </a:r>
            <a:r>
              <a:rPr lang="zh-CN" altLang="en-US" sz="2400" dirty="0">
                <a:solidFill>
                  <a:prstClr val="black"/>
                </a:solidFill>
                <a:latin typeface="幼圆" panose="02010509060101010101" pitchFamily="49" charset="-122"/>
                <a:ea typeface="幼圆" panose="02010509060101010101" pitchFamily="49" charset="-122"/>
              </a:rPr>
              <a:t>。系统从诞生就开始挣扎在通往坟墓的道路上！</a:t>
            </a:r>
          </a:p>
          <a:p>
            <a:pPr defTabSz="1219200"/>
            <a:r>
              <a:rPr lang="en-US" altLang="zh-CN" sz="2400" dirty="0">
                <a:solidFill>
                  <a:prstClr val="black"/>
                </a:solidFill>
                <a:latin typeface="幼圆" panose="02010509060101010101" pitchFamily="49" charset="-122"/>
                <a:ea typeface="幼圆" panose="02010509060101010101" pitchFamily="49" charset="-122"/>
              </a:rPr>
              <a:t>5)</a:t>
            </a:r>
            <a:r>
              <a:rPr lang="zh-CN" altLang="en-US" sz="2400" dirty="0">
                <a:solidFill>
                  <a:prstClr val="black"/>
                </a:solidFill>
                <a:latin typeface="幼圆" panose="02010509060101010101" pitchFamily="49" charset="-122"/>
                <a:ea typeface="幼圆" panose="02010509060101010101" pitchFamily="49" charset="-122"/>
              </a:rPr>
              <a:t>系统以</a:t>
            </a:r>
            <a:r>
              <a:rPr lang="zh-CN" altLang="en-US" sz="2400" b="1" dirty="0">
                <a:solidFill>
                  <a:prstClr val="black"/>
                </a:solidFill>
                <a:latin typeface="幼圆" panose="02010509060101010101" pitchFamily="49" charset="-122"/>
                <a:ea typeface="幼圆" panose="02010509060101010101" pitchFamily="49" charset="-122"/>
              </a:rPr>
              <a:t>吸引子</a:t>
            </a:r>
            <a:r>
              <a:rPr lang="en-US" altLang="zh-CN" sz="2400" dirty="0">
                <a:solidFill>
                  <a:prstClr val="black"/>
                </a:solidFill>
                <a:latin typeface="幼圆" panose="02010509060101010101" pitchFamily="49" charset="-122"/>
                <a:ea typeface="幼圆" panose="02010509060101010101" pitchFamily="49" charset="-122"/>
              </a:rPr>
              <a:t>@</a:t>
            </a:r>
            <a:r>
              <a:rPr lang="zh-CN" altLang="en-US" sz="2400" dirty="0">
                <a:solidFill>
                  <a:prstClr val="black"/>
                </a:solidFill>
                <a:latin typeface="幼圆" panose="02010509060101010101" pitchFamily="49" charset="-122"/>
                <a:ea typeface="幼圆" panose="02010509060101010101" pitchFamily="49" charset="-122"/>
              </a:rPr>
              <a:t>为核心，以系统体为存在形式。</a:t>
            </a:r>
            <a:endParaRPr lang="en-US" altLang="zh-CN" sz="2400" dirty="0">
              <a:solidFill>
                <a:prstClr val="black"/>
              </a:solidFill>
              <a:latin typeface="幼圆" panose="02010509060101010101" pitchFamily="49" charset="-122"/>
              <a:ea typeface="幼圆" panose="02010509060101010101" pitchFamily="49" charset="-122"/>
            </a:endParaRPr>
          </a:p>
          <a:p>
            <a:pPr defTabSz="1219200"/>
            <a:r>
              <a:rPr lang="en-US" altLang="zh-CN" sz="2400" dirty="0">
                <a:solidFill>
                  <a:prstClr val="black"/>
                </a:solidFill>
                <a:latin typeface="幼圆" panose="02010509060101010101" pitchFamily="49" charset="-122"/>
                <a:ea typeface="幼圆" panose="02010509060101010101" pitchFamily="49" charset="-122"/>
              </a:rPr>
              <a:t>6)</a:t>
            </a:r>
            <a:r>
              <a:rPr lang="zh-CN" altLang="en-US" sz="2400" dirty="0">
                <a:solidFill>
                  <a:prstClr val="black"/>
                </a:solidFill>
                <a:latin typeface="幼圆" panose="02010509060101010101" pitchFamily="49" charset="-122"/>
                <a:ea typeface="幼圆" panose="02010509060101010101" pitchFamily="49" charset="-122"/>
              </a:rPr>
              <a:t>系统具有使命 </a:t>
            </a:r>
            <a:r>
              <a:rPr lang="en-US" altLang="zh-CN" sz="2400" dirty="0">
                <a:solidFill>
                  <a:prstClr val="black"/>
                </a:solidFill>
                <a:latin typeface="幼圆" panose="02010509060101010101" pitchFamily="49" charset="-122"/>
                <a:ea typeface="幼圆" panose="02010509060101010101" pitchFamily="49" charset="-122"/>
              </a:rPr>
              <a:t>—— </a:t>
            </a:r>
            <a:r>
              <a:rPr lang="zh-CN" altLang="en-US" sz="2400" dirty="0">
                <a:solidFill>
                  <a:prstClr val="black"/>
                </a:solidFill>
                <a:latin typeface="幼圆" panose="02010509060101010101" pitchFamily="49" charset="-122"/>
                <a:ea typeface="幼圆" panose="02010509060101010101" pitchFamily="49" charset="-122"/>
              </a:rPr>
              <a:t>生存、发展和重建。系统具有能动性。</a:t>
            </a:r>
          </a:p>
        </p:txBody>
      </p:sp>
      <p:sp>
        <p:nvSpPr>
          <p:cNvPr id="54" name="矩形 14"/>
          <p:cNvSpPr>
            <a:spLocks noChangeArrowheads="1"/>
          </p:cNvSpPr>
          <p:nvPr/>
        </p:nvSpPr>
        <p:spPr bwMode="auto">
          <a:xfrm>
            <a:off x="9168341" y="4700512"/>
            <a:ext cx="1824203" cy="748795"/>
          </a:xfrm>
          <a:prstGeom prst="rect">
            <a:avLst/>
          </a:prstGeom>
          <a:solidFill>
            <a:schemeClr val="bg1">
              <a:alpha val="74000"/>
            </a:schemeClr>
          </a:solidFill>
          <a:ln w="3175">
            <a:solidFill>
              <a:schemeClr val="bg1">
                <a:lumMod val="85000"/>
              </a:schemeClr>
            </a:solidFill>
            <a:miter lim="800000"/>
          </a:ln>
        </p:spPr>
        <p:txBody>
          <a:bodyPr wrap="square">
            <a:spAutoFit/>
          </a:bodyPr>
          <a:lstStyle/>
          <a:p>
            <a:pPr algn="just" defTabSz="1219200"/>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具有</a:t>
            </a:r>
            <a:r>
              <a:rPr lang="zh-CN" altLang="en-US" sz="2135"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和</a:t>
            </a:r>
            <a:r>
              <a:rPr lang="zh-CN" altLang="en-US" sz="2135"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功能</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的实体。</a:t>
            </a:r>
            <a:endPar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pic>
        <p:nvPicPr>
          <p:cNvPr id="55" name="图片 54"/>
          <p:cNvPicPr>
            <a:picLocks noChangeAspect="1"/>
          </p:cNvPicPr>
          <p:nvPr/>
        </p:nvPicPr>
        <p:blipFill rotWithShape="1">
          <a:blip r:embed="rId2" cstate="screen"/>
          <a:srcRect/>
          <a:stretch>
            <a:fillRect/>
          </a:stretch>
        </p:blipFill>
        <p:spPr>
          <a:xfrm>
            <a:off x="6161791" y="4640600"/>
            <a:ext cx="2385053" cy="2208245"/>
          </a:xfrm>
          <a:prstGeom prst="rect">
            <a:avLst/>
          </a:prstGeom>
        </p:spPr>
      </p:pic>
      <p:sp>
        <p:nvSpPr>
          <p:cNvPr id="56" name="文本框 55"/>
          <p:cNvSpPr txBox="1"/>
          <p:nvPr/>
        </p:nvSpPr>
        <p:spPr>
          <a:xfrm>
            <a:off x="8874814" y="5803594"/>
            <a:ext cx="2751716" cy="830997"/>
          </a:xfrm>
          <a:prstGeom prst="rect">
            <a:avLst/>
          </a:prstGeom>
          <a:noFill/>
        </p:spPr>
        <p:txBody>
          <a:bodyPr wrap="squar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概念上，开关是</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最简单的系统</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sp>
        <p:nvSpPr>
          <p:cNvPr id="57" name="TextBox 3"/>
          <p:cNvSpPr txBox="1"/>
          <p:nvPr/>
        </p:nvSpPr>
        <p:spPr>
          <a:xfrm>
            <a:off x="463965" y="304007"/>
            <a:ext cx="3060453" cy="666786"/>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兰亭大黑简体" panose="02000000000000000000" charset="-122"/>
                <a:ea typeface="方正兰亭大黑简体" panose="02000000000000000000" charset="-122"/>
              </a:rPr>
              <a:t>什么是系统？</a:t>
            </a:r>
            <a:endParaRPr lang="zh-CN" altLang="en-US" sz="3735"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1999" cy="6858000"/>
            <a:chOff x="0" y="0"/>
            <a:chExt cx="12191999" cy="685800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文本框 1"/>
            <p:cNvSpPr txBox="1"/>
            <p:nvPr/>
          </p:nvSpPr>
          <p:spPr>
            <a:xfrm>
              <a:off x="1016000" y="6223000"/>
              <a:ext cx="3124573" cy="369332"/>
            </a:xfrm>
            <a:prstGeom prst="rect">
              <a:avLst/>
            </a:prstGeom>
            <a:noFill/>
          </p:spPr>
          <p:txBody>
            <a:bodyPr wrap="none" rtlCol="0">
              <a:spAutoFit/>
            </a:bodyPr>
            <a:lstStyle/>
            <a:p>
              <a:r>
                <a:rPr lang="zh-CN" altLang="en-US" dirty="0" smtClean="0">
                  <a:latin typeface="微软雅黑 Light" panose="020B0502040204020203" pitchFamily="34" charset="-122"/>
                  <a:ea typeface="微软雅黑 Light" panose="020B0502040204020203" pitchFamily="34" charset="-122"/>
                </a:rPr>
                <a:t>* 本图已获智通云联使用许可</a:t>
              </a:r>
              <a:endParaRPr lang="zh-CN" altLang="en-US" dirty="0">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30295296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3.jpg"/>
          <p:cNvPicPr>
            <a:picLocks noChangeAspect="1"/>
          </p:cNvPicPr>
          <p:nvPr/>
        </p:nvPicPr>
        <p:blipFill>
          <a:blip r:embed="rId2"/>
          <a:stretch>
            <a:fillRect/>
          </a:stretch>
        </p:blipFill>
        <p:spPr>
          <a:xfrm>
            <a:off x="190459" y="1319431"/>
            <a:ext cx="12001541" cy="2659853"/>
          </a:xfrm>
          <a:prstGeom prst="rect">
            <a:avLst/>
          </a:prstGeom>
        </p:spPr>
      </p:pic>
      <p:sp>
        <p:nvSpPr>
          <p:cNvPr id="3" name="TextBox 1"/>
          <p:cNvSpPr txBox="1"/>
          <p:nvPr/>
        </p:nvSpPr>
        <p:spPr>
          <a:xfrm>
            <a:off x="590823" y="356659"/>
            <a:ext cx="9344225" cy="1241237"/>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大信息观：</a:t>
            </a:r>
            <a:endParaRPr lang="en-US" altLang="zh-CN"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en-US" altLang="zh-CN"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    </a:t>
            </a:r>
            <a:r>
              <a:rPr lang="zh-CN" altLang="en-US"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a:t>
            </a:r>
            <a:r>
              <a:rPr lang="en-US" altLang="zh-CN"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智能油田</a:t>
            </a:r>
            <a:r>
              <a:rPr lang="en-US" altLang="zh-CN"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a:t>
            </a:r>
            <a:r>
              <a:rPr lang="zh-CN" altLang="en-US"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智慧油田</a:t>
            </a:r>
            <a:r>
              <a:rPr lang="en-US" altLang="zh-CN" sz="373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 </a:t>
            </a:r>
            <a:r>
              <a:rPr lang="zh-CN" altLang="en-US" sz="3735"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全息油田</a:t>
            </a:r>
          </a:p>
        </p:txBody>
      </p:sp>
      <p:sp>
        <p:nvSpPr>
          <p:cNvPr id="4" name="文本框 3">
            <a:hlinkClick r:id="rId3" action="ppaction://hlinksldjump"/>
          </p:cNvPr>
          <p:cNvSpPr txBox="1"/>
          <p:nvPr/>
        </p:nvSpPr>
        <p:spPr>
          <a:xfrm>
            <a:off x="9936427" y="1053614"/>
            <a:ext cx="1155726" cy="338554"/>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6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rPr>
              <a:t>BSV5QXYT</a:t>
            </a:r>
            <a:endParaRPr lang="zh-CN" altLang="en-US" sz="1600" dirty="0">
              <a:solidFill>
                <a:schemeClr val="bg1"/>
              </a:solidFill>
              <a:latin typeface="Arial Narrow" panose="020B0606020202030204" pitchFamily="34" charset="0"/>
              <a:ea typeface="方正粗宋简体" panose="03000509000000000000" pitchFamily="65" charset="-122"/>
              <a:cs typeface="Arial Black" panose="020B0A04020102020204" pitchFamily="34" charset="0"/>
            </a:endParaRPr>
          </a:p>
        </p:txBody>
      </p:sp>
      <p:sp>
        <p:nvSpPr>
          <p:cNvPr id="7" name="文本框 6"/>
          <p:cNvSpPr txBox="1"/>
          <p:nvPr/>
        </p:nvSpPr>
        <p:spPr>
          <a:xfrm>
            <a:off x="380961" y="3655364"/>
            <a:ext cx="1920000" cy="3088089"/>
          </a:xfrm>
          <a:prstGeom prst="rect">
            <a:avLst/>
          </a:prstGeom>
          <a:noFill/>
          <a:ln w="3175">
            <a:solidFill>
              <a:schemeClr val="tx1"/>
            </a:solidFill>
          </a:ln>
        </p:spPr>
        <p:txBody>
          <a:bodyPr wrap="square" rtlCol="0">
            <a:spAutoFit/>
          </a:bodyPr>
          <a:lstStyle/>
          <a:p>
            <a:pPr algn="ct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大系统</a:t>
            </a:r>
            <a:endPar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油田实体数字化，电子计算机处理：</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数据库</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代码</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模型</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程序</a:t>
            </a:r>
          </a:p>
        </p:txBody>
      </p:sp>
      <p:sp>
        <p:nvSpPr>
          <p:cNvPr id="8" name="文本框 5"/>
          <p:cNvSpPr txBox="1"/>
          <p:nvPr/>
        </p:nvSpPr>
        <p:spPr>
          <a:xfrm>
            <a:off x="2962720" y="3655363"/>
            <a:ext cx="2190765" cy="3088089"/>
          </a:xfrm>
          <a:prstGeom prst="rect">
            <a:avLst/>
          </a:prstGeom>
          <a:noFill/>
          <a:ln w="3175">
            <a:solidFill>
              <a:schemeClr val="tx1"/>
            </a:solidFill>
          </a:ln>
        </p:spPr>
        <p:txBody>
          <a:bodyPr wrap="square" rtlCol="0">
            <a:spAutoFit/>
          </a:bodyPr>
          <a:lstStyle/>
          <a:p>
            <a:pPr algn="ct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复杂巨系统</a:t>
            </a:r>
            <a:endPar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对信息输入做出较复杂的自动反应：</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物联网</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自动识别</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自动控制</a:t>
            </a:r>
          </a:p>
        </p:txBody>
      </p:sp>
      <p:sp>
        <p:nvSpPr>
          <p:cNvPr id="9" name="文本框 5"/>
          <p:cNvSpPr txBox="1"/>
          <p:nvPr/>
        </p:nvSpPr>
        <p:spPr>
          <a:xfrm>
            <a:off x="5815244" y="3655363"/>
            <a:ext cx="3143272" cy="3088089"/>
          </a:xfrm>
          <a:prstGeom prst="rect">
            <a:avLst/>
          </a:prstGeom>
          <a:noFill/>
          <a:ln w="3175">
            <a:solidFill>
              <a:schemeClr val="tx1"/>
            </a:solidFill>
          </a:ln>
        </p:spPr>
        <p:txBody>
          <a:bodyPr wrap="square" rtlCol="0">
            <a:spAutoFit/>
          </a:bodyPr>
          <a:lstStyle/>
          <a:p>
            <a:pPr algn="ctr"/>
            <a:r>
              <a:rPr lang="zh-CN" altLang="en-US"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全息有机系统</a:t>
            </a:r>
            <a:endParaRPr lang="en-US" altLang="zh-CN" sz="266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自主采集处理分析控制，主动性，初级能动性、系统意志：</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神经网络</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人工智能</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a:p>
            <a:pPr marL="381000" indent="-381000">
              <a:buFont typeface="Wingdings" panose="05000000000000000000" pitchFamily="2" charset="2"/>
              <a:buChar char="n"/>
            </a:pPr>
            <a:r>
              <a:rPr lang="zh-CN" altLang="en-US"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自主学习</a:t>
            </a:r>
            <a:endParaRPr lang="en-US" altLang="zh-CN" sz="24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sp>
        <p:nvSpPr>
          <p:cNvPr id="10" name="TextBox 10"/>
          <p:cNvSpPr txBox="1"/>
          <p:nvPr/>
        </p:nvSpPr>
        <p:spPr>
          <a:xfrm>
            <a:off x="639350" y="2428149"/>
            <a:ext cx="803425" cy="461665"/>
          </a:xfrm>
          <a:prstGeom prst="rect">
            <a:avLst/>
          </a:prstGeom>
          <a:noFill/>
        </p:spPr>
        <p:txBody>
          <a:bodyPr wrap="none" rtlCol="0">
            <a:spAutoFit/>
          </a:bodyPr>
          <a:lstStyle/>
          <a:p>
            <a:pPr algn="ctr"/>
            <a:r>
              <a:rPr lang="zh-CN" altLang="en-US" sz="2400" b="1" dirty="0">
                <a:ln w="12700">
                  <a:solidFill>
                    <a:srgbClr val="FF0000"/>
                  </a:solidFill>
                  <a:prstDash val="solid"/>
                </a:ln>
                <a:solidFill>
                  <a:schemeClr val="bg2">
                    <a:tint val="85000"/>
                    <a:satMod val="155000"/>
                  </a:schemeClr>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数据</a:t>
            </a:r>
          </a:p>
        </p:txBody>
      </p:sp>
      <p:sp>
        <p:nvSpPr>
          <p:cNvPr id="11" name="TextBox 14"/>
          <p:cNvSpPr txBox="1"/>
          <p:nvPr/>
        </p:nvSpPr>
        <p:spPr>
          <a:xfrm>
            <a:off x="2477496" y="2284129"/>
            <a:ext cx="1834156" cy="748988"/>
          </a:xfrm>
          <a:prstGeom prst="rect">
            <a:avLst/>
          </a:prstGeom>
          <a:noFill/>
        </p:spPr>
        <p:txBody>
          <a:bodyPr wrap="none" rtlCol="0">
            <a:spAutoFit/>
          </a:bodyPr>
          <a:lstStyle/>
          <a:p>
            <a:pPr algn="ctr"/>
            <a:r>
              <a:rPr lang="zh-CN" altLang="en-US" sz="4265" b="1" dirty="0">
                <a:ln w="12700">
                  <a:solidFill>
                    <a:srgbClr val="FF0000"/>
                  </a:solidFill>
                  <a:prstDash val="solid"/>
                </a:ln>
                <a:solidFill>
                  <a:schemeClr val="bg2">
                    <a:tint val="85000"/>
                    <a:satMod val="155000"/>
                  </a:schemeClr>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大数据</a:t>
            </a:r>
          </a:p>
        </p:txBody>
      </p:sp>
      <p:sp>
        <p:nvSpPr>
          <p:cNvPr id="12" name="TextBox 15"/>
          <p:cNvSpPr txBox="1"/>
          <p:nvPr/>
        </p:nvSpPr>
        <p:spPr>
          <a:xfrm>
            <a:off x="6186520" y="2064205"/>
            <a:ext cx="2037737" cy="1200329"/>
          </a:xfrm>
          <a:prstGeom prst="rect">
            <a:avLst/>
          </a:prstGeom>
          <a:noFill/>
        </p:spPr>
        <p:txBody>
          <a:bodyPr wrap="none" rtlCol="0">
            <a:spAutoFit/>
          </a:bodyPr>
          <a:lstStyle/>
          <a:p>
            <a:pPr algn="ctr"/>
            <a:r>
              <a:rPr lang="zh-CN" altLang="en-US" sz="7200" b="1" dirty="0">
                <a:ln w="12700">
                  <a:solidFill>
                    <a:srgbClr val="FF0000"/>
                  </a:solidFill>
                  <a:prstDash val="solid"/>
                </a:ln>
                <a:solidFill>
                  <a:schemeClr val="bg2">
                    <a:tint val="85000"/>
                    <a:satMod val="155000"/>
                  </a:schemeClr>
                </a:solidFill>
                <a:effectLst>
                  <a:outerShdw blurRad="41275" dist="20320" dir="1800000" algn="tl" rotWithShape="0">
                    <a:srgbClr val="000000">
                      <a:alpha val="40000"/>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全息</a:t>
            </a:r>
          </a:p>
        </p:txBody>
      </p:sp>
      <p:pic>
        <p:nvPicPr>
          <p:cNvPr id="14" name="图片 2"/>
          <p:cNvPicPr>
            <a:picLocks noChangeAspect="1"/>
          </p:cNvPicPr>
          <p:nvPr/>
        </p:nvPicPr>
        <p:blipFill>
          <a:blip r:embed="rId4">
            <a:clrChange>
              <a:clrFrom>
                <a:srgbClr val="FFFBFE"/>
              </a:clrFrom>
              <a:clrTo>
                <a:srgbClr val="FFFBFE">
                  <a:alpha val="0"/>
                </a:srgbClr>
              </a:clrTo>
            </a:clrChange>
          </a:blip>
          <a:stretch>
            <a:fillRect/>
          </a:stretch>
        </p:blipFill>
        <p:spPr>
          <a:xfrm>
            <a:off x="9255475" y="3662473"/>
            <a:ext cx="2936525" cy="3102144"/>
          </a:xfrm>
          <a:prstGeom prst="rect">
            <a:avLst/>
          </a:prstGeom>
          <a:noFill/>
          <a:ln w="9525">
            <a:noFill/>
          </a:ln>
        </p:spPr>
      </p:pic>
      <p:sp>
        <p:nvSpPr>
          <p:cNvPr id="2" name="文本框 1"/>
          <p:cNvSpPr txBox="1"/>
          <p:nvPr/>
        </p:nvSpPr>
        <p:spPr>
          <a:xfrm>
            <a:off x="5707061" y="37094"/>
            <a:ext cx="958916" cy="276999"/>
          </a:xfrm>
          <a:prstGeom prst="rect">
            <a:avLst/>
          </a:prstGeom>
          <a:noFill/>
        </p:spPr>
        <p:txBody>
          <a:bodyPr wrap="none" rtlCol="0">
            <a:spAutoFit/>
          </a:bodyPr>
          <a:lstStyle/>
          <a:p>
            <a:pPr algn="ctr"/>
            <a:r>
              <a:rPr lang="en-US" altLang="zh-CN" sz="1200" dirty="0" smtClean="0">
                <a:latin typeface="微软雅黑 Light" panose="020B0502040204020203" pitchFamily="34" charset="-122"/>
                <a:ea typeface="微软雅黑 Light" panose="020B0502040204020203" pitchFamily="34" charset="-122"/>
              </a:rPr>
              <a:t>2017</a:t>
            </a:r>
            <a:r>
              <a:rPr lang="zh-CN" altLang="en-US" sz="1200" dirty="0" smtClean="0">
                <a:latin typeface="微软雅黑 Light" panose="020B0502040204020203" pitchFamily="34" charset="-122"/>
                <a:ea typeface="微软雅黑 Light" panose="020B0502040204020203" pitchFamily="34" charset="-122"/>
              </a:rPr>
              <a:t>年材料</a:t>
            </a:r>
            <a:endParaRPr lang="zh-CN" altLang="en-US" sz="1200" dirty="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extBox 407"/>
          <p:cNvSpPr txBox="1"/>
          <p:nvPr/>
        </p:nvSpPr>
        <p:spPr>
          <a:xfrm>
            <a:off x="2953313" y="435099"/>
            <a:ext cx="6516528" cy="830997"/>
          </a:xfrm>
          <a:prstGeom prst="rect">
            <a:avLst/>
          </a:prstGeom>
          <a:noFill/>
        </p:spPr>
        <p:txBody>
          <a:bodyPr wrap="none" rtlCol="0">
            <a:spAutoFit/>
          </a:bodyPr>
          <a:lstStyle/>
          <a:p>
            <a:r>
              <a:rPr lang="zh-CN" altLang="en-US" sz="4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数字油田的未来 </a:t>
            </a:r>
            <a:r>
              <a:rPr lang="en-US" altLang="zh-CN" sz="4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 </a:t>
            </a:r>
            <a:r>
              <a:rPr lang="zh-CN" altLang="en-US" sz="4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rPr>
              <a:t>大庆</a:t>
            </a:r>
            <a:endParaRPr lang="en-US" altLang="zh-CN" sz="4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cs typeface="Arial Black" panose="020B0A04020102020204" pitchFamily="34" charset="0"/>
            </a:endParaRPr>
          </a:p>
        </p:txBody>
      </p:sp>
      <p:grpSp>
        <p:nvGrpSpPr>
          <p:cNvPr id="409" name="组合 408"/>
          <p:cNvGrpSpPr/>
          <p:nvPr/>
        </p:nvGrpSpPr>
        <p:grpSpPr>
          <a:xfrm>
            <a:off x="2174680" y="2066330"/>
            <a:ext cx="9393928" cy="4513452"/>
            <a:chOff x="323528" y="1635646"/>
            <a:chExt cx="6264696" cy="3385089"/>
          </a:xfrm>
        </p:grpSpPr>
        <p:sp>
          <p:nvSpPr>
            <p:cNvPr id="410" name="矩形 409"/>
            <p:cNvSpPr/>
            <p:nvPr/>
          </p:nvSpPr>
          <p:spPr>
            <a:xfrm>
              <a:off x="323528" y="3940719"/>
              <a:ext cx="4968552" cy="1080016"/>
            </a:xfrm>
            <a:prstGeom prst="rect">
              <a:avLst/>
            </a:prstGeom>
          </p:spPr>
          <p:style>
            <a:lnRef idx="2">
              <a:schemeClr val="accent2"/>
            </a:lnRef>
            <a:fillRef idx="1">
              <a:schemeClr val="lt1"/>
            </a:fillRef>
            <a:effectRef idx="0">
              <a:schemeClr val="accent2"/>
            </a:effectRef>
            <a:fontRef idx="minor">
              <a:schemeClr val="dk1"/>
            </a:fontRef>
          </p:style>
          <p:txBody>
            <a:bodyPr wrap="none" anchor="ctr" anchorCtr="0">
              <a:noAutofit/>
            </a:bodyPr>
            <a:lstStyle/>
            <a:p>
              <a:pPr algn="r"/>
              <a:r>
                <a:rPr lang="en-US" altLang="zh-CN" sz="48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Q = f</a:t>
              </a:r>
              <a:r>
                <a:rPr lang="en-US" altLang="zh-CN" sz="4800" dirty="0">
                  <a:solidFill>
                    <a:schemeClr val="bg1">
                      <a:lumMod val="8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800" i="1" dirty="0">
                  <a:solidFill>
                    <a:schemeClr val="bg1">
                      <a:lumMod val="8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r>
                <a:rPr lang="en-US" altLang="zh-CN" sz="48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 </a:t>
              </a:r>
              <a:r>
                <a:rPr lang="en-US" altLang="zh-CN" sz="48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8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endParaRPr lang="zh-CN" altLang="en-US" sz="48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411" name="矩形 410"/>
            <p:cNvSpPr/>
            <p:nvPr/>
          </p:nvSpPr>
          <p:spPr>
            <a:xfrm>
              <a:off x="971600" y="2788182"/>
              <a:ext cx="4968552" cy="1080016"/>
            </a:xfrm>
            <a:prstGeom prst="rect">
              <a:avLst/>
            </a:prstGeom>
          </p:spPr>
          <p:style>
            <a:lnRef idx="2">
              <a:schemeClr val="accent2"/>
            </a:lnRef>
            <a:fillRef idx="1">
              <a:schemeClr val="lt1"/>
            </a:fillRef>
            <a:effectRef idx="0">
              <a:schemeClr val="accent2"/>
            </a:effectRef>
            <a:fontRef idx="minor">
              <a:schemeClr val="dk1"/>
            </a:fontRef>
          </p:style>
          <p:txBody>
            <a:bodyPr wrap="none" anchor="ctr" anchorCtr="0">
              <a:noAutofit/>
            </a:bodyPr>
            <a:lstStyle/>
            <a:p>
              <a:pPr algn="r"/>
              <a:r>
                <a:rPr lang="en-US" altLang="zh-CN" sz="48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Q = </a:t>
              </a:r>
              <a:r>
                <a:rPr lang="en-US" altLang="zh-CN" sz="4800" dirty="0" err="1">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a:t>
              </a:r>
              <a:r>
                <a:rPr lang="en-US" altLang="zh-CN" sz="4800"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8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 </a:t>
              </a:r>
              <a:r>
                <a:rPr lang="en-US" altLang="zh-CN" sz="48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48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endParaRPr lang="zh-CN" altLang="en-US" sz="48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412" name="矩形 411"/>
            <p:cNvSpPr/>
            <p:nvPr/>
          </p:nvSpPr>
          <p:spPr>
            <a:xfrm>
              <a:off x="1619672" y="1635646"/>
              <a:ext cx="4968552" cy="1080016"/>
            </a:xfrm>
            <a:prstGeom prst="rect">
              <a:avLst/>
            </a:prstGeom>
          </p:spPr>
          <p:style>
            <a:lnRef idx="2">
              <a:schemeClr val="accent2"/>
            </a:lnRef>
            <a:fillRef idx="1">
              <a:schemeClr val="lt1"/>
            </a:fillRef>
            <a:effectRef idx="0">
              <a:schemeClr val="accent2"/>
            </a:effectRef>
            <a:fontRef idx="minor">
              <a:schemeClr val="dk1"/>
            </a:fontRef>
          </p:style>
          <p:txBody>
            <a:bodyPr wrap="none" anchor="ctr" anchorCtr="0">
              <a:noAutofit/>
            </a:bodyPr>
            <a:lstStyle/>
            <a:p>
              <a:pPr algn="r"/>
              <a:r>
                <a:rPr lang="en-US" altLang="zh-CN" sz="48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Q = </a:t>
              </a:r>
              <a:r>
                <a:rPr lang="en-US" altLang="zh-CN" sz="4800" dirty="0" err="1">
                  <a:solidFill>
                    <a:schemeClr val="bg1">
                      <a:lumMod val="85000"/>
                    </a:schemeClr>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f</a:t>
              </a:r>
              <a:r>
                <a:rPr lang="en-US" altLang="zh-CN" sz="7200" dirty="0" err="1">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7200" baseline="300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48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(T, </a:t>
              </a:r>
              <a:r>
                <a:rPr lang="en-US" altLang="zh-CN" sz="5865"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I</a:t>
              </a:r>
              <a:r>
                <a:rPr lang="en-US" altLang="zh-CN" sz="7200" baseline="300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a:t>
              </a:r>
              <a:r>
                <a:rPr lang="en-US" altLang="zh-CN" sz="4800" dirty="0">
                  <a:solidFill>
                    <a:prstClr val="black"/>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 </a:t>
              </a:r>
              <a:endParaRPr lang="zh-CN" altLang="en-US" sz="48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413" name="TextBox 412"/>
            <p:cNvSpPr txBox="1"/>
            <p:nvPr/>
          </p:nvSpPr>
          <p:spPr>
            <a:xfrm>
              <a:off x="462440" y="4011910"/>
              <a:ext cx="1046787" cy="900247"/>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2400" b="1" dirty="0">
                  <a:solidFill>
                    <a:srgbClr val="FFFF00"/>
                  </a:solidFill>
                  <a:latin typeface="幼圆" panose="02010509060101010101" pitchFamily="49" charset="-122"/>
                  <a:ea typeface="幼圆" panose="02010509060101010101" pitchFamily="49" charset="-122"/>
                  <a:cs typeface="Arial Black" panose="020B0A04020102020204" pitchFamily="34" charset="0"/>
                </a:rPr>
                <a:t>数字油田</a:t>
              </a:r>
              <a:endParaRPr lang="en-US" altLang="zh-CN" sz="2400" b="1" dirty="0">
                <a:solidFill>
                  <a:srgbClr val="FFFF00"/>
                </a:solidFill>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2400" dirty="0">
                  <a:latin typeface="幼圆" panose="02010509060101010101" pitchFamily="49" charset="-122"/>
                  <a:ea typeface="幼圆" panose="02010509060101010101" pitchFamily="49" charset="-122"/>
                  <a:cs typeface="Arial Black" panose="020B0A04020102020204" pitchFamily="34" charset="0"/>
                </a:rPr>
                <a:t>十三五</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2400" dirty="0">
                  <a:latin typeface="幼圆" panose="02010509060101010101" pitchFamily="49" charset="-122"/>
                  <a:ea typeface="幼圆" panose="02010509060101010101" pitchFamily="49" charset="-122"/>
                  <a:cs typeface="Arial Black" panose="020B0A04020102020204" pitchFamily="34" charset="0"/>
                </a:rPr>
                <a:t>贡献率</a:t>
              </a:r>
              <a:r>
                <a:rPr lang="en-US" altLang="zh-CN" sz="2400" dirty="0">
                  <a:latin typeface="幼圆" panose="02010509060101010101" pitchFamily="49" charset="-122"/>
                  <a:ea typeface="幼圆" panose="02010509060101010101" pitchFamily="49" charset="-122"/>
                  <a:cs typeface="Arial Black" panose="020B0A04020102020204" pitchFamily="34" charset="0"/>
                </a:rPr>
                <a:t>20%</a:t>
              </a:r>
              <a:endParaRPr lang="zh-CN" altLang="en-US" sz="2400" dirty="0">
                <a:latin typeface="幼圆" panose="02010509060101010101" pitchFamily="49" charset="-122"/>
                <a:ea typeface="幼圆" panose="02010509060101010101" pitchFamily="49" charset="-122"/>
                <a:cs typeface="Arial Black" panose="020B0A04020102020204" pitchFamily="34" charset="0"/>
              </a:endParaRPr>
            </a:p>
          </p:txBody>
        </p:sp>
        <p:sp>
          <p:nvSpPr>
            <p:cNvPr id="414" name="TextBox 413"/>
            <p:cNvSpPr txBox="1"/>
            <p:nvPr/>
          </p:nvSpPr>
          <p:spPr>
            <a:xfrm>
              <a:off x="1100234" y="2859782"/>
              <a:ext cx="1046787" cy="900247"/>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2400" b="1" dirty="0">
                  <a:solidFill>
                    <a:srgbClr val="FFFF00"/>
                  </a:solidFill>
                  <a:latin typeface="幼圆" panose="02010509060101010101" pitchFamily="49" charset="-122"/>
                  <a:ea typeface="幼圆" panose="02010509060101010101" pitchFamily="49" charset="-122"/>
                  <a:cs typeface="Arial Black" panose="020B0A04020102020204" pitchFamily="34" charset="0"/>
                </a:rPr>
                <a:t>智能油田</a:t>
              </a:r>
              <a:endParaRPr lang="en-US" altLang="zh-CN" sz="2400" b="1" dirty="0">
                <a:solidFill>
                  <a:srgbClr val="FFFF00"/>
                </a:solidFill>
                <a:latin typeface="幼圆" panose="02010509060101010101" pitchFamily="49" charset="-122"/>
                <a:ea typeface="幼圆" panose="02010509060101010101" pitchFamily="49" charset="-122"/>
                <a:cs typeface="Arial Black" panose="020B0A04020102020204" pitchFamily="34" charset="0"/>
              </a:endParaRPr>
            </a:p>
            <a:p>
              <a:pPr algn="ctr"/>
              <a:r>
                <a:rPr lang="en-US" altLang="zh-CN" sz="2400" dirty="0">
                  <a:latin typeface="幼圆" panose="02010509060101010101" pitchFamily="49" charset="-122"/>
                  <a:ea typeface="幼圆" panose="02010509060101010101" pitchFamily="49" charset="-122"/>
                  <a:cs typeface="Arial Black" panose="020B0A04020102020204" pitchFamily="34" charset="0"/>
                </a:rPr>
                <a:t>2030</a:t>
              </a:r>
              <a:r>
                <a:rPr lang="zh-CN" altLang="en-US" sz="2400" dirty="0">
                  <a:latin typeface="幼圆" panose="02010509060101010101" pitchFamily="49" charset="-122"/>
                  <a:ea typeface="幼圆" panose="02010509060101010101" pitchFamily="49" charset="-122"/>
                  <a:cs typeface="Arial Black" panose="020B0A04020102020204" pitchFamily="34" charset="0"/>
                </a:rPr>
                <a:t>年</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2400" dirty="0">
                  <a:latin typeface="幼圆" panose="02010509060101010101" pitchFamily="49" charset="-122"/>
                  <a:ea typeface="幼圆" panose="02010509060101010101" pitchFamily="49" charset="-122"/>
                  <a:cs typeface="Arial Black" panose="020B0A04020102020204" pitchFamily="34" charset="0"/>
                </a:rPr>
                <a:t>贡献率</a:t>
              </a:r>
              <a:r>
                <a:rPr lang="en-US" altLang="zh-CN" sz="2400" dirty="0">
                  <a:latin typeface="幼圆" panose="02010509060101010101" pitchFamily="49" charset="-122"/>
                  <a:ea typeface="幼圆" panose="02010509060101010101" pitchFamily="49" charset="-122"/>
                  <a:cs typeface="Arial Black" panose="020B0A04020102020204" pitchFamily="34" charset="0"/>
                </a:rPr>
                <a:t>40%</a:t>
              </a:r>
              <a:endParaRPr lang="zh-CN" altLang="en-US" sz="2400" dirty="0">
                <a:latin typeface="幼圆" panose="02010509060101010101" pitchFamily="49" charset="-122"/>
                <a:ea typeface="幼圆" panose="02010509060101010101" pitchFamily="49" charset="-122"/>
                <a:cs typeface="Arial Black" panose="020B0A04020102020204" pitchFamily="34" charset="0"/>
              </a:endParaRPr>
            </a:p>
          </p:txBody>
        </p:sp>
        <p:sp>
          <p:nvSpPr>
            <p:cNvPr id="415" name="TextBox 414"/>
            <p:cNvSpPr txBox="1"/>
            <p:nvPr/>
          </p:nvSpPr>
          <p:spPr>
            <a:xfrm>
              <a:off x="1466136" y="1707654"/>
              <a:ext cx="1600530" cy="900247"/>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zh-CN" altLang="en-US" sz="2400" b="1" dirty="0">
                  <a:solidFill>
                    <a:srgbClr val="FFFF00"/>
                  </a:solidFill>
                  <a:latin typeface="幼圆" panose="02010509060101010101" pitchFamily="49" charset="-122"/>
                  <a:ea typeface="幼圆" panose="02010509060101010101" pitchFamily="49" charset="-122"/>
                  <a:cs typeface="Arial Black" panose="020B0A04020102020204" pitchFamily="34" charset="0"/>
                </a:rPr>
                <a:t>全息智慧油田</a:t>
              </a:r>
              <a:endParaRPr lang="en-US" altLang="zh-CN" sz="2400" b="1" dirty="0">
                <a:solidFill>
                  <a:srgbClr val="FFFF00"/>
                </a:solidFill>
                <a:latin typeface="幼圆" panose="02010509060101010101" pitchFamily="49" charset="-122"/>
                <a:ea typeface="幼圆" panose="02010509060101010101" pitchFamily="49" charset="-122"/>
                <a:cs typeface="Arial Black" panose="020B0A04020102020204" pitchFamily="34" charset="0"/>
              </a:endParaRPr>
            </a:p>
            <a:p>
              <a:pPr algn="ctr"/>
              <a:r>
                <a:rPr lang="en-US" altLang="zh-CN" sz="2400" dirty="0">
                  <a:latin typeface="幼圆" panose="02010509060101010101" pitchFamily="49" charset="-122"/>
                  <a:ea typeface="幼圆" panose="02010509060101010101" pitchFamily="49" charset="-122"/>
                  <a:cs typeface="Arial Black" panose="020B0A04020102020204" pitchFamily="34" charset="0"/>
                </a:rPr>
                <a:t>2059</a:t>
              </a:r>
              <a:r>
                <a:rPr lang="zh-CN" altLang="en-US" sz="2400" dirty="0">
                  <a:latin typeface="幼圆" panose="02010509060101010101" pitchFamily="49" charset="-122"/>
                  <a:ea typeface="幼圆" panose="02010509060101010101" pitchFamily="49" charset="-122"/>
                  <a:cs typeface="Arial Black" panose="020B0A04020102020204" pitchFamily="34" charset="0"/>
                </a:rPr>
                <a:t>年</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pPr algn="ctr"/>
              <a:r>
                <a:rPr lang="zh-CN" altLang="en-US" sz="2400" dirty="0">
                  <a:latin typeface="幼圆" panose="02010509060101010101" pitchFamily="49" charset="-122"/>
                  <a:ea typeface="幼圆" panose="02010509060101010101" pitchFamily="49" charset="-122"/>
                  <a:cs typeface="Arial Black" panose="020B0A04020102020204" pitchFamily="34" charset="0"/>
                </a:rPr>
                <a:t>贡献率</a:t>
              </a:r>
              <a:r>
                <a:rPr lang="en-US" altLang="zh-CN" sz="2400" dirty="0">
                  <a:latin typeface="幼圆" panose="02010509060101010101" pitchFamily="49" charset="-122"/>
                  <a:ea typeface="幼圆" panose="02010509060101010101" pitchFamily="49" charset="-122"/>
                  <a:cs typeface="Arial Black" panose="020B0A04020102020204" pitchFamily="34" charset="0"/>
                </a:rPr>
                <a:t>60%</a:t>
              </a:r>
              <a:endParaRPr lang="zh-CN" altLang="en-US" sz="2400" dirty="0">
                <a:latin typeface="幼圆" panose="02010509060101010101" pitchFamily="49" charset="-122"/>
                <a:ea typeface="幼圆" panose="02010509060101010101" pitchFamily="49" charset="-122"/>
                <a:cs typeface="Arial Black" panose="020B0A04020102020204" pitchFamily="34" charset="0"/>
              </a:endParaRPr>
            </a:p>
          </p:txBody>
        </p:sp>
      </p:grpSp>
      <p:sp>
        <p:nvSpPr>
          <p:cNvPr id="416" name="TextBox 415"/>
          <p:cNvSpPr txBox="1"/>
          <p:nvPr/>
        </p:nvSpPr>
        <p:spPr>
          <a:xfrm>
            <a:off x="2595399" y="1299195"/>
            <a:ext cx="7354899" cy="502766"/>
          </a:xfrm>
          <a:prstGeom prst="rect">
            <a:avLst/>
          </a:prstGeom>
          <a:noFill/>
        </p:spPr>
        <p:txBody>
          <a:bodyPr wrap="none" rtlCol="0">
            <a:spAutoFit/>
          </a:bodyPr>
          <a:lstStyle/>
          <a:p>
            <a:pPr algn="ctr"/>
            <a:r>
              <a:rPr lang="zh-CN" altLang="en-US" sz="2665"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信息对系统的贡献越来越大，逐步发挥主导作用</a:t>
            </a:r>
          </a:p>
        </p:txBody>
      </p:sp>
      <p:sp>
        <p:nvSpPr>
          <p:cNvPr id="12" name="矩形 11"/>
          <p:cNvSpPr/>
          <p:nvPr/>
        </p:nvSpPr>
        <p:spPr>
          <a:xfrm>
            <a:off x="0" y="0"/>
            <a:ext cx="1487488" cy="6858000"/>
          </a:xfrm>
          <a:prstGeom prst="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 </a:t>
            </a:r>
            <a:r>
              <a:rPr lang="zh-CN" altLang="en-US" sz="3735"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信息化的大系统观</a:t>
            </a:r>
            <a:endParaRPr lang="zh-CN" altLang="en-US" sz="4265"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13" name="文本框 12"/>
          <p:cNvSpPr txBox="1"/>
          <p:nvPr/>
        </p:nvSpPr>
        <p:spPr>
          <a:xfrm>
            <a:off x="5707061" y="37094"/>
            <a:ext cx="958916" cy="276999"/>
          </a:xfrm>
          <a:prstGeom prst="rect">
            <a:avLst/>
          </a:prstGeom>
          <a:noFill/>
        </p:spPr>
        <p:txBody>
          <a:bodyPr wrap="none" rtlCol="0">
            <a:spAutoFit/>
          </a:bodyPr>
          <a:lstStyle/>
          <a:p>
            <a:pPr algn="ctr"/>
            <a:r>
              <a:rPr lang="en-US" altLang="zh-CN" sz="1200" dirty="0" smtClean="0">
                <a:latin typeface="微软雅黑 Light" panose="020B0502040204020203" pitchFamily="34" charset="-122"/>
                <a:ea typeface="微软雅黑 Light" panose="020B0502040204020203" pitchFamily="34" charset="-122"/>
              </a:rPr>
              <a:t>2017</a:t>
            </a:r>
            <a:r>
              <a:rPr lang="zh-CN" altLang="en-US" sz="1200" dirty="0" smtClean="0">
                <a:latin typeface="微软雅黑 Light" panose="020B0502040204020203" pitchFamily="34" charset="-122"/>
                <a:ea typeface="微软雅黑 Light" panose="020B0502040204020203" pitchFamily="34" charset="-122"/>
              </a:rPr>
              <a:t>年材料</a:t>
            </a:r>
            <a:endParaRPr lang="zh-CN" altLang="en-US" sz="1200" dirty="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487488" cy="6858000"/>
          </a:xfrm>
          <a:prstGeom prst="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 </a:t>
            </a:r>
            <a:r>
              <a:rPr lang="zh-CN" altLang="en-US" sz="3735"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信息化的大系统观</a:t>
            </a:r>
            <a:endParaRPr lang="zh-CN" altLang="en-US" sz="4265"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3" name="矩形 2"/>
          <p:cNvSpPr/>
          <p:nvPr/>
        </p:nvSpPr>
        <p:spPr>
          <a:xfrm>
            <a:off x="1871531" y="344263"/>
            <a:ext cx="2208245" cy="5592365"/>
          </a:xfrm>
          <a:prstGeom prst="rect">
            <a:avLst/>
          </a:prstGeom>
          <a:ln>
            <a:solidFill>
              <a:srgbClr val="0070C0"/>
            </a:solidFill>
          </a:ln>
        </p:spPr>
        <p:txBody>
          <a:bodyPr wrap="square">
            <a:spAutoFit/>
          </a:bodyPr>
          <a:lstStyle/>
          <a:p>
            <a:pPr indent="482600" algn="just"/>
            <a:r>
              <a:rPr lang="zh-CN" altLang="en-US" sz="2135"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数字化</a:t>
            </a:r>
            <a:r>
              <a:rPr lang="zh-CN" altLang="en-US" sz="1865" dirty="0">
                <a:latin typeface="幼圆" panose="02010509060101010101" pitchFamily="49" charset="-122"/>
                <a:ea typeface="幼圆" panose="02010509060101010101" pitchFamily="49" charset="-122"/>
                <a:cs typeface="Arial Black" panose="020B0A04020102020204" pitchFamily="34" charset="0"/>
              </a:rPr>
              <a:t>，是把实体及其输入输出的信息转变为可以度量的数字、数据，再以这些数字、数据建立起适当的</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数字化模型</a:t>
            </a:r>
            <a:r>
              <a:rPr lang="zh-CN" altLang="en-US" sz="1865" dirty="0">
                <a:latin typeface="幼圆" panose="02010509060101010101" pitchFamily="49" charset="-122"/>
                <a:ea typeface="幼圆" panose="02010509060101010101" pitchFamily="49" charset="-122"/>
                <a:cs typeface="Arial Black" panose="020B0A04020102020204" pitchFamily="34" charset="0"/>
              </a:rPr>
              <a:t>，便于</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计算机处理</a:t>
            </a:r>
            <a:r>
              <a:rPr lang="zh-CN" altLang="en-US" sz="1865" dirty="0">
                <a:latin typeface="幼圆" panose="02010509060101010101" pitchFamily="49" charset="-122"/>
                <a:ea typeface="幼圆" panose="02010509060101010101" pitchFamily="49" charset="-122"/>
                <a:cs typeface="Arial Black" panose="020B0A04020102020204" pitchFamily="34" charset="0"/>
              </a:rPr>
              <a:t>，进而提升系统的</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有序性</a:t>
            </a:r>
            <a:r>
              <a:rPr lang="zh-CN" altLang="en-US" sz="1865" dirty="0">
                <a:latin typeface="幼圆" panose="02010509060101010101" pitchFamily="49" charset="-122"/>
                <a:ea typeface="幼圆" panose="02010509060101010101" pitchFamily="49" charset="-122"/>
                <a:cs typeface="Arial Black" panose="020B0A04020102020204" pitchFamily="34" charset="0"/>
              </a:rPr>
              <a:t>、</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确定性</a:t>
            </a:r>
            <a:r>
              <a:rPr lang="zh-CN" altLang="en-US" sz="1865" dirty="0">
                <a:latin typeface="幼圆" panose="02010509060101010101" pitchFamily="49" charset="-122"/>
                <a:ea typeface="幼圆" panose="02010509060101010101" pitchFamily="49" charset="-122"/>
                <a:cs typeface="Arial Black" panose="020B0A04020102020204" pitchFamily="34" charset="0"/>
              </a:rPr>
              <a:t>，并加快系统间</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信息传递</a:t>
            </a:r>
            <a:r>
              <a:rPr lang="zh-CN" altLang="en-US" sz="1865" dirty="0">
                <a:latin typeface="幼圆" panose="02010509060101010101" pitchFamily="49" charset="-122"/>
                <a:ea typeface="幼圆" panose="02010509060101010101" pitchFamily="49" charset="-122"/>
                <a:cs typeface="Arial Black" panose="020B0A04020102020204" pitchFamily="34" charset="0"/>
              </a:rPr>
              <a:t>，整体提高单个系统和所有</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系统的能力和效率</a:t>
            </a:r>
            <a:r>
              <a:rPr lang="zh-CN" altLang="en-US" sz="1865" dirty="0">
                <a:latin typeface="幼圆" panose="02010509060101010101" pitchFamily="49" charset="-122"/>
                <a:ea typeface="幼圆" panose="02010509060101010101" pitchFamily="49" charset="-122"/>
                <a:cs typeface="Arial Black" panose="020B0A04020102020204" pitchFamily="34" charset="0"/>
              </a:rPr>
              <a:t>。具体到数字油田、数字城市等工程上，数字化利用数字技术建模，将信息更多、更便捷地为系统所用。</a:t>
            </a:r>
            <a:endParaRPr lang="zh-CN" altLang="en-US" sz="1865" b="1" dirty="0">
              <a:latin typeface="幼圆" panose="02010509060101010101" pitchFamily="49" charset="-122"/>
              <a:ea typeface="幼圆" panose="02010509060101010101" pitchFamily="49" charset="-122"/>
              <a:cs typeface="Arial Black" panose="020B0A04020102020204" pitchFamily="34" charset="0"/>
            </a:endParaRPr>
          </a:p>
        </p:txBody>
      </p:sp>
      <p:sp>
        <p:nvSpPr>
          <p:cNvPr id="6" name="矩形 5"/>
          <p:cNvSpPr/>
          <p:nvPr/>
        </p:nvSpPr>
        <p:spPr>
          <a:xfrm>
            <a:off x="4559829" y="344263"/>
            <a:ext cx="2976331" cy="5592365"/>
          </a:xfrm>
          <a:prstGeom prst="rect">
            <a:avLst/>
          </a:prstGeom>
          <a:ln>
            <a:solidFill>
              <a:srgbClr val="0070C0"/>
            </a:solidFill>
          </a:ln>
        </p:spPr>
        <p:txBody>
          <a:bodyPr wrap="square">
            <a:spAutoFit/>
          </a:bodyPr>
          <a:lstStyle/>
          <a:p>
            <a:pPr indent="482600" algn="just"/>
            <a:r>
              <a:rPr lang="zh-CN" altLang="en-US" sz="2135"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智能化</a:t>
            </a:r>
            <a:r>
              <a:rPr lang="zh-CN" altLang="en-US" sz="1865" dirty="0">
                <a:latin typeface="幼圆" panose="02010509060101010101" pitchFamily="49" charset="-122"/>
                <a:ea typeface="幼圆" panose="02010509060101010101" pitchFamily="49" charset="-122"/>
                <a:cs typeface="Arial Black" panose="020B0A04020102020204" pitchFamily="34" charset="0"/>
              </a:rPr>
              <a:t>，是系统根据自身结构和功能对输入的物质、能量和信息做出</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有限的自动反应</a:t>
            </a:r>
            <a:r>
              <a:rPr lang="zh-CN" altLang="en-US" sz="1865" dirty="0">
                <a:latin typeface="幼圆" panose="02010509060101010101" pitchFamily="49" charset="-122"/>
                <a:ea typeface="幼圆" panose="02010509060101010101" pitchFamily="49" charset="-122"/>
                <a:cs typeface="Arial Black" panose="020B0A04020102020204" pitchFamily="34" charset="0"/>
              </a:rPr>
              <a:t>，但是这种反应是输入的物质、能量或信息刺激</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系统体</a:t>
            </a:r>
            <a:r>
              <a:rPr lang="zh-CN" altLang="en-US" sz="1865" dirty="0">
                <a:latin typeface="幼圆" panose="02010509060101010101" pitchFamily="49" charset="-122"/>
                <a:ea typeface="幼圆" panose="02010509060101010101" pitchFamily="49" charset="-122"/>
                <a:cs typeface="Arial Black" panose="020B0A04020102020204" pitchFamily="34" charset="0"/>
              </a:rPr>
              <a:t>而做出的自动反应，是</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客观的</a:t>
            </a:r>
            <a:r>
              <a:rPr lang="zh-CN" altLang="en-US" sz="1865" dirty="0">
                <a:latin typeface="幼圆" panose="02010509060101010101" pitchFamily="49" charset="-122"/>
                <a:ea typeface="幼圆" panose="02010509060101010101" pitchFamily="49" charset="-122"/>
                <a:cs typeface="Arial Black" panose="020B0A04020102020204" pitchFamily="34" charset="0"/>
              </a:rPr>
              <a:t>、</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被动的</a:t>
            </a:r>
            <a:r>
              <a:rPr lang="zh-CN" altLang="en-US" sz="1865" dirty="0">
                <a:latin typeface="幼圆" panose="02010509060101010101" pitchFamily="49" charset="-122"/>
                <a:ea typeface="幼圆" panose="02010509060101010101" pitchFamily="49" charset="-122"/>
                <a:cs typeface="Arial Black" panose="020B0A04020102020204" pitchFamily="34" charset="0"/>
              </a:rPr>
              <a:t>、</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无意识的</a:t>
            </a:r>
            <a:r>
              <a:rPr lang="zh-CN" altLang="en-US" sz="1865" dirty="0">
                <a:latin typeface="幼圆" panose="02010509060101010101" pitchFamily="49" charset="-122"/>
                <a:ea typeface="幼圆" panose="02010509060101010101" pitchFamily="49" charset="-122"/>
                <a:cs typeface="Arial Black" panose="020B0A04020102020204" pitchFamily="34" charset="0"/>
              </a:rPr>
              <a:t>，不经过系统的中枢吸引子处理，如常用的自动温度控制、膝跳反射等。在实际工程建设中，智能系统一般是传统自动化的升级版，高端可以加入较复杂的算法，进而能够处理更多状态，但状态的总量是有限的。智能化系统一般仍然是被动的，不具备主观意识（拟人智能除外）。</a:t>
            </a:r>
            <a:endParaRPr lang="zh-CN" altLang="en-US" sz="1865" b="1" dirty="0">
              <a:latin typeface="幼圆" panose="02010509060101010101" pitchFamily="49" charset="-122"/>
              <a:ea typeface="幼圆" panose="02010509060101010101" pitchFamily="49" charset="-122"/>
              <a:cs typeface="Arial Black" panose="020B0A04020102020204" pitchFamily="34" charset="0"/>
            </a:endParaRPr>
          </a:p>
        </p:txBody>
      </p:sp>
      <p:sp>
        <p:nvSpPr>
          <p:cNvPr id="7" name="矩形 6"/>
          <p:cNvSpPr/>
          <p:nvPr/>
        </p:nvSpPr>
        <p:spPr>
          <a:xfrm>
            <a:off x="8016213" y="344263"/>
            <a:ext cx="3552395" cy="5017720"/>
          </a:xfrm>
          <a:prstGeom prst="rect">
            <a:avLst/>
          </a:prstGeom>
          <a:ln>
            <a:solidFill>
              <a:srgbClr val="0070C0"/>
            </a:solidFill>
          </a:ln>
        </p:spPr>
        <p:txBody>
          <a:bodyPr wrap="square">
            <a:spAutoFit/>
          </a:bodyPr>
          <a:lstStyle/>
          <a:p>
            <a:pPr indent="482600" algn="just"/>
            <a:r>
              <a:rPr lang="zh-CN" altLang="en-US" sz="2135"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智慧化</a:t>
            </a:r>
            <a:r>
              <a:rPr lang="zh-CN" altLang="en-US" sz="1865" dirty="0">
                <a:latin typeface="幼圆" panose="02010509060101010101" pitchFamily="49" charset="-122"/>
                <a:ea typeface="幼圆" panose="02010509060101010101" pitchFamily="49" charset="-122"/>
                <a:cs typeface="Arial Black" panose="020B0A04020102020204" pitchFamily="34" charset="0"/>
              </a:rPr>
              <a:t>，是系统的</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吸引子</a:t>
            </a:r>
            <a:r>
              <a:rPr lang="zh-CN" altLang="en-US" sz="1865" dirty="0">
                <a:latin typeface="幼圆" panose="02010509060101010101" pitchFamily="49" charset="-122"/>
                <a:ea typeface="幼圆" panose="02010509060101010101" pitchFamily="49" charset="-122"/>
                <a:cs typeface="Arial Black" panose="020B0A04020102020204" pitchFamily="34" charset="0"/>
              </a:rPr>
              <a:t>对输入的信息做出反应，这种反应是</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主观的</a:t>
            </a:r>
            <a:r>
              <a:rPr lang="zh-CN" altLang="en-US" sz="1865" dirty="0">
                <a:latin typeface="幼圆" panose="02010509060101010101" pitchFamily="49" charset="-122"/>
                <a:ea typeface="幼圆" panose="02010509060101010101" pitchFamily="49" charset="-122"/>
                <a:cs typeface="Arial Black" panose="020B0A04020102020204" pitchFamily="34" charset="0"/>
              </a:rPr>
              <a:t>、无限的、不确定的。吸引子对输入的物质和能量不作直接反应，只有物质和能量输入所产生的</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信息</a:t>
            </a:r>
            <a:r>
              <a:rPr lang="zh-CN" altLang="en-US" sz="1865" dirty="0">
                <a:latin typeface="幼圆" panose="02010509060101010101" pitchFamily="49" charset="-122"/>
                <a:ea typeface="幼圆" panose="02010509060101010101" pitchFamily="49" charset="-122"/>
                <a:cs typeface="Arial Black" panose="020B0A04020102020204" pitchFamily="34" charset="0"/>
              </a:rPr>
              <a:t>被系统吸引子吸收，系统吸引子才会做出间接的反应，而这种反应也同样以信息的形式下达给系统体去执行。智慧系统具有</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自主意识</a:t>
            </a:r>
            <a:r>
              <a:rPr lang="zh-CN" altLang="en-US" sz="1865" dirty="0">
                <a:latin typeface="幼圆" panose="02010509060101010101" pitchFamily="49" charset="-122"/>
                <a:ea typeface="幼圆" panose="02010509060101010101" pitchFamily="49" charset="-122"/>
                <a:cs typeface="Arial Black" panose="020B0A04020102020204" pitchFamily="34" charset="0"/>
              </a:rPr>
              <a:t>，即使没有信息输入，它自己也可以按照吸引子的意图而主动行动。智慧系统具有强烈的</a:t>
            </a:r>
            <a:r>
              <a:rPr lang="zh-CN" altLang="en-US" sz="1865" dirty="0">
                <a:solidFill>
                  <a:srgbClr val="0070C0"/>
                </a:solidFill>
                <a:latin typeface="方正粗宋简体" panose="03000509000000000000" pitchFamily="65" charset="-122"/>
                <a:ea typeface="方正粗宋简体" panose="03000509000000000000" pitchFamily="65" charset="-122"/>
                <a:cs typeface="Arial Black" panose="020B0A04020102020204" pitchFamily="34" charset="0"/>
              </a:rPr>
              <a:t>使命感</a:t>
            </a:r>
            <a:r>
              <a:rPr lang="zh-CN" altLang="en-US" sz="1865" dirty="0">
                <a:latin typeface="幼圆" panose="02010509060101010101" pitchFamily="49" charset="-122"/>
                <a:ea typeface="幼圆" panose="02010509060101010101" pitchFamily="49" charset="-122"/>
                <a:cs typeface="Arial Black" panose="020B0A04020102020204" pitchFamily="34" charset="0"/>
              </a:rPr>
              <a:t>，会积极维持自身生存，并自行努力向有序和高端方向发展。只有全息有机系统才能够具备这样的特性。所以，智慧系统一定是全息有机系统。</a:t>
            </a:r>
            <a:endParaRPr lang="zh-CN" altLang="en-US" sz="1865" b="1" dirty="0">
              <a:latin typeface="幼圆" panose="02010509060101010101" pitchFamily="49" charset="-122"/>
              <a:ea typeface="幼圆" panose="02010509060101010101" pitchFamily="49" charset="-122"/>
              <a:cs typeface="Arial Black" panose="020B0A04020102020204" pitchFamily="34" charset="0"/>
            </a:endParaRPr>
          </a:p>
        </p:txBody>
      </p:sp>
      <p:sp>
        <p:nvSpPr>
          <p:cNvPr id="8" name="矩形 7"/>
          <p:cNvSpPr/>
          <p:nvPr/>
        </p:nvSpPr>
        <p:spPr>
          <a:xfrm>
            <a:off x="1871531" y="6009673"/>
            <a:ext cx="9697077" cy="748795"/>
          </a:xfrm>
          <a:prstGeom prst="rect">
            <a:avLst/>
          </a:prstGeom>
          <a:ln>
            <a:solidFill>
              <a:srgbClr val="0070C0"/>
            </a:solidFill>
          </a:ln>
        </p:spPr>
        <p:txBody>
          <a:bodyPr wrap="square">
            <a:spAutoFit/>
          </a:bodyPr>
          <a:lstStyle/>
          <a:p>
            <a:pPr indent="482600" algn="just"/>
            <a:r>
              <a:rPr lang="zh-CN" altLang="en-US" sz="2135" dirty="0">
                <a:solidFill>
                  <a:srgbClr val="0070C0"/>
                </a:solidFill>
                <a:latin typeface="方正超粗黑简体" panose="03000509000000000000" pitchFamily="65" charset="-122"/>
                <a:ea typeface="方正超粗黑简体" panose="03000509000000000000" pitchFamily="65" charset="-122"/>
                <a:cs typeface="Arial Black" panose="020B0A04020102020204" pitchFamily="34" charset="0"/>
              </a:rPr>
              <a:t>从数字到智能，再到智慧系统，是信息不断丰富、健全和深入应用的过程。是连续的、重叠的、迭代精进的、没有明确界限的、不可分割的。</a:t>
            </a:r>
          </a:p>
        </p:txBody>
      </p:sp>
      <p:sp>
        <p:nvSpPr>
          <p:cNvPr id="10" name="文本框 9"/>
          <p:cNvSpPr txBox="1"/>
          <p:nvPr/>
        </p:nvSpPr>
        <p:spPr>
          <a:xfrm>
            <a:off x="5707061" y="37094"/>
            <a:ext cx="958916" cy="276999"/>
          </a:xfrm>
          <a:prstGeom prst="rect">
            <a:avLst/>
          </a:prstGeom>
          <a:noFill/>
        </p:spPr>
        <p:txBody>
          <a:bodyPr wrap="none" rtlCol="0">
            <a:spAutoFit/>
          </a:bodyPr>
          <a:lstStyle/>
          <a:p>
            <a:pPr algn="ctr"/>
            <a:r>
              <a:rPr lang="en-US" altLang="zh-CN" sz="1200" dirty="0" smtClean="0">
                <a:latin typeface="微软雅黑 Light" panose="020B0502040204020203" pitchFamily="34" charset="-122"/>
                <a:ea typeface="微软雅黑 Light" panose="020B0502040204020203" pitchFamily="34" charset="-122"/>
              </a:rPr>
              <a:t>2017</a:t>
            </a:r>
            <a:r>
              <a:rPr lang="zh-CN" altLang="en-US" sz="1200" dirty="0" smtClean="0">
                <a:latin typeface="微软雅黑 Light" panose="020B0502040204020203" pitchFamily="34" charset="-122"/>
                <a:ea typeface="微软雅黑 Light" panose="020B0502040204020203" pitchFamily="34" charset="-122"/>
              </a:rPr>
              <a:t>年材料</a:t>
            </a:r>
            <a:endParaRPr lang="zh-CN" altLang="en-US" sz="1200" dirty="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487488" cy="6858000"/>
          </a:xfrm>
          <a:prstGeom prst="rect">
            <a:avLst/>
          </a:prstGeom>
          <a:solidFill>
            <a:srgbClr val="0070C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大信息观 </a:t>
            </a:r>
            <a:r>
              <a:rPr lang="zh-CN" altLang="en-US" sz="3735"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信息化的大系统观</a:t>
            </a:r>
            <a:endParaRPr lang="zh-CN" altLang="en-US" sz="4265"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p:txBody>
      </p:sp>
      <p:sp>
        <p:nvSpPr>
          <p:cNvPr id="4" name="矩形 3"/>
          <p:cNvSpPr/>
          <p:nvPr/>
        </p:nvSpPr>
        <p:spPr>
          <a:xfrm>
            <a:off x="2063552" y="1028734"/>
            <a:ext cx="9313035" cy="3908955"/>
          </a:xfrm>
          <a:prstGeom prst="rect">
            <a:avLst/>
          </a:prstGeom>
        </p:spPr>
        <p:txBody>
          <a:bodyPr wrap="square">
            <a:spAutoFit/>
          </a:bodyPr>
          <a:lstStyle/>
          <a:p>
            <a:pPr algn="just"/>
            <a:r>
              <a:rPr lang="zh-CN" altLang="en-US" sz="2400" dirty="0">
                <a:latin typeface="幼圆" panose="02010509060101010101" pitchFamily="49" charset="-122"/>
                <a:ea typeface="幼圆" panose="02010509060101010101" pitchFamily="49" charset="-122"/>
                <a:cs typeface="Arial Black" panose="020B0A04020102020204" pitchFamily="34" charset="0"/>
              </a:rPr>
              <a:t>【定义】</a:t>
            </a:r>
            <a:r>
              <a:rPr lang="zh-CN" altLang="en-US" sz="2665"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数字油田 </a:t>
            </a:r>
            <a:r>
              <a:rPr lang="zh-CN" altLang="en-US" sz="2400" dirty="0">
                <a:latin typeface="幼圆" panose="02010509060101010101" pitchFamily="49" charset="-122"/>
                <a:ea typeface="幼圆" panose="02010509060101010101" pitchFamily="49" charset="-122"/>
                <a:cs typeface="Arial Black" panose="020B0A04020102020204" pitchFamily="34" charset="0"/>
              </a:rPr>
              <a:t>（Digital Oil Field，DOF）</a:t>
            </a:r>
          </a:p>
          <a:p>
            <a:pPr indent="482600" algn="just"/>
            <a:r>
              <a:rPr lang="zh-CN" altLang="en-US" sz="2400" dirty="0">
                <a:latin typeface="幼圆" panose="02010509060101010101" pitchFamily="49" charset="-122"/>
                <a:ea typeface="幼圆" panose="02010509060101010101" pitchFamily="49" charset="-122"/>
                <a:cs typeface="Arial Black" panose="020B0A04020102020204" pitchFamily="34" charset="0"/>
              </a:rPr>
              <a:t>以仿真模拟、人机互动、高效管控等为目的，利用数据信息建立的油田</a:t>
            </a:r>
            <a:r>
              <a:rPr lang="zh-CN" altLang="en-US" sz="2400" b="1" dirty="0">
                <a:solidFill>
                  <a:srgbClr val="0070C0"/>
                </a:solidFill>
                <a:latin typeface="幼圆" panose="02010509060101010101" pitchFamily="49" charset="-122"/>
                <a:ea typeface="幼圆" panose="02010509060101010101" pitchFamily="49" charset="-122"/>
                <a:cs typeface="Arial Black" panose="020B0A04020102020204" pitchFamily="34" charset="0"/>
              </a:rPr>
              <a:t>实体数字化模型系统</a:t>
            </a:r>
            <a:r>
              <a:rPr lang="zh-CN" altLang="en-US" sz="2400" dirty="0">
                <a:latin typeface="幼圆" panose="02010509060101010101" pitchFamily="49" charset="-122"/>
                <a:ea typeface="幼圆" panose="02010509060101010101" pitchFamily="49" charset="-122"/>
                <a:cs typeface="Arial Black" panose="020B0A04020102020204" pitchFamily="34" charset="0"/>
              </a:rPr>
              <a:t>。</a:t>
            </a:r>
          </a:p>
          <a:p>
            <a:pPr algn="just"/>
            <a:r>
              <a:rPr lang="zh-CN" altLang="en-US" sz="2400" dirty="0">
                <a:latin typeface="幼圆" panose="02010509060101010101" pitchFamily="49" charset="-122"/>
                <a:ea typeface="幼圆" panose="02010509060101010101" pitchFamily="49" charset="-122"/>
                <a:cs typeface="Arial Black" panose="020B0A04020102020204" pitchFamily="34" charset="0"/>
              </a:rPr>
              <a:t>【定义】</a:t>
            </a:r>
            <a:r>
              <a:rPr lang="zh-CN" altLang="en-US" sz="2665"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智能油田 </a:t>
            </a:r>
            <a:r>
              <a:rPr lang="zh-CN" altLang="en-US" sz="2400" dirty="0">
                <a:latin typeface="幼圆" panose="02010509060101010101" pitchFamily="49" charset="-122"/>
                <a:ea typeface="幼圆" panose="02010509060101010101" pitchFamily="49" charset="-122"/>
                <a:cs typeface="Arial Black" panose="020B0A04020102020204" pitchFamily="34" charset="0"/>
              </a:rPr>
              <a:t>（Smart Oil Field，SOF）</a:t>
            </a:r>
          </a:p>
          <a:p>
            <a:pPr indent="482600" algn="just"/>
            <a:r>
              <a:rPr lang="zh-CN" altLang="en-US" sz="2400" dirty="0">
                <a:latin typeface="幼圆" panose="02010509060101010101" pitchFamily="49" charset="-122"/>
                <a:ea typeface="幼圆" panose="02010509060101010101" pitchFamily="49" charset="-122"/>
                <a:cs typeface="Arial Black" panose="020B0A04020102020204" pitchFamily="34" charset="0"/>
              </a:rPr>
              <a:t>以油田生产科研自动运行和稳定控制为目的，利用“反馈信息驱动系统体作出客观反应的机制”而建立的</a:t>
            </a:r>
            <a:r>
              <a:rPr lang="zh-CN" altLang="en-US" sz="2400" b="1" dirty="0">
                <a:solidFill>
                  <a:srgbClr val="0070C0"/>
                </a:solidFill>
                <a:latin typeface="幼圆" panose="02010509060101010101" pitchFamily="49" charset="-122"/>
                <a:ea typeface="幼圆" panose="02010509060101010101" pitchFamily="49" charset="-122"/>
                <a:cs typeface="Arial Black" panose="020B0A04020102020204" pitchFamily="34" charset="0"/>
              </a:rPr>
              <a:t>自动系统</a:t>
            </a:r>
            <a:r>
              <a:rPr lang="zh-CN" altLang="en-US" sz="2400" dirty="0">
                <a:latin typeface="幼圆" panose="02010509060101010101" pitchFamily="49" charset="-122"/>
                <a:ea typeface="幼圆" panose="02010509060101010101" pitchFamily="49" charset="-122"/>
                <a:cs typeface="Arial Black" panose="020B0A04020102020204" pitchFamily="34" charset="0"/>
              </a:rPr>
              <a:t>。</a:t>
            </a:r>
          </a:p>
          <a:p>
            <a:pPr algn="just"/>
            <a:r>
              <a:rPr lang="zh-CN" altLang="en-US" sz="2400" dirty="0">
                <a:latin typeface="幼圆" panose="02010509060101010101" pitchFamily="49" charset="-122"/>
                <a:ea typeface="幼圆" panose="02010509060101010101" pitchFamily="49" charset="-122"/>
                <a:cs typeface="Arial Black" panose="020B0A04020102020204" pitchFamily="34" charset="0"/>
              </a:rPr>
              <a:t>【定义】</a:t>
            </a:r>
            <a:r>
              <a:rPr lang="zh-CN" altLang="en-US" sz="2665"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智慧油田 </a:t>
            </a:r>
            <a:r>
              <a:rPr lang="zh-CN" altLang="en-US" sz="2400" dirty="0">
                <a:latin typeface="幼圆" panose="02010509060101010101" pitchFamily="49" charset="-122"/>
                <a:ea typeface="幼圆" panose="02010509060101010101" pitchFamily="49" charset="-122"/>
                <a:cs typeface="Arial Black" panose="020B0A04020102020204" pitchFamily="34" charset="0"/>
              </a:rPr>
              <a:t>（Intelligent Oil Field，IOF）</a:t>
            </a:r>
          </a:p>
          <a:p>
            <a:pPr indent="482600" algn="just"/>
            <a:r>
              <a:rPr lang="zh-CN" altLang="en-US" sz="2400" dirty="0">
                <a:latin typeface="幼圆" panose="02010509060101010101" pitchFamily="49" charset="-122"/>
                <a:ea typeface="幼圆" panose="02010509060101010101" pitchFamily="49" charset="-122"/>
                <a:cs typeface="Arial Black" panose="020B0A04020102020204" pitchFamily="34" charset="0"/>
              </a:rPr>
              <a:t>以油田业务迭代完善和转型升级为目的，能通过吸引子耗散高维度大数据全息作出正确决策，能与人的思维融合，具有自主意识的</a:t>
            </a:r>
            <a:r>
              <a:rPr lang="zh-CN" altLang="en-US" sz="2400" b="1" dirty="0">
                <a:solidFill>
                  <a:srgbClr val="0070C0"/>
                </a:solidFill>
                <a:latin typeface="幼圆" panose="02010509060101010101" pitchFamily="49" charset="-122"/>
                <a:ea typeface="幼圆" panose="02010509060101010101" pitchFamily="49" charset="-122"/>
                <a:cs typeface="Arial Black" panose="020B0A04020102020204" pitchFamily="34" charset="0"/>
              </a:rPr>
              <a:t>全息有机系统</a:t>
            </a:r>
            <a:r>
              <a:rPr lang="zh-CN" altLang="en-US" sz="2400" dirty="0">
                <a:latin typeface="幼圆" panose="02010509060101010101" pitchFamily="49" charset="-122"/>
                <a:ea typeface="幼圆" panose="02010509060101010101" pitchFamily="49" charset="-122"/>
                <a:cs typeface="Arial Black" panose="020B0A04020102020204" pitchFamily="34" charset="0"/>
              </a:rPr>
              <a:t>。</a:t>
            </a:r>
          </a:p>
        </p:txBody>
      </p:sp>
      <p:pic>
        <p:nvPicPr>
          <p:cNvPr id="5" name="图片 4"/>
          <p:cNvPicPr>
            <a:picLocks noChangeAspect="1"/>
          </p:cNvPicPr>
          <p:nvPr/>
        </p:nvPicPr>
        <p:blipFill>
          <a:blip r:embed="rId2" cstate="screen"/>
          <a:stretch>
            <a:fillRect/>
          </a:stretch>
        </p:blipFill>
        <p:spPr>
          <a:xfrm>
            <a:off x="5327915" y="4869160"/>
            <a:ext cx="6243296" cy="16690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文本框 6"/>
          <p:cNvSpPr txBox="1"/>
          <p:nvPr/>
        </p:nvSpPr>
        <p:spPr>
          <a:xfrm>
            <a:off x="5707061" y="37094"/>
            <a:ext cx="958916" cy="276999"/>
          </a:xfrm>
          <a:prstGeom prst="rect">
            <a:avLst/>
          </a:prstGeom>
          <a:noFill/>
        </p:spPr>
        <p:txBody>
          <a:bodyPr wrap="none" rtlCol="0">
            <a:spAutoFit/>
          </a:bodyPr>
          <a:lstStyle/>
          <a:p>
            <a:pPr algn="ctr"/>
            <a:r>
              <a:rPr lang="en-US" altLang="zh-CN" sz="1200" dirty="0" smtClean="0">
                <a:latin typeface="微软雅黑 Light" panose="020B0502040204020203" pitchFamily="34" charset="-122"/>
                <a:ea typeface="微软雅黑 Light" panose="020B0502040204020203" pitchFamily="34" charset="-122"/>
              </a:rPr>
              <a:t>2017</a:t>
            </a:r>
            <a:r>
              <a:rPr lang="zh-CN" altLang="en-US" sz="1200" dirty="0" smtClean="0">
                <a:latin typeface="微软雅黑 Light" panose="020B0502040204020203" pitchFamily="34" charset="-122"/>
                <a:ea typeface="微软雅黑 Light" panose="020B0502040204020203" pitchFamily="34" charset="-122"/>
              </a:rPr>
              <a:t>年材料</a:t>
            </a:r>
            <a:endParaRPr lang="zh-CN" altLang="en-US" sz="1200" dirty="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 r="18656" b="9167"/>
          <a:stretch>
            <a:fillRect/>
          </a:stretch>
        </p:blipFill>
        <p:spPr>
          <a:xfrm>
            <a:off x="915157" y="1161148"/>
            <a:ext cx="4384323" cy="476536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267" y="1362387"/>
            <a:ext cx="5336202" cy="4621132"/>
          </a:xfrm>
          <a:prstGeom prst="rect">
            <a:avLst/>
          </a:prstGeom>
        </p:spPr>
      </p:pic>
      <p:sp>
        <p:nvSpPr>
          <p:cNvPr id="5" name="文本框 4"/>
          <p:cNvSpPr txBox="1"/>
          <p:nvPr/>
        </p:nvSpPr>
        <p:spPr>
          <a:xfrm>
            <a:off x="1297994" y="6114148"/>
            <a:ext cx="3249608" cy="369332"/>
          </a:xfrm>
          <a:prstGeom prst="rect">
            <a:avLst/>
          </a:prstGeom>
          <a:noFill/>
        </p:spPr>
        <p:txBody>
          <a:bodyPr wrap="none" rtlCol="0">
            <a:spAutoFit/>
          </a:bodyPr>
          <a:lstStyle/>
          <a:p>
            <a:pPr algn="ctr"/>
            <a:r>
              <a:rPr lang="zh-CN" altLang="en-US" dirty="0" smtClean="0">
                <a:latin typeface="方正粗宋简体" panose="03000509000000000000" pitchFamily="65" charset="-122"/>
                <a:ea typeface="方正粗宋简体" panose="03000509000000000000" pitchFamily="65" charset="-122"/>
              </a:rPr>
              <a:t>数字油田参考架构（</a:t>
            </a:r>
            <a:r>
              <a:rPr lang="en-US" altLang="zh-CN" dirty="0" smtClean="0">
                <a:latin typeface="方正粗宋简体" panose="03000509000000000000" pitchFamily="65" charset="-122"/>
                <a:ea typeface="方正粗宋简体" panose="03000509000000000000" pitchFamily="65" charset="-122"/>
              </a:rPr>
              <a:t>2003</a:t>
            </a:r>
            <a:r>
              <a:rPr lang="zh-CN" altLang="en-US" dirty="0" smtClean="0">
                <a:latin typeface="方正粗宋简体" panose="03000509000000000000" pitchFamily="65" charset="-122"/>
                <a:ea typeface="方正粗宋简体" panose="03000509000000000000" pitchFamily="65" charset="-122"/>
              </a:rPr>
              <a:t>年）</a:t>
            </a:r>
            <a:endParaRPr lang="zh-CN" altLang="en-US" dirty="0">
              <a:latin typeface="方正粗宋简体" panose="03000509000000000000" pitchFamily="65" charset="-122"/>
              <a:ea typeface="方正粗宋简体" panose="03000509000000000000" pitchFamily="65" charset="-122"/>
            </a:endParaRPr>
          </a:p>
        </p:txBody>
      </p:sp>
      <p:sp>
        <p:nvSpPr>
          <p:cNvPr id="6" name="文本框 5"/>
          <p:cNvSpPr txBox="1"/>
          <p:nvPr/>
        </p:nvSpPr>
        <p:spPr>
          <a:xfrm>
            <a:off x="6939910" y="6114148"/>
            <a:ext cx="3480441" cy="369332"/>
          </a:xfrm>
          <a:prstGeom prst="rect">
            <a:avLst/>
          </a:prstGeom>
          <a:noFill/>
        </p:spPr>
        <p:txBody>
          <a:bodyPr wrap="none" rtlCol="0">
            <a:spAutoFit/>
          </a:bodyPr>
          <a:lstStyle/>
          <a:p>
            <a:pPr algn="ctr"/>
            <a:r>
              <a:rPr lang="zh-CN" altLang="en-US" dirty="0" smtClean="0">
                <a:latin typeface="方正粗宋简体" panose="03000509000000000000" pitchFamily="65" charset="-122"/>
                <a:ea typeface="方正粗宋简体" panose="03000509000000000000" pitchFamily="65" charset="-122"/>
              </a:rPr>
              <a:t>数字油田驱动力模型（</a:t>
            </a:r>
            <a:r>
              <a:rPr lang="en-US" altLang="zh-CN" dirty="0" smtClean="0">
                <a:latin typeface="方正粗宋简体" panose="03000509000000000000" pitchFamily="65" charset="-122"/>
                <a:ea typeface="方正粗宋简体" panose="03000509000000000000" pitchFamily="65" charset="-122"/>
              </a:rPr>
              <a:t>2013</a:t>
            </a:r>
            <a:r>
              <a:rPr lang="zh-CN" altLang="en-US" dirty="0" smtClean="0">
                <a:latin typeface="方正粗宋简体" panose="03000509000000000000" pitchFamily="65" charset="-122"/>
                <a:ea typeface="方正粗宋简体" panose="03000509000000000000" pitchFamily="65" charset="-122"/>
              </a:rPr>
              <a:t>年）</a:t>
            </a:r>
            <a:endParaRPr lang="zh-CN" altLang="en-US" dirty="0">
              <a:latin typeface="方正粗宋简体" panose="03000509000000000000" pitchFamily="65" charset="-122"/>
              <a:ea typeface="方正粗宋简体" panose="03000509000000000000" pitchFamily="65" charset="-122"/>
            </a:endParaRPr>
          </a:p>
        </p:txBody>
      </p:sp>
      <p:sp>
        <p:nvSpPr>
          <p:cNvPr id="7" name="文本框 6"/>
          <p:cNvSpPr txBox="1"/>
          <p:nvPr/>
        </p:nvSpPr>
        <p:spPr>
          <a:xfrm>
            <a:off x="762757" y="576373"/>
            <a:ext cx="510909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数智</a:t>
            </a:r>
            <a:r>
              <a:rPr lang="zh-CN" altLang="en-US" sz="3200" dirty="0" smtClean="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油田建设的大系统思考</a:t>
            </a:r>
            <a:endPar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a:stretch>
            <a:fillRect/>
          </a:stretch>
        </p:blipFill>
        <p:spPr>
          <a:xfrm>
            <a:off x="0" y="550332"/>
            <a:ext cx="12192000" cy="5572561"/>
          </a:xfrm>
          <a:prstGeom prst="rect">
            <a:avLst/>
          </a:prstGeom>
        </p:spPr>
      </p:pic>
      <p:sp>
        <p:nvSpPr>
          <p:cNvPr id="5" name="文本框 4"/>
          <p:cNvSpPr txBox="1"/>
          <p:nvPr/>
        </p:nvSpPr>
        <p:spPr>
          <a:xfrm>
            <a:off x="2978946" y="5970495"/>
            <a:ext cx="6252032" cy="707886"/>
          </a:xfrm>
          <a:prstGeom prst="rect">
            <a:avLst/>
          </a:prstGeom>
          <a:noFill/>
        </p:spPr>
        <p:txBody>
          <a:bodyPr wrap="none" rtlCol="0">
            <a:spAutoFit/>
          </a:bodyPr>
          <a:lstStyle/>
          <a:p>
            <a:pPr algn="ctr"/>
            <a:r>
              <a:rPr lang="zh-CN" altLang="en-US"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基于</a:t>
            </a:r>
            <a:r>
              <a:rPr lang="en-US" altLang="zh-CN"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AI</a:t>
            </a:r>
            <a:r>
              <a:rPr lang="zh-CN" altLang="en-US"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底座的数智油气田参考架构</a:t>
            </a:r>
            <a:endParaRPr lang="en-US" altLang="zh-CN" sz="24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a:t>
            </a:r>
            <a:r>
              <a:rPr lang="en-US" altLang="zh-CN" sz="16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rchitecture </a:t>
            </a:r>
            <a:r>
              <a:rPr lang="en-US" altLang="zh-CN"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for </a:t>
            </a:r>
            <a:r>
              <a:rPr lang="en-US" altLang="zh-CN" sz="1600" dirty="0" smtClean="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Intelligent &amp; Digital Oilfields Based-on AI</a:t>
            </a:r>
            <a:endParaRPr lang="zh-CN" altLang="en-US" sz="16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 name="文本框 1"/>
          <p:cNvSpPr txBox="1"/>
          <p:nvPr/>
        </p:nvSpPr>
        <p:spPr>
          <a:xfrm>
            <a:off x="11311466" y="6400800"/>
            <a:ext cx="652743" cy="369332"/>
          </a:xfrm>
          <a:prstGeom prst="rect">
            <a:avLst/>
          </a:prstGeom>
          <a:noFill/>
        </p:spPr>
        <p:txBody>
          <a:bodyPr wrap="none" rtlCol="0">
            <a:spAutoFit/>
          </a:bodyPr>
          <a:lstStyle/>
          <a:p>
            <a:r>
              <a:rPr lang="en-US" altLang="zh-CN" dirty="0" smtClean="0">
                <a:solidFill>
                  <a:schemeClr val="bg1"/>
                </a:solidFill>
              </a:rPr>
              <a:t>2024</a:t>
            </a:r>
            <a:endParaRPr lang="zh-CN" altLang="en-US" dirty="0">
              <a:solidFill>
                <a:schemeClr val="bg1"/>
              </a:solidFill>
            </a:endParaRPr>
          </a:p>
        </p:txBody>
      </p:sp>
    </p:spTree>
    <p:extLst>
      <p:ext uri="{BB962C8B-B14F-4D97-AF65-F5344CB8AC3E}">
        <p14:creationId xmlns:p14="http://schemas.microsoft.com/office/powerpoint/2010/main" val="914970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screen"/>
          <a:stretch>
            <a:fillRect/>
          </a:stretch>
        </p:blipFill>
        <p:spPr>
          <a:xfrm>
            <a:off x="0" y="4728101"/>
            <a:ext cx="3011488" cy="21298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6" name="Image1"/>
          <p:cNvPicPr/>
          <p:nvPr/>
        </p:nvPicPr>
        <p:blipFill rotWithShape="1">
          <a:blip r:embed="rId3" cstate="screen"/>
          <a:srcRect/>
          <a:stretch>
            <a:fillRect/>
          </a:stretch>
        </p:blipFill>
        <p:spPr>
          <a:xfrm>
            <a:off x="1967541" y="3813043"/>
            <a:ext cx="3745176" cy="26515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图片 4"/>
          <p:cNvPicPr>
            <a:picLocks noChangeAspect="1"/>
          </p:cNvPicPr>
          <p:nvPr/>
        </p:nvPicPr>
        <p:blipFill rotWithShape="1">
          <a:blip r:embed="rId4" cstate="screen"/>
          <a:srcRect/>
          <a:stretch>
            <a:fillRect/>
          </a:stretch>
        </p:blipFill>
        <p:spPr>
          <a:xfrm>
            <a:off x="2927649" y="1700808"/>
            <a:ext cx="5760641" cy="29763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文本框 5"/>
          <p:cNvSpPr txBox="1"/>
          <p:nvPr/>
        </p:nvSpPr>
        <p:spPr>
          <a:xfrm>
            <a:off x="476536" y="459450"/>
            <a:ext cx="2922595" cy="913007"/>
          </a:xfrm>
          <a:prstGeom prst="rect">
            <a:avLst/>
          </a:prstGeom>
          <a:noFill/>
        </p:spPr>
        <p:txBody>
          <a:bodyPr wrap="none" rtlCol="0">
            <a:spAutoFit/>
          </a:bodyPr>
          <a:lstStyle/>
          <a:p>
            <a:r>
              <a:rPr lang="zh-CN" altLang="en-US" sz="533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应用场景</a:t>
            </a:r>
          </a:p>
        </p:txBody>
      </p:sp>
      <p:sp>
        <p:nvSpPr>
          <p:cNvPr id="7" name="文本框 6"/>
          <p:cNvSpPr txBox="1"/>
          <p:nvPr/>
        </p:nvSpPr>
        <p:spPr>
          <a:xfrm>
            <a:off x="558160" y="2556374"/>
            <a:ext cx="2339102" cy="1200329"/>
          </a:xfrm>
          <a:prstGeom prst="wedgeRectCallout">
            <a:avLst>
              <a:gd name="adj1" fmla="val -35272"/>
              <a:gd name="adj2" fmla="val 138231"/>
            </a:avLst>
          </a:prstGeom>
          <a:noFill/>
          <a:ln w="3175">
            <a:solidFill>
              <a:srgbClr val="C00000"/>
            </a:solidFill>
          </a:ln>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数字油田</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endParaRPr>
          </a:p>
          <a:p>
            <a:pPr algn="ctr"/>
            <a:r>
              <a:rPr lang="zh-CN" altLang="en-US" sz="2400" dirty="0">
                <a:latin typeface="幼圆" panose="02010509060101010101" pitchFamily="49" charset="-122"/>
                <a:ea typeface="幼圆" panose="02010509060101010101" pitchFamily="49" charset="-122"/>
                <a:cs typeface="Arial Black" panose="020B0A04020102020204" pitchFamily="34" charset="0"/>
              </a:rPr>
              <a:t>基于数字化模型</a:t>
            </a:r>
            <a:r>
              <a:rPr lang="en-US" altLang="zh-CN" sz="2400" dirty="0">
                <a:latin typeface="幼圆" panose="02010509060101010101" pitchFamily="49" charset="-122"/>
                <a:ea typeface="幼圆" panose="02010509060101010101" pitchFamily="49" charset="-122"/>
                <a:cs typeface="Arial Black" panose="020B0A04020102020204" pitchFamily="34" charset="0"/>
              </a:rPr>
              <a:t/>
            </a:r>
            <a:br>
              <a:rPr lang="en-US" altLang="zh-CN" sz="2400" dirty="0">
                <a:latin typeface="幼圆" panose="02010509060101010101" pitchFamily="49" charset="-122"/>
                <a:ea typeface="幼圆" panose="02010509060101010101" pitchFamily="49" charset="-122"/>
                <a:cs typeface="Arial Black" panose="020B0A04020102020204" pitchFamily="34" charset="0"/>
              </a:rPr>
            </a:br>
            <a:r>
              <a:rPr lang="zh-CN" altLang="en-US" sz="2400" dirty="0">
                <a:latin typeface="幼圆" panose="02010509060101010101" pitchFamily="49" charset="-122"/>
                <a:ea typeface="幼圆" panose="02010509060101010101" pitchFamily="49" charset="-122"/>
                <a:cs typeface="Arial Black" panose="020B0A04020102020204" pitchFamily="34" charset="0"/>
              </a:rPr>
              <a:t>的决策与控制</a:t>
            </a:r>
          </a:p>
        </p:txBody>
      </p:sp>
      <p:sp>
        <p:nvSpPr>
          <p:cNvPr id="21" name="文本框 20"/>
          <p:cNvSpPr txBox="1"/>
          <p:nvPr/>
        </p:nvSpPr>
        <p:spPr>
          <a:xfrm>
            <a:off x="6480043" y="5233437"/>
            <a:ext cx="2265157" cy="1200329"/>
          </a:xfrm>
          <a:prstGeom prst="wedgeRectCallout">
            <a:avLst>
              <a:gd name="adj1" fmla="val -83788"/>
              <a:gd name="adj2" fmla="val -34591"/>
            </a:avLst>
          </a:prstGeom>
          <a:noFill/>
          <a:ln w="3175">
            <a:solidFill>
              <a:srgbClr val="C00000"/>
            </a:solidFill>
          </a:ln>
        </p:spPr>
        <p:txBody>
          <a:bodyPr wrap="square" rtlCol="0">
            <a:spAutoFit/>
          </a:bodyPr>
          <a:lstStyle>
            <a:defPPr>
              <a:defRPr lang="zh-CN"/>
            </a:defPPr>
            <a:lvl1pPr algn="ctr">
              <a:defRPr>
                <a:latin typeface="方正粗宋简体" panose="03000509000000000000" pitchFamily="65" charset="-122"/>
                <a:ea typeface="方正粗宋简体" panose="03000509000000000000" pitchFamily="65" charset="-122"/>
              </a:defRPr>
            </a:lvl1pPr>
          </a:lstStyle>
          <a:p>
            <a:r>
              <a:rPr lang="zh-CN" altLang="en-US" sz="2400" dirty="0">
                <a:effectLst>
                  <a:outerShdw blurRad="38100" dist="38100" dir="2700000" algn="tl">
                    <a:srgbClr val="000000">
                      <a:alpha val="43137"/>
                    </a:srgbClr>
                  </a:outerShdw>
                </a:effectLst>
                <a:cs typeface="Arial Black" panose="020B0A04020102020204" pitchFamily="34" charset="0"/>
              </a:rPr>
              <a:t>智能油田</a:t>
            </a:r>
            <a:endParaRPr lang="en-US" altLang="zh-CN" sz="2400" dirty="0">
              <a:effectLst>
                <a:outerShdw blurRad="38100" dist="38100" dir="2700000" algn="tl">
                  <a:srgbClr val="000000">
                    <a:alpha val="43137"/>
                  </a:srgbClr>
                </a:outerShdw>
              </a:effectLst>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辅助决策与</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自动化控制</a:t>
            </a:r>
          </a:p>
        </p:txBody>
      </p:sp>
      <p:sp>
        <p:nvSpPr>
          <p:cNvPr id="22" name="文本框 21"/>
          <p:cNvSpPr txBox="1"/>
          <p:nvPr/>
        </p:nvSpPr>
        <p:spPr>
          <a:xfrm>
            <a:off x="4943872" y="196380"/>
            <a:ext cx="3648405" cy="1569660"/>
          </a:xfrm>
          <a:prstGeom prst="wedgeRectCallout">
            <a:avLst>
              <a:gd name="adj1" fmla="val 41811"/>
              <a:gd name="adj2" fmla="val 66982"/>
            </a:avLst>
          </a:prstGeom>
          <a:noFill/>
          <a:ln w="3175">
            <a:solidFill>
              <a:srgbClr val="C00000"/>
            </a:solidFill>
          </a:ln>
        </p:spPr>
        <p:txBody>
          <a:bodyPr wrap="square" rtlCol="0">
            <a:spAutoFit/>
          </a:bodyPr>
          <a:lstStyle>
            <a:defPPr>
              <a:defRPr lang="zh-CN"/>
            </a:defPPr>
            <a:lvl1pPr algn="ctr">
              <a:defRPr>
                <a:latin typeface="方正粗宋简体" panose="03000509000000000000" pitchFamily="65" charset="-122"/>
                <a:ea typeface="方正粗宋简体" panose="03000509000000000000" pitchFamily="65" charset="-122"/>
              </a:defRPr>
            </a:lvl1pPr>
          </a:lstStyle>
          <a:p>
            <a:r>
              <a:rPr lang="zh-CN" altLang="en-US" sz="2400" dirty="0">
                <a:effectLst>
                  <a:outerShdw blurRad="38100" dist="38100" dir="2700000" algn="tl">
                    <a:srgbClr val="000000">
                      <a:alpha val="43137"/>
                    </a:srgbClr>
                  </a:outerShdw>
                </a:effectLst>
                <a:cs typeface="Arial Black" panose="020B0A04020102020204" pitchFamily="34" charset="0"/>
              </a:rPr>
              <a:t>智慧油田</a:t>
            </a:r>
            <a:endParaRPr lang="en-US" altLang="zh-CN" sz="2400" dirty="0">
              <a:effectLst>
                <a:outerShdw blurRad="38100" dist="38100" dir="2700000" algn="tl">
                  <a:srgbClr val="000000">
                    <a:alpha val="43137"/>
                  </a:srgbClr>
                </a:outerShdw>
              </a:effectLst>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弥补人类思维局限的主动决策与有意识的主动控制</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a:p>
            <a:r>
              <a:rPr lang="zh-CN" altLang="en-US" sz="2400" dirty="0">
                <a:latin typeface="幼圆" panose="02010509060101010101" pitchFamily="49" charset="-122"/>
                <a:ea typeface="幼圆" panose="02010509060101010101" pitchFamily="49" charset="-122"/>
                <a:cs typeface="Arial Black" panose="020B0A04020102020204" pitchFamily="34" charset="0"/>
              </a:rPr>
              <a:t>主从关系的协商</a:t>
            </a:r>
            <a:endParaRPr lang="en-US" altLang="zh-CN" sz="2400" dirty="0">
              <a:latin typeface="幼圆" panose="02010509060101010101" pitchFamily="49" charset="-122"/>
              <a:ea typeface="幼圆" panose="02010509060101010101" pitchFamily="49" charset="-122"/>
              <a:cs typeface="Arial Black" panose="020B0A04020102020204" pitchFamily="34" charset="0"/>
            </a:endParaRPr>
          </a:p>
        </p:txBody>
      </p:sp>
      <p:sp>
        <p:nvSpPr>
          <p:cNvPr id="9" name="矩形 8"/>
          <p:cNvSpPr/>
          <p:nvPr/>
        </p:nvSpPr>
        <p:spPr>
          <a:xfrm>
            <a:off x="8976320" y="68627"/>
            <a:ext cx="2880320" cy="6656951"/>
          </a:xfrm>
          <a:prstGeom prst="rect">
            <a:avLst/>
          </a:prstGeom>
          <a:ln w="3175">
            <a:solidFill>
              <a:srgbClr val="0070C0"/>
            </a:solidFill>
          </a:ln>
        </p:spPr>
        <p:txBody>
          <a:bodyPr wrap="square">
            <a:spAutoFit/>
          </a:bodyPr>
          <a:lstStyle/>
          <a:p>
            <a:pPr indent="482600" algn="just"/>
            <a:r>
              <a:rPr lang="zh-CN" altLang="en-US" sz="21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智慧油田</a:t>
            </a:r>
            <a:r>
              <a:rPr lang="zh-CN" altLang="en-US" sz="2135" dirty="0">
                <a:latin typeface="幼圆" panose="02010509060101010101" pitchFamily="49" charset="-122"/>
                <a:ea typeface="幼圆" panose="02010509060101010101" pitchFamily="49" charset="-122"/>
                <a:cs typeface="Arial Black" panose="020B0A04020102020204" pitchFamily="34" charset="0"/>
              </a:rPr>
              <a:t>阶段，油田将进入</a:t>
            </a:r>
            <a:r>
              <a:rPr lang="zh-CN" altLang="en-US" sz="21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更高维度</a:t>
            </a:r>
            <a:r>
              <a:rPr lang="zh-CN" altLang="en-US" sz="2135" dirty="0">
                <a:latin typeface="幼圆" panose="02010509060101010101" pitchFamily="49" charset="-122"/>
                <a:ea typeface="幼圆" panose="02010509060101010101" pitchFamily="49" charset="-122"/>
                <a:cs typeface="Arial Black" panose="020B0A04020102020204" pitchFamily="34" charset="0"/>
              </a:rPr>
              <a:t>、</a:t>
            </a:r>
            <a:r>
              <a:rPr lang="zh-CN" altLang="en-US" sz="21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更高水平</a:t>
            </a:r>
            <a:r>
              <a:rPr lang="zh-CN" altLang="en-US" sz="2135" dirty="0">
                <a:latin typeface="幼圆" panose="02010509060101010101" pitchFamily="49" charset="-122"/>
                <a:ea typeface="幼圆" panose="02010509060101010101" pitchFamily="49" charset="-122"/>
                <a:cs typeface="Arial Black" panose="020B0A04020102020204" pitchFamily="34" charset="0"/>
              </a:rPr>
              <a:t>的信息</a:t>
            </a:r>
            <a:r>
              <a:rPr lang="zh-CN" altLang="en-US" sz="21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全息化</a:t>
            </a:r>
            <a:r>
              <a:rPr lang="zh-CN" altLang="en-US" sz="2135" dirty="0">
                <a:latin typeface="幼圆" panose="02010509060101010101" pitchFamily="49" charset="-122"/>
                <a:ea typeface="幼圆" panose="02010509060101010101" pitchFamily="49" charset="-122"/>
                <a:cs typeface="Arial Black" panose="020B0A04020102020204" pitchFamily="34" charset="0"/>
              </a:rPr>
              <a:t>阶段，将实现油田业务与信息和人的智慧</a:t>
            </a:r>
            <a:r>
              <a:rPr lang="zh-CN" altLang="en-US" sz="21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有机融合</a:t>
            </a:r>
            <a:r>
              <a:rPr lang="zh-CN" altLang="en-US" sz="2135" dirty="0">
                <a:latin typeface="幼圆" panose="02010509060101010101" pitchFamily="49" charset="-122"/>
                <a:ea typeface="幼圆" panose="02010509060101010101" pitchFamily="49" charset="-122"/>
                <a:cs typeface="Arial Black" panose="020B0A04020102020204" pitchFamily="34" charset="0"/>
              </a:rPr>
              <a:t>，全方位支持油田价值结构、业务结构优化和油田科学决策，支撑油田建设世界一流企业。到那时，油田基本生产操作都将自动完成，一般性的生产决策也将由人工智能承担，油田将出现</a:t>
            </a:r>
            <a:r>
              <a:rPr lang="zh-CN" altLang="en-US" sz="21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仿脑</a:t>
            </a:r>
            <a:r>
              <a:rPr lang="zh-CN" altLang="en-US" sz="2135" dirty="0">
                <a:latin typeface="幼圆" panose="02010509060101010101" pitchFamily="49" charset="-122"/>
                <a:ea typeface="幼圆" panose="02010509060101010101" pitchFamily="49" charset="-122"/>
                <a:cs typeface="Arial Black" panose="020B0A04020102020204" pitchFamily="34" charset="0"/>
              </a:rPr>
              <a:t>的智慧决策中心，</a:t>
            </a:r>
            <a:r>
              <a:rPr lang="zh-CN" altLang="en-US" sz="2135"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cs typeface="Arial Black" panose="020B0A04020102020204" pitchFamily="34" charset="0"/>
              </a:rPr>
              <a:t>自然人与人工智慧无缝对接</a:t>
            </a:r>
            <a:r>
              <a:rPr lang="zh-CN" altLang="en-US" sz="2135" dirty="0">
                <a:latin typeface="幼圆" panose="02010509060101010101" pitchFamily="49" charset="-122"/>
                <a:ea typeface="幼圆" panose="02010509060101010101" pitchFamily="49" charset="-122"/>
                <a:cs typeface="Arial Black" panose="020B0A04020102020204" pitchFamily="34" charset="0"/>
              </a:rPr>
              <a:t>，人工智慧能够辅助人类进行高层次的脑力劳动。</a:t>
            </a:r>
          </a:p>
        </p:txBody>
      </p:sp>
      <p:sp>
        <p:nvSpPr>
          <p:cNvPr id="11" name="文本框 10"/>
          <p:cNvSpPr txBox="1"/>
          <p:nvPr/>
        </p:nvSpPr>
        <p:spPr>
          <a:xfrm>
            <a:off x="237595" y="57880"/>
            <a:ext cx="958916" cy="276999"/>
          </a:xfrm>
          <a:prstGeom prst="rect">
            <a:avLst/>
          </a:prstGeom>
          <a:noFill/>
        </p:spPr>
        <p:txBody>
          <a:bodyPr wrap="none" rtlCol="0">
            <a:spAutoFit/>
          </a:bodyPr>
          <a:lstStyle/>
          <a:p>
            <a:pPr algn="ctr"/>
            <a:r>
              <a:rPr lang="en-US" altLang="zh-CN" sz="1200" dirty="0" smtClean="0">
                <a:latin typeface="微软雅黑 Light" panose="020B0502040204020203" pitchFamily="34" charset="-122"/>
                <a:ea typeface="微软雅黑 Light" panose="020B0502040204020203" pitchFamily="34" charset="-122"/>
              </a:rPr>
              <a:t>2017</a:t>
            </a:r>
            <a:r>
              <a:rPr lang="zh-CN" altLang="en-US" sz="1200" dirty="0" smtClean="0">
                <a:latin typeface="微软雅黑 Light" panose="020B0502040204020203" pitchFamily="34" charset="-122"/>
                <a:ea typeface="微软雅黑 Light" panose="020B0502040204020203" pitchFamily="34" charset="-122"/>
              </a:rPr>
              <a:t>年材料</a:t>
            </a:r>
            <a:endParaRPr lang="zh-CN" altLang="en-US" sz="1200" dirty="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67563" y="1327997"/>
            <a:ext cx="6608323" cy="4401205"/>
          </a:xfrm>
          <a:prstGeom prst="rect">
            <a:avLst/>
          </a:prstGeom>
          <a:noFill/>
        </p:spPr>
        <p:txBody>
          <a:bodyPr wrap="square" rtlCol="0">
            <a:spAutoFit/>
          </a:bodyPr>
          <a:lstStyle/>
          <a:p>
            <a:pPr indent="535305" algn="just"/>
            <a:r>
              <a:rPr lang="zh-CN" altLang="en-US" sz="2800" dirty="0" smtClean="0">
                <a:latin typeface="微软雅黑" panose="020B0503020204020204" pitchFamily="34" charset="-122"/>
                <a:ea typeface="微软雅黑" panose="020B0503020204020204" pitchFamily="34" charset="-122"/>
              </a:rPr>
              <a:t>数字油田</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智能油田</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智慧油田，以及数智石化、数智企业走到今天，伴随着新一代人工智能的逐步深化应用，才真正地走入了“智”的阶段。但我们仍然和以往一样，面临着巨大的机遇和挑战。</a:t>
            </a:r>
            <a:endParaRPr lang="en-US" altLang="zh-CN" sz="2800" dirty="0" smtClean="0">
              <a:latin typeface="微软雅黑" panose="020B0503020204020204" pitchFamily="34" charset="-122"/>
              <a:ea typeface="微软雅黑" panose="020B0503020204020204" pitchFamily="34" charset="-122"/>
            </a:endParaRPr>
          </a:p>
          <a:p>
            <a:pPr indent="535305" algn="just"/>
            <a:r>
              <a:rPr lang="zh-CN" altLang="en-US" sz="2800" dirty="0" smtClean="0">
                <a:latin typeface="微软雅黑" panose="020B0503020204020204" pitchFamily="34" charset="-122"/>
                <a:ea typeface="微软雅黑" panose="020B0503020204020204" pitchFamily="34" charset="-122"/>
              </a:rPr>
              <a:t>相信全体数智化建设同仁一定能够秉持大系统思维，继往开来，保持定力，主动适应，把握全息，持续迭代，实现忒修斯之船蜕变，完成企业数智化转型发展，再开创一段可歌可泣、辉煌灿烂的新航程！</a:t>
            </a:r>
            <a:endParaRPr lang="zh-CN" altLang="en-US" sz="2800"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7586655" y="846308"/>
            <a:ext cx="4326890" cy="5425961"/>
            <a:chOff x="7635295" y="768484"/>
            <a:chExt cx="4326890" cy="5425961"/>
          </a:xfrm>
        </p:grpSpPr>
        <p:sp>
          <p:nvSpPr>
            <p:cNvPr id="4" name="文本框 3"/>
            <p:cNvSpPr txBox="1"/>
            <p:nvPr/>
          </p:nvSpPr>
          <p:spPr>
            <a:xfrm>
              <a:off x="8170717" y="768484"/>
              <a:ext cx="3416321" cy="1200329"/>
            </a:xfrm>
            <a:prstGeom prst="rect">
              <a:avLst/>
            </a:prstGeom>
            <a:noFill/>
          </p:spPr>
          <p:txBody>
            <a:bodyPr wrap="none" rtlCol="0">
              <a:spAutoFit/>
            </a:bodyPr>
            <a:lstStyle/>
            <a:p>
              <a:pPr algn="ctr"/>
              <a:r>
                <a:rPr lang="zh-CN" altLang="en-US" sz="3600" dirty="0" smtClean="0">
                  <a:latin typeface="方正粗宋简体" panose="03000509000000000000" pitchFamily="65" charset="-122"/>
                  <a:ea typeface="方正粗宋简体" panose="03000509000000000000" pitchFamily="65" charset="-122"/>
                </a:rPr>
                <a:t>谢谢大家！</a:t>
              </a:r>
              <a:endParaRPr lang="en-US" altLang="zh-CN" sz="3600" dirty="0" smtClean="0">
                <a:latin typeface="方正粗宋简体" panose="03000509000000000000" pitchFamily="65" charset="-122"/>
                <a:ea typeface="方正粗宋简体" panose="03000509000000000000" pitchFamily="65" charset="-122"/>
              </a:endParaRPr>
            </a:p>
            <a:p>
              <a:pPr algn="ctr"/>
              <a:r>
                <a:rPr lang="zh-CN" altLang="en-US" sz="3600" dirty="0">
                  <a:latin typeface="方正粗宋简体" panose="03000509000000000000" pitchFamily="65" charset="-122"/>
                  <a:ea typeface="方正粗宋简体" panose="03000509000000000000" pitchFamily="65" charset="-122"/>
                </a:rPr>
                <a:t>敬请</a:t>
              </a:r>
              <a:r>
                <a:rPr lang="zh-CN" altLang="en-US" sz="3600" dirty="0" smtClean="0">
                  <a:latin typeface="方正粗宋简体" panose="03000509000000000000" pitchFamily="65" charset="-122"/>
                  <a:ea typeface="方正粗宋简体" panose="03000509000000000000" pitchFamily="65" charset="-122"/>
                </a:rPr>
                <a:t>批评指正！</a:t>
              </a:r>
              <a:endParaRPr lang="zh-CN" altLang="en-US" sz="3600" dirty="0">
                <a:latin typeface="方正粗宋简体" panose="03000509000000000000" pitchFamily="65" charset="-122"/>
                <a:ea typeface="方正粗宋简体" panose="03000509000000000000" pitchFamily="65" charset="-122"/>
              </a:endParaRPr>
            </a:p>
          </p:txBody>
        </p:sp>
        <p:sp>
          <p:nvSpPr>
            <p:cNvPr id="5" name="文本框 4"/>
            <p:cNvSpPr txBox="1"/>
            <p:nvPr/>
          </p:nvSpPr>
          <p:spPr>
            <a:xfrm>
              <a:off x="7635295" y="5671225"/>
              <a:ext cx="4326890" cy="523220"/>
            </a:xfrm>
            <a:prstGeom prst="rect">
              <a:avLst/>
            </a:prstGeom>
            <a:noFill/>
          </p:spPr>
          <p:txBody>
            <a:bodyPr wrap="none" rtlCol="0">
              <a:spAutoFit/>
            </a:bodyPr>
            <a:lstStyle/>
            <a:p>
              <a:pPr algn="ctr"/>
              <a:r>
                <a:rPr lang="en-US" altLang="zh-CN" sz="2800" b="1" dirty="0" smtClean="0">
                  <a:latin typeface="微软雅黑" panose="020B0503020204020204" pitchFamily="34" charset="-122"/>
                  <a:ea typeface="微软雅黑" panose="020B0503020204020204" pitchFamily="34" charset="-122"/>
                  <a:hlinkClick r:id="rId2"/>
                </a:rPr>
                <a:t>www.holomind.com.cn</a:t>
              </a:r>
              <a:endParaRPr lang="zh-CN" altLang="en-US" sz="28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1807" y="1950563"/>
              <a:ext cx="3230100" cy="3650013"/>
            </a:xfrm>
            <a:prstGeom prst="rect">
              <a:avLst/>
            </a:prstGeom>
          </p:spPr>
        </p:pic>
      </p:gr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4171" y="189556"/>
            <a:ext cx="926204" cy="342371"/>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5734" y="213146"/>
            <a:ext cx="478939" cy="339340"/>
          </a:xfrm>
          <a:prstGeom prst="rect">
            <a:avLst/>
          </a:prstGeom>
          <a:noFill/>
          <a:ln>
            <a:noFill/>
          </a:ln>
        </p:spPr>
      </p:pic>
      <p:pic>
        <p:nvPicPr>
          <p:cNvPr id="10" name="图片 9"/>
          <p:cNvPicPr>
            <a:picLocks noChangeAspect="1"/>
          </p:cNvPicPr>
          <p:nvPr/>
        </p:nvPicPr>
        <p:blipFill rotWithShape="1">
          <a:blip r:embed="rId6"/>
          <a:srcRect l="5139" t="618" r="88333" b="90617"/>
          <a:stretch>
            <a:fillRect/>
          </a:stretch>
        </p:blipFill>
        <p:spPr>
          <a:xfrm>
            <a:off x="579867" y="60174"/>
            <a:ext cx="795867" cy="60113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1424" y="644691"/>
            <a:ext cx="5030544" cy="666786"/>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 </a:t>
            </a:r>
            <a:r>
              <a:rPr lang="zh-CN" altLang="en-US" sz="2400" dirty="0">
                <a:solidFill>
                  <a:schemeClr val="bg1">
                    <a:lumMod val="50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 </a:t>
            </a:r>
            <a:r>
              <a:rPr lang="zh-CN" altLang="en-US" sz="3735"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动力学分析</a:t>
            </a:r>
          </a:p>
        </p:txBody>
      </p:sp>
      <p:pic>
        <p:nvPicPr>
          <p:cNvPr id="3" name="图片 2" descr="系统结构与动力学分析.jpg"/>
          <p:cNvPicPr/>
          <p:nvPr/>
        </p:nvPicPr>
        <p:blipFill>
          <a:blip r:embed="rId2" cstate="screen"/>
          <a:stretch>
            <a:fillRect/>
          </a:stretch>
        </p:blipFill>
        <p:spPr>
          <a:xfrm>
            <a:off x="815413" y="1412776"/>
            <a:ext cx="8352928" cy="5088565"/>
          </a:xfrm>
          <a:prstGeom prst="rect">
            <a:avLst/>
          </a:prstGeom>
        </p:spPr>
      </p:pic>
      <p:sp>
        <p:nvSpPr>
          <p:cNvPr id="4" name="矩形 3"/>
          <p:cNvSpPr/>
          <p:nvPr/>
        </p:nvSpPr>
        <p:spPr>
          <a:xfrm>
            <a:off x="10704512" y="0"/>
            <a:ext cx="1487488" cy="68580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4265"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曼哈顿计划"/>
          <p:cNvPicPr>
            <a:picLocks noChangeAspect="1" noChangeArrowheads="1"/>
          </p:cNvPicPr>
          <p:nvPr/>
        </p:nvPicPr>
        <p:blipFill>
          <a:blip r:embed="rId2" cstate="screen"/>
          <a:srcRect l="-5642" t="-8000" r="-4372" b="-7998"/>
          <a:stretch>
            <a:fillRect/>
          </a:stretch>
        </p:blipFill>
        <p:spPr bwMode="auto">
          <a:xfrm>
            <a:off x="6096000" y="2180862"/>
            <a:ext cx="5551147" cy="4127775"/>
          </a:xfrm>
          <a:prstGeom prst="rect">
            <a:avLst/>
          </a:prstGeom>
          <a:solidFill>
            <a:srgbClr val="FFFFFF">
              <a:shade val="85000"/>
            </a:srgbClr>
          </a:solidFill>
          <a:ln w="3175"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矩形 6"/>
          <p:cNvSpPr/>
          <p:nvPr/>
        </p:nvSpPr>
        <p:spPr>
          <a:xfrm>
            <a:off x="527382" y="1124744"/>
            <a:ext cx="3289683" cy="790088"/>
          </a:xfrm>
          <a:prstGeom prst="rect">
            <a:avLst/>
          </a:prstGeom>
        </p:spPr>
        <p:txBody>
          <a:bodyPr wrap="none">
            <a:spAutoFit/>
          </a:bodyPr>
          <a:lstStyle/>
          <a:p>
            <a:pPr defTabSz="1219200">
              <a:defRPr/>
            </a:pPr>
            <a:r>
              <a:rPr lang="zh-CN" altLang="en-US" sz="2665"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曼哈顿工程</a:t>
            </a:r>
            <a:endParaRPr lang="en-US" altLang="zh-CN" sz="2665"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a:p>
            <a:pPr defTabSz="1219200">
              <a:defRPr/>
            </a:pPr>
            <a:r>
              <a:rPr lang="zh-CN" altLang="en-US" sz="1865"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r>
              <a:rPr lang="zh-CN" altLang="en-US" sz="1865" dirty="0">
                <a:solidFill>
                  <a:srgbClr val="367ED6"/>
                </a:solidFill>
                <a:effectLst>
                  <a:innerShdw blurRad="63500" dist="50800" dir="2700000">
                    <a:prstClr val="black">
                      <a:alpha val="50000"/>
                    </a:prstClr>
                  </a:innerShdw>
                </a:effectLst>
                <a:latin typeface="幼圆" panose="02010509060101010101" pitchFamily="49" charset="-122"/>
                <a:ea typeface="幼圆" panose="02010509060101010101" pitchFamily="49" charset="-122"/>
              </a:rPr>
              <a:t>系统工程管理的最佳案例</a:t>
            </a:r>
            <a:r>
              <a:rPr lang="zh-CN" altLang="en-US" sz="1865"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endParaRPr lang="zh-CN" altLang="en-US" sz="24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p:txBody>
      </p:sp>
      <p:sp>
        <p:nvSpPr>
          <p:cNvPr id="8" name="矩形 14"/>
          <p:cNvSpPr>
            <a:spLocks noChangeArrowheads="1"/>
          </p:cNvSpPr>
          <p:nvPr/>
        </p:nvSpPr>
        <p:spPr bwMode="auto">
          <a:xfrm>
            <a:off x="486789" y="2068593"/>
            <a:ext cx="5225168" cy="4031104"/>
          </a:xfrm>
          <a:prstGeom prst="rect">
            <a:avLst/>
          </a:prstGeom>
          <a:solidFill>
            <a:schemeClr val="bg1">
              <a:alpha val="74000"/>
            </a:schemeClr>
          </a:solidFill>
          <a:ln w="3175">
            <a:solidFill>
              <a:schemeClr val="bg1">
                <a:lumMod val="85000"/>
              </a:schemeClr>
            </a:solidFill>
            <a:miter lim="800000"/>
          </a:ln>
        </p:spPr>
        <p:txBody>
          <a:bodyPr wrap="square">
            <a:spAutoFit/>
          </a:bodyPr>
          <a:lstStyle/>
          <a:p>
            <a:pPr indent="485140" algn="just" defTabSz="1219200"/>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美国于</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1942</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年开始实施研制原子弹计划，代号曼哈顿工程。集中了当时西方国家最优秀的核科学家，横跨美英加三国</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30</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多个城市，动员了</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13</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万人参加这一工程，历时</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年，耗资</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20</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亿美元，于</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1945</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月</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16</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日成功地进行了世界上第一次核爆炸，并按计划制造出两颗实用的原子弹。整个工程取得圆满成功。在工程执行过程中，负责人</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L.R.</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格罗夫斯和</a:t>
            </a:r>
            <a:r>
              <a:rPr lang="en-US" altLang="zh-CN"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R.</a:t>
            </a:r>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奥本海默应用了系统工程的思路和方法，大大缩短了工程所耗时间。这一工程的成功促进了第二次世界大战后系统工程的发展。</a:t>
            </a:r>
          </a:p>
        </p:txBody>
      </p:sp>
      <p:sp>
        <p:nvSpPr>
          <p:cNvPr id="9" name="TextBox 8"/>
          <p:cNvSpPr txBox="1"/>
          <p:nvPr/>
        </p:nvSpPr>
        <p:spPr>
          <a:xfrm>
            <a:off x="4374772" y="456929"/>
            <a:ext cx="5941050" cy="420564"/>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pPr defTabSz="1219200"/>
            <a:r>
              <a:rPr lang="zh-CN" altLang="en-US" sz="2135"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就是用系统的思想、理论、方法和技术建设工程</a:t>
            </a:r>
          </a:p>
        </p:txBody>
      </p:sp>
      <p:sp>
        <p:nvSpPr>
          <p:cNvPr id="10" name="TextBox 3"/>
          <p:cNvSpPr txBox="1"/>
          <p:nvPr/>
        </p:nvSpPr>
        <p:spPr>
          <a:xfrm>
            <a:off x="463965" y="304007"/>
            <a:ext cx="4019049" cy="666786"/>
          </a:xfrm>
          <a:prstGeom prst="rect">
            <a:avLst/>
          </a:prstGeom>
          <a:noFill/>
        </p:spPr>
        <p:txBody>
          <a:bodyPr wrap="none" rtlCol="0">
            <a:spAutoFit/>
          </a:bodyPr>
          <a:lstStyle/>
          <a:p>
            <a:r>
              <a:rPr lang="zh-CN" altLang="en-US" sz="3735"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什么是系统工程？</a:t>
            </a:r>
            <a:endParaRPr lang="zh-CN" altLang="en-US" sz="3735"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8527</Words>
  <Application>Microsoft Office PowerPoint</Application>
  <PresentationFormat>宽屏</PresentationFormat>
  <Paragraphs>975</Paragraphs>
  <Slides>78</Slides>
  <Notes>12</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78</vt:i4>
      </vt:variant>
    </vt:vector>
  </HeadingPairs>
  <TitlesOfParts>
    <vt:vector size="95" baseType="lpstr">
      <vt:lpstr>Arial Narrow</vt:lpstr>
      <vt:lpstr>Calibri Light</vt:lpstr>
      <vt:lpstr>微软雅黑</vt:lpstr>
      <vt:lpstr>方正兰亭大黑简体</vt:lpstr>
      <vt:lpstr>Calibri</vt:lpstr>
      <vt:lpstr>楷体</vt:lpstr>
      <vt:lpstr>Arial</vt:lpstr>
      <vt:lpstr>方正超粗黑简体</vt:lpstr>
      <vt:lpstr>微软雅黑 Light</vt:lpstr>
      <vt:lpstr>方正粗宋简体</vt:lpstr>
      <vt:lpstr>幼圆</vt:lpstr>
      <vt:lpstr>宋体</vt:lpstr>
      <vt:lpstr>阿里巴巴普惠体 Heavy</vt:lpstr>
      <vt:lpstr>Arial Black</vt:lpstr>
      <vt:lpstr>Wingdings</vt:lpstr>
      <vt:lpstr>方正大黑简体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dc:creator>
  <cp:lastModifiedBy>W</cp:lastModifiedBy>
  <cp:revision>124</cp:revision>
  <dcterms:created xsi:type="dcterms:W3CDTF">2024-12-17T01:06:00Z</dcterms:created>
  <dcterms:modified xsi:type="dcterms:W3CDTF">2024-12-26T03:01:19Z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D39D7CE8894D4F9B9AF5B360CC5C8519</vt:lpwstr>
  </property>
  <property fmtid="{D5CDD505-2E9C-101B-9397-08002B2CF9AE}" pid="3" name="KSOProductBuildVer">
    <vt:lpwstr>2052-11.8.2.10321</vt:lpwstr>
  </property>
</Properties>
</file>